
<file path=[Content_Types].xml><?xml version="1.0" encoding="utf-8"?>
<Types xmlns="http://schemas.openxmlformats.org/package/2006/content-types">
  <Default Extension="bin" ContentType="application/vnd.ms-office.vbaProject"/>
  <Default Extension="fntdata" ContentType="application/x-fontdata"/>
  <Default Extension="jpeg" ContentType="image/jpeg"/>
  <Default Extension="png" ContentType="image/png"/>
  <Default Extension="rels" ContentType="application/vnd.openxmlformats-package.relationships+xml"/>
  <Default Extension="wmv" ContentType="video/x-ms-wmv"/>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omments/comment1.xml" ContentType="application/vnd.openxmlformats-officedocument.presentationml.comment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25"/>
  </p:notesMasterIdLst>
  <p:sldIdLst>
    <p:sldId id="300" r:id="rId2"/>
    <p:sldId id="301" r:id="rId3"/>
    <p:sldId id="302" r:id="rId4"/>
    <p:sldId id="261" r:id="rId5"/>
    <p:sldId id="265" r:id="rId6"/>
    <p:sldId id="270" r:id="rId7"/>
    <p:sldId id="280" r:id="rId8"/>
    <p:sldId id="281" r:id="rId9"/>
    <p:sldId id="269" r:id="rId10"/>
    <p:sldId id="283" r:id="rId11"/>
    <p:sldId id="285" r:id="rId12"/>
    <p:sldId id="286" r:id="rId13"/>
    <p:sldId id="289" r:id="rId14"/>
    <p:sldId id="290" r:id="rId15"/>
    <p:sldId id="291" r:id="rId16"/>
    <p:sldId id="292" r:id="rId17"/>
    <p:sldId id="284" r:id="rId18"/>
    <p:sldId id="296" r:id="rId19"/>
    <p:sldId id="267" r:id="rId20"/>
    <p:sldId id="293" r:id="rId21"/>
    <p:sldId id="299" r:id="rId22"/>
    <p:sldId id="297" r:id="rId23"/>
    <p:sldId id="298" r:id="rId24"/>
  </p:sldIdLst>
  <p:sldSz cx="9144000" cy="6858000" type="screen4x3"/>
  <p:notesSz cx="6858000" cy="9144000"/>
  <p:embeddedFontLst>
    <p:embeddedFont>
      <p:font typeface="Monotype Corsiva" panose="03010101010201010101" pitchFamily="66" charset="0"/>
      <p:italic r:id="rId26"/>
    </p:embeddedFont>
    <p:embeddedFont>
      <p:font typeface="Wingdings 3" panose="05040102010807070707" pitchFamily="18" charset="2"/>
      <p:regular r:id="rId27"/>
    </p:embeddedFont>
  </p:embeddedFontLst>
  <p:defaultTextStyle>
    <a:defPPr>
      <a:defRPr lang="de-D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nsgar Knolle-Grothusen" initials="AKG" lastIdx="1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EC68"/>
    <a:srgbClr val="3366FF"/>
    <a:srgbClr val="969696"/>
    <a:srgbClr val="FFCC66"/>
    <a:srgbClr val="FFFFCC"/>
    <a:srgbClr val="EAEAEA"/>
    <a:srgbClr val="FF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41" autoAdjust="0"/>
    <p:restoredTop sz="95469" autoAdjust="0"/>
  </p:normalViewPr>
  <p:slideViewPr>
    <p:cSldViewPr snapToGrid="0">
      <p:cViewPr varScale="1">
        <p:scale>
          <a:sx n="86" d="100"/>
          <a:sy n="86" d="100"/>
        </p:scale>
        <p:origin x="797"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p:cViewPr varScale="1">
        <p:scale>
          <a:sx n="60" d="100"/>
          <a:sy n="60" d="100"/>
        </p:scale>
        <p:origin x="-1104" y="-84"/>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microsoft.com/office/2006/relationships/vbaProject" Target="vbaProject.bin"/><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viewProps" Target="viewProps.xml"/><Relationship Id="rId8" Type="http://schemas.openxmlformats.org/officeDocument/2006/relationships/slide" Target="slides/slide7.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06-10-20T11:58:02.450" idx="13">
    <p:pos x="3984" y="1738"/>
    <p:text>einfügen: audio MEW23, S.53 unten: "Nach der Einführung ..." - Seitenende.</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de-DE"/>
          </a:p>
        </p:txBody>
      </p:sp>
      <p:sp>
        <p:nvSpPr>
          <p:cNvPr id="512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de-DE"/>
          </a:p>
        </p:txBody>
      </p:sp>
      <p:sp>
        <p:nvSpPr>
          <p:cNvPr id="2662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de-DE"/>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49646CB9-157B-4BD0-861F-451E88EC3CF4}" type="slidenum">
              <a:rPr lang="de-DE"/>
              <a:pPr>
                <a:defRPr/>
              </a:pPr>
              <a:t>‹Nr.›</a:t>
            </a:fld>
            <a:endParaRPr 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miter lim="800000"/>
            <a:headEnd/>
            <a:tailEnd/>
          </a:ln>
        </p:spPr>
        <p:txBody>
          <a:bodyPr/>
          <a:lstStyle/>
          <a:p>
            <a:fld id="{093D4634-7CDF-409C-85CF-8DD6BAF152A5}" type="slidenum">
              <a:rPr lang="de-DE"/>
              <a:pPr/>
              <a:t>1</a:t>
            </a:fld>
            <a:endParaRPr lang="de-DE"/>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p:spPr>
        <p:txBody>
          <a:bodyPr/>
          <a:lstStyle/>
          <a:p>
            <a:pPr eaLnBrk="1" hangingPunct="1"/>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miter lim="800000"/>
            <a:headEnd/>
            <a:tailEnd/>
          </a:ln>
        </p:spPr>
        <p:txBody>
          <a:bodyPr/>
          <a:lstStyle/>
          <a:p>
            <a:fld id="{610253E6-83B3-4EE9-80AC-1D5810D42DC1}" type="slidenum">
              <a:rPr lang="de-DE"/>
              <a:pPr/>
              <a:t>2</a:t>
            </a:fld>
            <a:endParaRPr lang="de-DE"/>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p:spPr>
        <p:txBody>
          <a:bodyPr/>
          <a:lstStyle/>
          <a:p>
            <a:pPr eaLnBrk="1" hangingPunct="1"/>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miter lim="800000"/>
            <a:headEnd/>
            <a:tailEnd/>
          </a:ln>
        </p:spPr>
        <p:txBody>
          <a:bodyPr/>
          <a:lstStyle/>
          <a:p>
            <a:fld id="{694107C1-6CCB-4CEE-812A-7780DEF2F945}" type="slidenum">
              <a:rPr lang="de-DE"/>
              <a:pPr/>
              <a:t>4</a:t>
            </a:fld>
            <a:endParaRPr lang="de-DE"/>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p:spPr>
        <p:txBody>
          <a:bodyPr/>
          <a:lstStyle/>
          <a:p>
            <a:pPr eaLnBrk="1" hangingPunct="1"/>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miter lim="800000"/>
            <a:headEnd/>
            <a:tailEnd/>
          </a:ln>
        </p:spPr>
        <p:txBody>
          <a:bodyPr/>
          <a:lstStyle/>
          <a:p>
            <a:fld id="{0048D3F8-958E-4B74-BEED-63361F27F9F3}" type="slidenum">
              <a:rPr lang="de-DE"/>
              <a:pPr/>
              <a:t>5</a:t>
            </a:fld>
            <a:endParaRPr lang="de-DE"/>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miter lim="800000"/>
            <a:headEnd/>
            <a:tailEnd/>
          </a:ln>
        </p:spPr>
        <p:txBody>
          <a:bodyPr/>
          <a:lstStyle/>
          <a:p>
            <a:fld id="{1AAB36E4-8B03-46D7-9297-799741868789}" type="slidenum">
              <a:rPr lang="de-DE"/>
              <a:pPr/>
              <a:t>6</a:t>
            </a:fld>
            <a:endParaRPr lang="de-DE"/>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miter lim="800000"/>
            <a:headEnd/>
            <a:tailEnd/>
          </a:ln>
        </p:spPr>
        <p:txBody>
          <a:bodyPr/>
          <a:lstStyle/>
          <a:p>
            <a:fld id="{204C6C74-DDBD-4D51-A72A-D95EAC2BDFAB}" type="slidenum">
              <a:rPr lang="de-DE"/>
              <a:pPr/>
              <a:t>7</a:t>
            </a:fld>
            <a:endParaRPr lang="de-DE"/>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miter lim="800000"/>
            <a:headEnd/>
            <a:tailEnd/>
          </a:ln>
        </p:spPr>
        <p:txBody>
          <a:bodyPr/>
          <a:lstStyle/>
          <a:p>
            <a:fld id="{6C942B4F-1F57-4B42-92C1-C21D560B39FA}" type="slidenum">
              <a:rPr lang="de-DE"/>
              <a:pPr/>
              <a:t>8</a:t>
            </a:fld>
            <a:endParaRPr lang="de-DE"/>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miter lim="800000"/>
            <a:headEnd/>
            <a:tailEnd/>
          </a:ln>
        </p:spPr>
        <p:txBody>
          <a:bodyPr/>
          <a:lstStyle/>
          <a:p>
            <a:fld id="{3A398B45-8436-45BC-9A68-1FE63A4B7EEA}" type="slidenum">
              <a:rPr lang="de-DE"/>
              <a:pPr/>
              <a:t>9</a:t>
            </a:fld>
            <a:endParaRPr lang="de-DE"/>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miter lim="800000"/>
            <a:headEnd/>
            <a:tailEnd/>
          </a:ln>
        </p:spPr>
        <p:txBody>
          <a:bodyPr/>
          <a:lstStyle/>
          <a:p>
            <a:fld id="{5F893268-5B0B-48F1-92FB-6EA5F19A44B2}" type="slidenum">
              <a:rPr lang="de-DE"/>
              <a:pPr/>
              <a:t>10</a:t>
            </a:fld>
            <a:endParaRPr lang="de-DE"/>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miter lim="800000"/>
            <a:headEnd/>
            <a:tailEnd/>
          </a:ln>
        </p:spPr>
        <p:txBody>
          <a:bodyPr/>
          <a:lstStyle/>
          <a:p>
            <a:fld id="{23239BE2-9A73-4E1F-BE40-45055C3262D3}" type="slidenum">
              <a:rPr lang="de-DE"/>
              <a:pPr/>
              <a:t>11</a:t>
            </a:fld>
            <a:endParaRPr lang="de-DE"/>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miter lim="800000"/>
            <a:headEnd/>
            <a:tailEnd/>
          </a:ln>
        </p:spPr>
        <p:txBody>
          <a:bodyPr/>
          <a:lstStyle/>
          <a:p>
            <a:fld id="{1E2C3DCA-3429-4FCB-9D35-3B80DD5270F1}" type="slidenum">
              <a:rPr lang="de-DE"/>
              <a:pPr/>
              <a:t>12</a:t>
            </a:fld>
            <a:endParaRPr lang="de-DE"/>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miter lim="800000"/>
            <a:headEnd/>
            <a:tailEnd/>
          </a:ln>
        </p:spPr>
        <p:txBody>
          <a:bodyPr/>
          <a:lstStyle/>
          <a:p>
            <a:fld id="{4A59DAD1-68D1-403A-8812-3F9A3F0C2387}" type="slidenum">
              <a:rPr lang="de-DE"/>
              <a:pPr/>
              <a:t>13</a:t>
            </a:fld>
            <a:endParaRPr lang="de-DE"/>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miter lim="800000"/>
            <a:headEnd/>
            <a:tailEnd/>
          </a:ln>
        </p:spPr>
        <p:txBody>
          <a:bodyPr/>
          <a:lstStyle/>
          <a:p>
            <a:fld id="{3B748322-537A-4E75-9771-0E69DCE139F7}" type="slidenum">
              <a:rPr lang="de-DE"/>
              <a:pPr/>
              <a:t>14</a:t>
            </a:fld>
            <a:endParaRPr lang="de-DE"/>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miter lim="800000"/>
            <a:headEnd/>
            <a:tailEnd/>
          </a:ln>
        </p:spPr>
        <p:txBody>
          <a:bodyPr/>
          <a:lstStyle/>
          <a:p>
            <a:fld id="{8E043EF9-68CD-4AA7-B878-3056A2F5D6FE}" type="slidenum">
              <a:rPr lang="de-DE"/>
              <a:pPr/>
              <a:t>15</a:t>
            </a:fld>
            <a:endParaRPr lang="de-DE"/>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miter lim="800000"/>
            <a:headEnd/>
            <a:tailEnd/>
          </a:ln>
        </p:spPr>
        <p:txBody>
          <a:bodyPr/>
          <a:lstStyle/>
          <a:p>
            <a:fld id="{DC8953DA-FAA1-4A2F-9817-DF9EC1E4B89E}" type="slidenum">
              <a:rPr lang="de-DE"/>
              <a:pPr/>
              <a:t>16</a:t>
            </a:fld>
            <a:endParaRPr lang="de-DE"/>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miter lim="800000"/>
            <a:headEnd/>
            <a:tailEnd/>
          </a:ln>
        </p:spPr>
        <p:txBody>
          <a:bodyPr/>
          <a:lstStyle/>
          <a:p>
            <a:fld id="{398903E6-C51D-414E-A384-532E08805ACF}" type="slidenum">
              <a:rPr lang="de-DE"/>
              <a:pPr/>
              <a:t>17</a:t>
            </a:fld>
            <a:endParaRPr lang="de-DE"/>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miter lim="800000"/>
            <a:headEnd/>
            <a:tailEnd/>
          </a:ln>
        </p:spPr>
        <p:txBody>
          <a:bodyPr/>
          <a:lstStyle/>
          <a:p>
            <a:fld id="{B7ECBFAC-1445-4D0C-8D35-60053CA6AC2B}" type="slidenum">
              <a:rPr lang="de-DE"/>
              <a:pPr/>
              <a:t>18</a:t>
            </a:fld>
            <a:endParaRPr lang="de-DE"/>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eaLnBrk="1" hangingPunct="1"/>
            <a:r>
              <a:rPr lang="de-DE"/>
              <a:t>Ausgangsfolie – Diese Folie vor der Bearbeitung immer duplizieren!</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miter lim="800000"/>
            <a:headEnd/>
            <a:tailEnd/>
          </a:ln>
        </p:spPr>
        <p:txBody>
          <a:bodyPr/>
          <a:lstStyle/>
          <a:p>
            <a:fld id="{D6749BC3-6E91-4D01-AE40-B9528C9E1437}" type="slidenum">
              <a:rPr lang="de-DE"/>
              <a:pPr/>
              <a:t>19</a:t>
            </a:fld>
            <a:endParaRPr lang="de-DE"/>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marL="228600" indent="-228600" eaLnBrk="1" hangingPunct="1"/>
            <a:r>
              <a:rPr lang="de-DE" b="1"/>
              <a:t>Zweite Bearbeitete Folie</a:t>
            </a:r>
          </a:p>
          <a:p>
            <a:pPr marL="228600" indent="-228600" eaLnBrk="1" hangingPunct="1">
              <a:buFontTx/>
              <a:buAutoNum type="arabicPeriod"/>
            </a:pPr>
            <a:r>
              <a:rPr lang="de-DE"/>
              <a:t>Schritt: Alle auf der letzten Folie ausgeblendeten Waren ausschneiden</a:t>
            </a:r>
          </a:p>
          <a:p>
            <a:pPr marL="228600" indent="-228600" eaLnBrk="1" hangingPunct="1">
              <a:buFontTx/>
              <a:buAutoNum type="arabicPeriod"/>
            </a:pPr>
            <a:r>
              <a:rPr lang="de-DE"/>
              <a:t>Schritt: Animation herstellen: </a:t>
            </a:r>
          </a:p>
          <a:p>
            <a:pPr marL="685800" lvl="1" indent="-228600" eaLnBrk="1" hangingPunct="1">
              <a:buFontTx/>
              <a:buAutoNum type="arabicPeriod"/>
            </a:pPr>
            <a:r>
              <a:rPr lang="de-DE"/>
              <a:t>Textfeld 3, „erscheinen“</a:t>
            </a:r>
          </a:p>
          <a:p>
            <a:pPr marL="685800" lvl="1" indent="-228600" eaLnBrk="1" hangingPunct="1">
              <a:buFontTx/>
              <a:buAutoNum type="arabicPeriod"/>
            </a:pPr>
            <a:r>
              <a:rPr lang="de-DE"/>
              <a:t>Bild „Fernseher1Preis“ nach oben</a:t>
            </a:r>
          </a:p>
          <a:p>
            <a:pPr marL="685800" lvl="1" indent="-228600" eaLnBrk="1" hangingPunct="1">
              <a:buFontTx/>
              <a:buAutoNum type="arabicPeriod"/>
            </a:pPr>
            <a:r>
              <a:rPr lang="de-DE"/>
              <a:t>Gebrauchswerseite hervorheben (Elipse Fernseher ??)</a:t>
            </a:r>
          </a:p>
          <a:p>
            <a:pPr marL="685800" lvl="1" indent="-228600" eaLnBrk="1" hangingPunct="1">
              <a:buFontTx/>
              <a:buAutoNum type="arabicPeriod"/>
            </a:pPr>
            <a:r>
              <a:rPr lang="de-DE"/>
              <a:t>Kommentare „Nützl. Ding“, „Gebrauchswert“, „fernsehen können“ und Link „Gebrauchswert“ erscheinen nacheinander</a:t>
            </a:r>
          </a:p>
          <a:p>
            <a:pPr marL="685800" lvl="1" indent="-228600" eaLnBrk="1" hangingPunct="1">
              <a:buFontTx/>
              <a:buAutoNum type="arabicPeriod"/>
            </a:pPr>
            <a:r>
              <a:rPr lang="de-DE"/>
              <a:t> Erscheinen: „weiter Mausklick“</a:t>
            </a:r>
          </a:p>
          <a:p>
            <a:pPr marL="685800" lvl="1" indent="-228600" eaLnBrk="1" hangingPunct="1">
              <a:buFontTx/>
              <a:buAutoNum type="arabicPeriod"/>
            </a:pPr>
            <a:r>
              <a:rPr lang="de-DE"/>
              <a:t> Verblassen: „weiter Mausklick“</a:t>
            </a:r>
          </a:p>
          <a:p>
            <a:pPr marL="685800" lvl="1" indent="-228600" eaLnBrk="1" hangingPunct="1">
              <a:buFontTx/>
              <a:buAutoNum type="arabicPeriod"/>
            </a:pPr>
            <a:r>
              <a:rPr lang="de-DE"/>
              <a:t> Tauschwertseite hervorheben (Elipse „Preis“ ??)</a:t>
            </a:r>
          </a:p>
          <a:p>
            <a:pPr marL="685800" lvl="1" indent="-228600" eaLnBrk="1" hangingPunct="1">
              <a:buFontTx/>
              <a:buAutoNum type="arabicPeriod"/>
            </a:pPr>
            <a:r>
              <a:rPr lang="de-DE"/>
              <a:t>Kommentare „Wertding“, „Tauschwert“, „tauschen können“ und Metatext „Übergangsbestimmung“ erscheinen nacheinander. </a:t>
            </a:r>
          </a:p>
          <a:p>
            <a:pPr marL="685800" lvl="1" indent="-228600" eaLnBrk="1" hangingPunct="1">
              <a:buFontTx/>
              <a:buAutoNum type="arabicPeriod"/>
            </a:pPr>
            <a:r>
              <a:rPr lang="de-DE"/>
              <a:t> Erscheinen: „Weiter Mausklick“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miter lim="800000"/>
            <a:headEnd/>
            <a:tailEnd/>
          </a:ln>
        </p:spPr>
        <p:txBody>
          <a:bodyPr/>
          <a:lstStyle/>
          <a:p>
            <a:fld id="{18345CA4-3FDB-4980-9334-794BFB287CAB}" type="slidenum">
              <a:rPr lang="de-DE"/>
              <a:pPr/>
              <a:t>20</a:t>
            </a:fld>
            <a:endParaRPr lang="de-DE"/>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marL="228600" indent="-228600" eaLnBrk="1" hangingPunct="1"/>
            <a:endParaRPr lang="de-D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miter lim="800000"/>
            <a:headEnd/>
            <a:tailEnd/>
          </a:ln>
        </p:spPr>
        <p:txBody>
          <a:bodyPr/>
          <a:lstStyle/>
          <a:p>
            <a:fld id="{B3DA32BC-24F8-46C8-832A-1642E4E7AA39}" type="slidenum">
              <a:rPr lang="de-DE"/>
              <a:pPr/>
              <a:t>21</a:t>
            </a:fld>
            <a:endParaRPr lang="de-DE"/>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pPr marL="228600" indent="-228600" eaLnBrk="1" hangingPunct="1"/>
            <a:r>
              <a:rPr lang="de-DE"/>
              <a:t>… entdecken. Es gibt keine Ware ohne Gegenware, keinen Wert ohne Gegenwert. Ware und Wert sind gesellschaftliche Bestimmungen der Arbeitsprodukte und keine individuellen. Jede individuelle Arbeitskraft produziert bei ihrer Verausgabung Wert nur in dem Maße, in dem ihre Arbeit (gleichförmiger) Bestandteil der für den Reproduktionsprozeß der Warenwelt notwendigen Gesamtarbeit ist.</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miter lim="800000"/>
            <a:headEnd/>
            <a:tailEnd/>
          </a:ln>
        </p:spPr>
        <p:txBody>
          <a:bodyPr/>
          <a:lstStyle/>
          <a:p>
            <a:fld id="{87331BF9-1B4D-446A-8B95-766654AAE47C}" type="slidenum">
              <a:rPr lang="de-DE"/>
              <a:pPr/>
              <a:t>22</a:t>
            </a:fld>
            <a:endParaRPr lang="de-DE"/>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pPr marL="228600" indent="-228600" eaLnBrk="1" hangingPunct="1"/>
            <a:endParaRPr lang="de-D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miter lim="800000"/>
            <a:headEnd/>
            <a:tailEnd/>
          </a:ln>
        </p:spPr>
        <p:txBody>
          <a:bodyPr/>
          <a:lstStyle/>
          <a:p>
            <a:fld id="{D51F0CCF-4F66-4C19-8AD2-A49C33426347}" type="slidenum">
              <a:rPr lang="de-DE"/>
              <a:pPr/>
              <a:t>23</a:t>
            </a:fld>
            <a:endParaRPr lang="de-DE"/>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marL="228600" indent="-228600" eaLnBrk="1" hangingPunct="1"/>
            <a:endParaRPr lang="de-D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2" name="Text Box 5"/>
          <p:cNvSpPr txBox="1">
            <a:spLocks noChangeArrowheads="1"/>
          </p:cNvSpPr>
          <p:nvPr userDrawn="1"/>
        </p:nvSpPr>
        <p:spPr bwMode="auto">
          <a:xfrm>
            <a:off x="1455738" y="2081213"/>
            <a:ext cx="2540000" cy="366712"/>
          </a:xfrm>
          <a:prstGeom prst="rect">
            <a:avLst/>
          </a:prstGeom>
          <a:noFill/>
          <a:ln w="9525">
            <a:noFill/>
            <a:miter lim="800000"/>
            <a:headEnd/>
            <a:tailEnd/>
          </a:ln>
          <a:effectLst/>
        </p:spPr>
        <p:txBody>
          <a:bodyPr>
            <a:spAutoFit/>
          </a:bodyPr>
          <a:lstStyle/>
          <a:p>
            <a:endParaRPr lang="de-DE"/>
          </a:p>
        </p:txBody>
      </p:sp>
      <p:sp>
        <p:nvSpPr>
          <p:cNvPr id="3" name="Line 32"/>
          <p:cNvSpPr>
            <a:spLocks noChangeShapeType="1"/>
          </p:cNvSpPr>
          <p:nvPr userDrawn="1"/>
        </p:nvSpPr>
        <p:spPr bwMode="auto">
          <a:xfrm flipH="1">
            <a:off x="1116013" y="981075"/>
            <a:ext cx="7632700" cy="0"/>
          </a:xfrm>
          <a:prstGeom prst="line">
            <a:avLst/>
          </a:prstGeom>
          <a:noFill/>
          <a:ln w="9525">
            <a:solidFill>
              <a:schemeClr val="bg2"/>
            </a:solidFill>
            <a:round/>
            <a:headEnd/>
            <a:tailEnd/>
          </a:ln>
          <a:effectLst/>
        </p:spPr>
        <p:txBody>
          <a:bodyPr/>
          <a:lstStyle/>
          <a:p>
            <a:endParaRPr lang="de-DE"/>
          </a:p>
        </p:txBody>
      </p:sp>
      <p:sp>
        <p:nvSpPr>
          <p:cNvPr id="4" name="Line 33"/>
          <p:cNvSpPr>
            <a:spLocks noChangeShapeType="1"/>
          </p:cNvSpPr>
          <p:nvPr userDrawn="1"/>
        </p:nvSpPr>
        <p:spPr bwMode="auto">
          <a:xfrm>
            <a:off x="630238" y="0"/>
            <a:ext cx="0" cy="6858000"/>
          </a:xfrm>
          <a:prstGeom prst="line">
            <a:avLst/>
          </a:prstGeom>
          <a:noFill/>
          <a:ln w="19050">
            <a:solidFill>
              <a:schemeClr val="bg2"/>
            </a:solidFill>
            <a:round/>
            <a:headEnd/>
            <a:tailEnd/>
          </a:ln>
          <a:effectLst/>
        </p:spPr>
        <p:txBody>
          <a:bodyPr/>
          <a:lstStyle/>
          <a:p>
            <a:endParaRPr lang="de-DE"/>
          </a:p>
        </p:txBody>
      </p:sp>
      <p:sp>
        <p:nvSpPr>
          <p:cNvPr id="5" name="Line 34"/>
          <p:cNvSpPr>
            <a:spLocks noChangeShapeType="1"/>
          </p:cNvSpPr>
          <p:nvPr userDrawn="1"/>
        </p:nvSpPr>
        <p:spPr bwMode="auto">
          <a:xfrm>
            <a:off x="1116013" y="1282700"/>
            <a:ext cx="0" cy="4760913"/>
          </a:xfrm>
          <a:prstGeom prst="line">
            <a:avLst/>
          </a:prstGeom>
          <a:noFill/>
          <a:ln w="9525">
            <a:solidFill>
              <a:schemeClr val="bg1"/>
            </a:solidFill>
            <a:round/>
            <a:headEnd/>
            <a:tailEnd/>
          </a:ln>
          <a:effectLst/>
        </p:spPr>
        <p:txBody>
          <a:bodyPr/>
          <a:lstStyle/>
          <a:p>
            <a:endParaRPr lang="de-DE"/>
          </a:p>
        </p:txBody>
      </p:sp>
      <p:sp>
        <p:nvSpPr>
          <p:cNvPr id="6" name="Line 35"/>
          <p:cNvSpPr>
            <a:spLocks noChangeShapeType="1"/>
          </p:cNvSpPr>
          <p:nvPr userDrawn="1"/>
        </p:nvSpPr>
        <p:spPr bwMode="auto">
          <a:xfrm flipH="1">
            <a:off x="1116013" y="6061075"/>
            <a:ext cx="7200900" cy="0"/>
          </a:xfrm>
          <a:prstGeom prst="line">
            <a:avLst/>
          </a:prstGeom>
          <a:noFill/>
          <a:ln w="9525">
            <a:solidFill>
              <a:schemeClr val="bg1"/>
            </a:solidFill>
            <a:round/>
            <a:headEnd/>
            <a:tailEnd/>
          </a:ln>
          <a:effectLst/>
        </p:spPr>
        <p:txBody>
          <a:bodyPr/>
          <a:lstStyle/>
          <a:p>
            <a:endParaRPr lang="de-DE"/>
          </a:p>
        </p:txBody>
      </p:sp>
      <p:sp>
        <p:nvSpPr>
          <p:cNvPr id="7" name="Line 36"/>
          <p:cNvSpPr>
            <a:spLocks noChangeShapeType="1"/>
          </p:cNvSpPr>
          <p:nvPr userDrawn="1"/>
        </p:nvSpPr>
        <p:spPr bwMode="auto">
          <a:xfrm>
            <a:off x="8748713" y="981075"/>
            <a:ext cx="0" cy="5049838"/>
          </a:xfrm>
          <a:prstGeom prst="line">
            <a:avLst/>
          </a:prstGeom>
          <a:noFill/>
          <a:ln w="9525">
            <a:solidFill>
              <a:schemeClr val="bg2"/>
            </a:solidFill>
            <a:round/>
            <a:headEnd/>
            <a:tailEnd/>
          </a:ln>
          <a:effectLst/>
        </p:spPr>
        <p:txBody>
          <a:bodyPr/>
          <a:lstStyle/>
          <a:p>
            <a:endParaRPr lang="de-DE"/>
          </a:p>
        </p:txBody>
      </p:sp>
      <p:sp>
        <p:nvSpPr>
          <p:cNvPr id="8" name="Rectangle 26"/>
          <p:cNvSpPr>
            <a:spLocks noGrp="1" noChangeArrowheads="1"/>
          </p:cNvSpPr>
          <p:nvPr>
            <p:ph type="sldNum" sz="quarter"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mtClean="0"/>
            </a:lvl1pPr>
          </a:lstStyle>
          <a:p>
            <a:pPr>
              <a:defRPr/>
            </a:pPr>
            <a:r>
              <a:rPr lang="de-DE"/>
              <a:t>Folie </a:t>
            </a:r>
            <a:fld id="{2423FDB7-E81E-4736-807B-9D18C3CA8ED4}" type="slidenum">
              <a:rPr lang="de-DE"/>
              <a:pPr>
                <a:defRPr/>
              </a:pPr>
              <a:t>‹Nr.›</a:t>
            </a:fld>
            <a:endParaRPr lang="de-D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Inhaltsplatzhalter 2"/>
          <p:cNvSpPr>
            <a:spLocks noGrp="1"/>
          </p:cNvSpPr>
          <p:nvPr>
            <p:ph idx="1"/>
          </p:nvPr>
        </p:nvSpPr>
        <p:spPr>
          <a:xfrm>
            <a:off x="457200" y="1600200"/>
            <a:ext cx="8229600" cy="4525963"/>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29"/>
          <p:cNvSpPr>
            <a:spLocks noGrp="1" noChangeArrowheads="1"/>
          </p:cNvSpPr>
          <p:nvPr>
            <p:ph type="sldNum" sz="quarter" idx="10"/>
          </p:nvPr>
        </p:nvSpPr>
        <p:spPr>
          <a:ln/>
        </p:spPr>
        <p:txBody>
          <a:bodyPr/>
          <a:lstStyle>
            <a:lvl1pPr>
              <a:defRPr/>
            </a:lvl1pPr>
          </a:lstStyle>
          <a:p>
            <a:pPr>
              <a:defRPr/>
            </a:pPr>
            <a:r>
              <a:rPr lang="de-DE"/>
              <a:t>Folie </a:t>
            </a:r>
            <a:fld id="{2A4CB506-36D1-4A80-AD57-5CB4702C396D}" type="slidenum">
              <a:rPr lang="de-DE"/>
              <a:pPr>
                <a:defRPr/>
              </a:pPr>
              <a:t>‹Nr.›</a:t>
            </a:fld>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Textmasterformat bearbeiten</a:t>
            </a:r>
          </a:p>
        </p:txBody>
      </p:sp>
      <p:sp>
        <p:nvSpPr>
          <p:cNvPr id="4" name="Rectangle 29"/>
          <p:cNvSpPr>
            <a:spLocks noGrp="1" noChangeArrowheads="1"/>
          </p:cNvSpPr>
          <p:nvPr>
            <p:ph type="sldNum" sz="quarter" idx="10"/>
          </p:nvPr>
        </p:nvSpPr>
        <p:spPr>
          <a:ln/>
        </p:spPr>
        <p:txBody>
          <a:bodyPr/>
          <a:lstStyle>
            <a:lvl1pPr>
              <a:defRPr/>
            </a:lvl1pPr>
          </a:lstStyle>
          <a:p>
            <a:pPr>
              <a:defRPr/>
            </a:pPr>
            <a:r>
              <a:rPr lang="de-DE"/>
              <a:t>Folie </a:t>
            </a:r>
            <a:fld id="{36947200-73D4-48A0-B23B-41C2EE6D3475}" type="slidenum">
              <a:rPr lang="de-DE"/>
              <a:pPr>
                <a:defRPr/>
              </a:pPr>
              <a:t>‹Nr.›</a:t>
            </a:fld>
            <a:endParaRPr lang="de-D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Inhaltsplatzhalt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29"/>
          <p:cNvSpPr>
            <a:spLocks noGrp="1" noChangeArrowheads="1"/>
          </p:cNvSpPr>
          <p:nvPr>
            <p:ph type="sldNum" sz="quarter" idx="10"/>
          </p:nvPr>
        </p:nvSpPr>
        <p:spPr>
          <a:ln/>
        </p:spPr>
        <p:txBody>
          <a:bodyPr/>
          <a:lstStyle>
            <a:lvl1pPr>
              <a:defRPr/>
            </a:lvl1pPr>
          </a:lstStyle>
          <a:p>
            <a:pPr>
              <a:defRPr/>
            </a:pPr>
            <a:r>
              <a:rPr lang="de-DE"/>
              <a:t>Folie </a:t>
            </a:r>
            <a:fld id="{7EA28710-D82C-40FD-B2B4-3682C1C5A992}" type="slidenum">
              <a:rPr lang="de-DE"/>
              <a:pPr>
                <a:defRPr/>
              </a:pPr>
              <a:t>‹Nr.›</a:t>
            </a:fld>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Rectangle 29"/>
          <p:cNvSpPr>
            <a:spLocks noGrp="1" noChangeArrowheads="1"/>
          </p:cNvSpPr>
          <p:nvPr>
            <p:ph type="sldNum" sz="quarter" idx="10"/>
          </p:nvPr>
        </p:nvSpPr>
        <p:spPr>
          <a:ln/>
        </p:spPr>
        <p:txBody>
          <a:bodyPr/>
          <a:lstStyle>
            <a:lvl1pPr>
              <a:defRPr/>
            </a:lvl1pPr>
          </a:lstStyle>
          <a:p>
            <a:pPr>
              <a:defRPr/>
            </a:pPr>
            <a:r>
              <a:rPr lang="de-DE"/>
              <a:t>Folie </a:t>
            </a:r>
            <a:fld id="{36C29A38-2DDA-4815-85C5-6C5A1E522EE9}" type="slidenum">
              <a:rPr lang="de-DE"/>
              <a:pPr>
                <a:defRPr/>
              </a:pPr>
              <a:t>‹Nr.›</a:t>
            </a:fld>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Rectangle 29"/>
          <p:cNvSpPr>
            <a:spLocks noGrp="1" noChangeArrowheads="1"/>
          </p:cNvSpPr>
          <p:nvPr>
            <p:ph type="sldNum" sz="quarter" idx="10"/>
          </p:nvPr>
        </p:nvSpPr>
        <p:spPr>
          <a:ln/>
        </p:spPr>
        <p:txBody>
          <a:bodyPr/>
          <a:lstStyle>
            <a:lvl1pPr>
              <a:defRPr/>
            </a:lvl1pPr>
          </a:lstStyle>
          <a:p>
            <a:pPr>
              <a:defRPr/>
            </a:pPr>
            <a:r>
              <a:rPr lang="de-DE"/>
              <a:t>Folie </a:t>
            </a:r>
            <a:fld id="{8977AFB0-5D3F-4036-BC34-A7BCFEA130BF}" type="slidenum">
              <a:rPr lang="de-DE"/>
              <a:pPr>
                <a:defRPr/>
              </a:pPr>
              <a:t>‹Nr.›</a:t>
            </a:fld>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29"/>
          <p:cNvSpPr>
            <a:spLocks noGrp="1" noChangeArrowheads="1"/>
          </p:cNvSpPr>
          <p:nvPr>
            <p:ph type="sldNum" sz="quarter" idx="10"/>
          </p:nvPr>
        </p:nvSpPr>
        <p:spPr>
          <a:ln/>
        </p:spPr>
        <p:txBody>
          <a:bodyPr/>
          <a:lstStyle>
            <a:lvl1pPr>
              <a:defRPr/>
            </a:lvl1pPr>
          </a:lstStyle>
          <a:p>
            <a:pPr>
              <a:defRPr/>
            </a:pPr>
            <a:r>
              <a:rPr lang="de-DE"/>
              <a:t>Folie </a:t>
            </a:r>
            <a:fld id="{7D4A444C-AB13-4A17-9425-D4A99F3D2831}" type="slidenum">
              <a:rPr lang="de-DE"/>
              <a:pPr>
                <a:defRPr/>
              </a:pPr>
              <a:t>‹Nr.›</a:t>
            </a:fld>
            <a:endParaRPr lang="de-D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a:prstGeom prst="rect">
            <a:avLst/>
          </a:prstGeo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Rectangle 29"/>
          <p:cNvSpPr>
            <a:spLocks noGrp="1" noChangeArrowheads="1"/>
          </p:cNvSpPr>
          <p:nvPr>
            <p:ph type="sldNum" sz="quarter" idx="10"/>
          </p:nvPr>
        </p:nvSpPr>
        <p:spPr>
          <a:ln/>
        </p:spPr>
        <p:txBody>
          <a:bodyPr/>
          <a:lstStyle>
            <a:lvl1pPr>
              <a:defRPr/>
            </a:lvl1pPr>
          </a:lstStyle>
          <a:p>
            <a:pPr>
              <a:defRPr/>
            </a:pPr>
            <a:r>
              <a:rPr lang="de-DE"/>
              <a:t>Folie </a:t>
            </a:r>
            <a:fld id="{93007529-6DA7-4493-A61B-EBF47AD3D73F}" type="slidenum">
              <a:rPr lang="de-DE"/>
              <a:pPr>
                <a:defRPr/>
              </a:pPr>
              <a:t>‹Nr.›</a:t>
            </a:fld>
            <a:endParaRPr lang="de-D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Rectangle 29"/>
          <p:cNvSpPr>
            <a:spLocks noGrp="1" noChangeArrowheads="1"/>
          </p:cNvSpPr>
          <p:nvPr>
            <p:ph type="sldNum" sz="quarter" idx="10"/>
          </p:nvPr>
        </p:nvSpPr>
        <p:spPr>
          <a:ln/>
        </p:spPr>
        <p:txBody>
          <a:bodyPr/>
          <a:lstStyle>
            <a:lvl1pPr>
              <a:defRPr/>
            </a:lvl1pPr>
          </a:lstStyle>
          <a:p>
            <a:pPr>
              <a:defRPr/>
            </a:pPr>
            <a:r>
              <a:rPr lang="de-DE"/>
              <a:t>Folie </a:t>
            </a:r>
            <a:fld id="{5DB1B400-E5B2-42D4-B53F-E63B29A344B4}" type="slidenum">
              <a:rPr lang="de-DE"/>
              <a:pPr>
                <a:defRPr/>
              </a:pPr>
              <a:t>‹Nr.›</a:t>
            </a:fld>
            <a:endParaRPr lang="de-D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Vertikaler Textplatzhalter 2"/>
          <p:cNvSpPr>
            <a:spLocks noGrp="1"/>
          </p:cNvSpPr>
          <p:nvPr>
            <p:ph type="body" orient="vert" idx="1"/>
          </p:nvPr>
        </p:nvSpPr>
        <p:spPr>
          <a:xfrm>
            <a:off x="457200" y="1600200"/>
            <a:ext cx="8229600" cy="4525963"/>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29"/>
          <p:cNvSpPr>
            <a:spLocks noGrp="1" noChangeArrowheads="1"/>
          </p:cNvSpPr>
          <p:nvPr>
            <p:ph type="sldNum" sz="quarter" idx="10"/>
          </p:nvPr>
        </p:nvSpPr>
        <p:spPr>
          <a:ln/>
        </p:spPr>
        <p:txBody>
          <a:bodyPr/>
          <a:lstStyle>
            <a:lvl1pPr>
              <a:defRPr/>
            </a:lvl1pPr>
          </a:lstStyle>
          <a:p>
            <a:pPr>
              <a:defRPr/>
            </a:pPr>
            <a:r>
              <a:rPr lang="de-DE"/>
              <a:t>Folie </a:t>
            </a:r>
            <a:fld id="{57793D9C-007C-4BAE-BFD8-D27A5A38CBA8}" type="slidenum">
              <a:rPr lang="de-DE"/>
              <a:pPr>
                <a:defRPr/>
              </a:pPr>
              <a:t>‹Nr.›</a:t>
            </a:fld>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a:prstGeom prst="rect">
            <a:avLst/>
          </a:prstGeo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457200" y="274638"/>
            <a:ext cx="6019800" cy="5851525"/>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29"/>
          <p:cNvSpPr>
            <a:spLocks noGrp="1" noChangeArrowheads="1"/>
          </p:cNvSpPr>
          <p:nvPr>
            <p:ph type="sldNum" sz="quarter" idx="10"/>
          </p:nvPr>
        </p:nvSpPr>
        <p:spPr>
          <a:ln/>
        </p:spPr>
        <p:txBody>
          <a:bodyPr/>
          <a:lstStyle>
            <a:lvl1pPr>
              <a:defRPr/>
            </a:lvl1pPr>
          </a:lstStyle>
          <a:p>
            <a:pPr>
              <a:defRPr/>
            </a:pPr>
            <a:r>
              <a:rPr lang="de-DE"/>
              <a:t>Folie </a:t>
            </a:r>
            <a:fld id="{A40A175B-1E42-4107-B919-2B4E6E7AA70A}" type="slidenum">
              <a:rPr lang="de-DE"/>
              <a:pPr>
                <a:defRPr/>
              </a:pPr>
              <a:t>‹Nr.›</a:t>
            </a:fld>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EAEA"/>
        </a:solidFill>
        <a:effectLst/>
      </p:bgPr>
    </p:bg>
    <p:spTree>
      <p:nvGrpSpPr>
        <p:cNvPr id="1" name=""/>
        <p:cNvGrpSpPr/>
        <p:nvPr/>
      </p:nvGrpSpPr>
      <p:grpSpPr>
        <a:xfrm>
          <a:off x="0" y="0"/>
          <a:ext cx="0" cy="0"/>
          <a:chOff x="0" y="0"/>
          <a:chExt cx="0" cy="0"/>
        </a:xfrm>
      </p:grpSpPr>
      <p:sp>
        <p:nvSpPr>
          <p:cNvPr id="1026" name="Text Box 7"/>
          <p:cNvSpPr txBox="1">
            <a:spLocks noChangeArrowheads="1"/>
          </p:cNvSpPr>
          <p:nvPr userDrawn="1"/>
        </p:nvSpPr>
        <p:spPr bwMode="auto">
          <a:xfrm>
            <a:off x="1455738" y="2081213"/>
            <a:ext cx="2540000" cy="366712"/>
          </a:xfrm>
          <a:prstGeom prst="rect">
            <a:avLst/>
          </a:prstGeom>
          <a:noFill/>
          <a:ln w="9525">
            <a:noFill/>
            <a:miter lim="800000"/>
            <a:headEnd/>
            <a:tailEnd/>
          </a:ln>
          <a:effectLst/>
        </p:spPr>
        <p:txBody>
          <a:bodyPr>
            <a:spAutoFit/>
          </a:bodyPr>
          <a:lstStyle/>
          <a:p>
            <a:endParaRPr lang="de-DE"/>
          </a:p>
        </p:txBody>
      </p:sp>
      <p:sp>
        <p:nvSpPr>
          <p:cNvPr id="1027" name="Line 24"/>
          <p:cNvSpPr>
            <a:spLocks noChangeShapeType="1"/>
          </p:cNvSpPr>
          <p:nvPr userDrawn="1"/>
        </p:nvSpPr>
        <p:spPr bwMode="auto">
          <a:xfrm>
            <a:off x="1116013" y="1282700"/>
            <a:ext cx="0" cy="4760913"/>
          </a:xfrm>
          <a:prstGeom prst="line">
            <a:avLst/>
          </a:prstGeom>
          <a:noFill/>
          <a:ln w="9525">
            <a:solidFill>
              <a:schemeClr val="bg1"/>
            </a:solidFill>
            <a:round/>
            <a:headEnd/>
            <a:tailEnd/>
          </a:ln>
          <a:effectLst/>
        </p:spPr>
        <p:txBody>
          <a:bodyPr/>
          <a:lstStyle/>
          <a:p>
            <a:endParaRPr lang="de-DE"/>
          </a:p>
        </p:txBody>
      </p:sp>
      <p:sp>
        <p:nvSpPr>
          <p:cNvPr id="1028" name="Line 25"/>
          <p:cNvSpPr>
            <a:spLocks noChangeShapeType="1"/>
          </p:cNvSpPr>
          <p:nvPr userDrawn="1"/>
        </p:nvSpPr>
        <p:spPr bwMode="auto">
          <a:xfrm flipH="1">
            <a:off x="1116013" y="6061075"/>
            <a:ext cx="7200900" cy="0"/>
          </a:xfrm>
          <a:prstGeom prst="line">
            <a:avLst/>
          </a:prstGeom>
          <a:noFill/>
          <a:ln w="9525">
            <a:solidFill>
              <a:schemeClr val="bg1"/>
            </a:solidFill>
            <a:round/>
            <a:headEnd/>
            <a:tailEnd/>
          </a:ln>
          <a:effectLst/>
        </p:spPr>
        <p:txBody>
          <a:bodyPr/>
          <a:lstStyle/>
          <a:p>
            <a:endParaRPr lang="de-DE"/>
          </a:p>
        </p:txBody>
      </p:sp>
      <p:sp>
        <p:nvSpPr>
          <p:cNvPr id="1029" name="Line 27"/>
          <p:cNvSpPr>
            <a:spLocks noChangeShapeType="1"/>
          </p:cNvSpPr>
          <p:nvPr userDrawn="1"/>
        </p:nvSpPr>
        <p:spPr bwMode="auto">
          <a:xfrm>
            <a:off x="8748713" y="981075"/>
            <a:ext cx="0" cy="5049838"/>
          </a:xfrm>
          <a:prstGeom prst="line">
            <a:avLst/>
          </a:prstGeom>
          <a:noFill/>
          <a:ln w="9525">
            <a:solidFill>
              <a:schemeClr val="bg2"/>
            </a:solidFill>
            <a:round/>
            <a:headEnd/>
            <a:tailEnd/>
          </a:ln>
          <a:effectLst/>
        </p:spPr>
        <p:txBody>
          <a:bodyPr/>
          <a:lstStyle/>
          <a:p>
            <a:endParaRPr lang="de-DE"/>
          </a:p>
        </p:txBody>
      </p:sp>
      <p:sp>
        <p:nvSpPr>
          <p:cNvPr id="1030" name="Line 28"/>
          <p:cNvSpPr>
            <a:spLocks noChangeShapeType="1"/>
          </p:cNvSpPr>
          <p:nvPr userDrawn="1"/>
        </p:nvSpPr>
        <p:spPr bwMode="auto">
          <a:xfrm flipH="1">
            <a:off x="1116013" y="981075"/>
            <a:ext cx="7632700" cy="0"/>
          </a:xfrm>
          <a:prstGeom prst="line">
            <a:avLst/>
          </a:prstGeom>
          <a:noFill/>
          <a:ln w="9525">
            <a:solidFill>
              <a:schemeClr val="bg2"/>
            </a:solidFill>
            <a:round/>
            <a:headEnd/>
            <a:tailEnd/>
          </a:ln>
          <a:effectLst/>
        </p:spPr>
        <p:txBody>
          <a:bodyPr/>
          <a:lstStyle/>
          <a:p>
            <a:endParaRPr lang="de-DE"/>
          </a:p>
        </p:txBody>
      </p:sp>
      <p:sp>
        <p:nvSpPr>
          <p:cNvPr id="1053" name="Rectangle 29"/>
          <p:cNvSpPr>
            <a:spLocks noGrp="1" noChangeArrowheads="1"/>
          </p:cNvSpPr>
          <p:nvPr>
            <p:ph type="sldNum" sz="quarter" idx="4"/>
          </p:nvPr>
        </p:nvSpPr>
        <p:spPr bwMode="auto">
          <a:xfrm>
            <a:off x="7956550" y="0"/>
            <a:ext cx="118745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smtClean="0"/>
            </a:lvl1pPr>
          </a:lstStyle>
          <a:p>
            <a:pPr>
              <a:defRPr/>
            </a:pPr>
            <a:r>
              <a:rPr lang="de-DE"/>
              <a:t>Folie </a:t>
            </a:r>
            <a:fld id="{8BCC06E3-0C0F-41AE-9AA4-5C6E522A5AC6}" type="slidenum">
              <a:rPr lang="de-DE"/>
              <a:pPr>
                <a:defRPr/>
              </a:pPr>
              <a:t>‹Nr.›</a:t>
            </a:fld>
            <a:endParaRPr lang="de-DE"/>
          </a:p>
        </p:txBody>
      </p:sp>
      <p:sp>
        <p:nvSpPr>
          <p:cNvPr id="1032" name="Line 30"/>
          <p:cNvSpPr>
            <a:spLocks noChangeShapeType="1"/>
          </p:cNvSpPr>
          <p:nvPr userDrawn="1"/>
        </p:nvSpPr>
        <p:spPr bwMode="auto">
          <a:xfrm>
            <a:off x="630238" y="0"/>
            <a:ext cx="0" cy="6858000"/>
          </a:xfrm>
          <a:prstGeom prst="line">
            <a:avLst/>
          </a:prstGeom>
          <a:noFill/>
          <a:ln w="19050">
            <a:solidFill>
              <a:schemeClr val="bg2"/>
            </a:solidFill>
            <a:round/>
            <a:headEnd/>
            <a:tailEnd/>
          </a:ln>
          <a:effectLst/>
        </p:spPr>
        <p:txBody>
          <a:bodyPr/>
          <a:lstStyle/>
          <a:p>
            <a:endParaRPr lang="de-DE"/>
          </a:p>
        </p:txBody>
      </p:sp>
      <p:sp>
        <p:nvSpPr>
          <p:cNvPr id="1033" name="Text Box 31"/>
          <p:cNvSpPr txBox="1">
            <a:spLocks noChangeArrowheads="1"/>
          </p:cNvSpPr>
          <p:nvPr userDrawn="1"/>
        </p:nvSpPr>
        <p:spPr bwMode="auto">
          <a:xfrm>
            <a:off x="2422525" y="3773488"/>
            <a:ext cx="184150" cy="336550"/>
          </a:xfrm>
          <a:prstGeom prst="rect">
            <a:avLst/>
          </a:prstGeom>
          <a:noFill/>
          <a:ln w="9525">
            <a:noFill/>
            <a:miter lim="800000"/>
            <a:headEnd/>
            <a:tailEnd/>
          </a:ln>
          <a:effectLst/>
        </p:spPr>
        <p:txBody>
          <a:bodyPr wrap="none">
            <a:spAutoFit/>
          </a:bodyPr>
          <a:lstStyle/>
          <a:p>
            <a:endParaRPr lang="de-DE" sz="1600"/>
          </a:p>
        </p:txBody>
      </p:sp>
    </p:spTree>
  </p:cSld>
  <p:clrMap bg1="lt1" tx1="dk1" bg2="lt2" tx2="dk2" accent1="accent1" accent2="accent2" accent3="accent3" accent4="accent4" accent5="accent5" accent6="accent6" hlink="hlink" folHlink="folHlink"/>
  <p:sldLayoutIdLst>
    <p:sldLayoutId id="2147483671"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hdr="0" ftr="0" dt="0"/>
  <p:txStyles>
    <p:titleStyle>
      <a:lvl1pPr algn="l" rtl="0" eaLnBrk="0" fontAlgn="base" hangingPunct="0">
        <a:spcBef>
          <a:spcPct val="0"/>
        </a:spcBef>
        <a:spcAft>
          <a:spcPct val="0"/>
        </a:spcAft>
        <a:defRPr sz="2000">
          <a:solidFill>
            <a:schemeClr val="tx2"/>
          </a:solidFill>
          <a:latin typeface="+mj-lt"/>
          <a:ea typeface="+mj-ea"/>
          <a:cs typeface="+mj-cs"/>
        </a:defRPr>
      </a:lvl1pPr>
      <a:lvl2pPr algn="l" rtl="0" eaLnBrk="0" fontAlgn="base" hangingPunct="0">
        <a:spcBef>
          <a:spcPct val="0"/>
        </a:spcBef>
        <a:spcAft>
          <a:spcPct val="0"/>
        </a:spcAft>
        <a:defRPr sz="2000">
          <a:solidFill>
            <a:schemeClr val="tx2"/>
          </a:solidFill>
          <a:latin typeface="Arial" charset="0"/>
        </a:defRPr>
      </a:lvl2pPr>
      <a:lvl3pPr algn="l" rtl="0" eaLnBrk="0" fontAlgn="base" hangingPunct="0">
        <a:spcBef>
          <a:spcPct val="0"/>
        </a:spcBef>
        <a:spcAft>
          <a:spcPct val="0"/>
        </a:spcAft>
        <a:defRPr sz="2000">
          <a:solidFill>
            <a:schemeClr val="tx2"/>
          </a:solidFill>
          <a:latin typeface="Arial" charset="0"/>
        </a:defRPr>
      </a:lvl3pPr>
      <a:lvl4pPr algn="l" rtl="0" eaLnBrk="0" fontAlgn="base" hangingPunct="0">
        <a:spcBef>
          <a:spcPct val="0"/>
        </a:spcBef>
        <a:spcAft>
          <a:spcPct val="0"/>
        </a:spcAft>
        <a:defRPr sz="2000">
          <a:solidFill>
            <a:schemeClr val="tx2"/>
          </a:solidFill>
          <a:latin typeface="Arial" charset="0"/>
        </a:defRPr>
      </a:lvl4pPr>
      <a:lvl5pPr algn="l" rtl="0" eaLnBrk="0" fontAlgn="base" hangingPunct="0">
        <a:spcBef>
          <a:spcPct val="0"/>
        </a:spcBef>
        <a:spcAft>
          <a:spcPct val="0"/>
        </a:spcAft>
        <a:defRPr sz="2000">
          <a:solidFill>
            <a:schemeClr val="tx2"/>
          </a:solidFill>
          <a:latin typeface="Arial" charset="0"/>
        </a:defRPr>
      </a:lvl5pPr>
      <a:lvl6pPr marL="457200" algn="l" rtl="0" fontAlgn="base">
        <a:spcBef>
          <a:spcPct val="0"/>
        </a:spcBef>
        <a:spcAft>
          <a:spcPct val="0"/>
        </a:spcAft>
        <a:defRPr sz="2000">
          <a:solidFill>
            <a:schemeClr val="tx2"/>
          </a:solidFill>
          <a:latin typeface="Arial" charset="0"/>
        </a:defRPr>
      </a:lvl6pPr>
      <a:lvl7pPr marL="914400" algn="l" rtl="0" fontAlgn="base">
        <a:spcBef>
          <a:spcPct val="0"/>
        </a:spcBef>
        <a:spcAft>
          <a:spcPct val="0"/>
        </a:spcAft>
        <a:defRPr sz="2000">
          <a:solidFill>
            <a:schemeClr val="tx2"/>
          </a:solidFill>
          <a:latin typeface="Arial" charset="0"/>
        </a:defRPr>
      </a:lvl7pPr>
      <a:lvl8pPr marL="1371600" algn="l" rtl="0" fontAlgn="base">
        <a:spcBef>
          <a:spcPct val="0"/>
        </a:spcBef>
        <a:spcAft>
          <a:spcPct val="0"/>
        </a:spcAft>
        <a:defRPr sz="2000">
          <a:solidFill>
            <a:schemeClr val="tx2"/>
          </a:solidFill>
          <a:latin typeface="Arial" charset="0"/>
        </a:defRPr>
      </a:lvl8pPr>
      <a:lvl9pPr marL="1828800" algn="l" rtl="0" fontAlgn="base">
        <a:spcBef>
          <a:spcPct val="0"/>
        </a:spcBef>
        <a:spcAft>
          <a:spcPct val="0"/>
        </a:spcAft>
        <a:defRPr sz="2000">
          <a:solidFill>
            <a:schemeClr val="tx2"/>
          </a:solidFill>
          <a:latin typeface="Arial"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sz="1600">
          <a:solidFill>
            <a:schemeClr val="tx1"/>
          </a:solidFill>
          <a:latin typeface="+mn-lt"/>
        </a:defRPr>
      </a:lvl5pPr>
      <a:lvl6pPr marL="2514600" indent="-228600" algn="l" rtl="0" fontAlgn="base">
        <a:spcBef>
          <a:spcPct val="20000"/>
        </a:spcBef>
        <a:spcAft>
          <a:spcPct val="0"/>
        </a:spcAft>
        <a:buChar char="»"/>
        <a:defRPr sz="1600">
          <a:solidFill>
            <a:schemeClr val="tx1"/>
          </a:solidFill>
          <a:latin typeface="+mn-lt"/>
        </a:defRPr>
      </a:lvl6pPr>
      <a:lvl7pPr marL="2971800" indent="-228600" algn="l" rtl="0" fontAlgn="base">
        <a:spcBef>
          <a:spcPct val="20000"/>
        </a:spcBef>
        <a:spcAft>
          <a:spcPct val="0"/>
        </a:spcAft>
        <a:buChar char="»"/>
        <a:defRPr sz="1600">
          <a:solidFill>
            <a:schemeClr val="tx1"/>
          </a:solidFill>
          <a:latin typeface="+mn-lt"/>
        </a:defRPr>
      </a:lvl7pPr>
      <a:lvl8pPr marL="3429000" indent="-228600" algn="l" rtl="0" fontAlgn="base">
        <a:spcBef>
          <a:spcPct val="20000"/>
        </a:spcBef>
        <a:spcAft>
          <a:spcPct val="0"/>
        </a:spcAft>
        <a:buChar char="»"/>
        <a:defRPr sz="1600">
          <a:solidFill>
            <a:schemeClr val="tx1"/>
          </a:solidFill>
          <a:latin typeface="+mn-lt"/>
        </a:defRPr>
      </a:lvl8pPr>
      <a:lvl9pPr marL="3886200" indent="-228600" algn="l" rtl="0" fontAlgn="base">
        <a:spcBef>
          <a:spcPct val="20000"/>
        </a:spcBef>
        <a:spcAft>
          <a:spcPct val="0"/>
        </a:spcAft>
        <a:buChar char="»"/>
        <a:defRPr sz="16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hyperlink" Target="http://www.mxks.de/" TargetMode="External"/><Relationship Id="rId4" Type="http://schemas.openxmlformats.org/officeDocument/2006/relationships/slide" Target="slide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5" Type="http://schemas.openxmlformats.org/officeDocument/2006/relationships/image" Target="../media/image1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 Id="rId1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slide" Target="slide19.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4.jpeg"/><Relationship Id="rId7"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16.jpeg"/><Relationship Id="rId10" Type="http://schemas.openxmlformats.org/officeDocument/2006/relationships/image" Target="../media/image11.jpeg"/><Relationship Id="rId4" Type="http://schemas.openxmlformats.org/officeDocument/2006/relationships/image" Target="../media/image15.jpeg"/><Relationship Id="rId9"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5.jpeg"/><Relationship Id="rId7"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6.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2.png"/><Relationship Id="rId2" Type="http://schemas.openxmlformats.org/officeDocument/2006/relationships/video" Target="../media/media1.wmv"/><Relationship Id="rId1" Type="http://schemas.microsoft.com/office/2007/relationships/media" Target="../media/media1.wmv"/><Relationship Id="rId6" Type="http://schemas.openxmlformats.org/officeDocument/2006/relationships/slide" Target="slide20.xml"/><Relationship Id="rId5" Type="http://schemas.openxmlformats.org/officeDocument/2006/relationships/image" Target="../media/image14.jpe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wmv"/><Relationship Id="rId1" Type="http://schemas.microsoft.com/office/2007/relationships/media" Target="../media/media2.wmv"/><Relationship Id="rId6" Type="http://schemas.openxmlformats.org/officeDocument/2006/relationships/image" Target="../media/image23.png"/><Relationship Id="rId5" Type="http://schemas.openxmlformats.org/officeDocument/2006/relationships/image" Target="../media/image5.jpe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3.wmv"/><Relationship Id="rId1" Type="http://schemas.microsoft.com/office/2007/relationships/media" Target="../media/media3.wmv"/><Relationship Id="rId6" Type="http://schemas.openxmlformats.org/officeDocument/2006/relationships/image" Target="../media/image23.png"/><Relationship Id="rId5" Type="http://schemas.openxmlformats.org/officeDocument/2006/relationships/image" Target="../media/image5.jpe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comments" Target="../comments/comment1.xml"/></Relationships>
</file>

<file path=ppt/slides/_rels/slide18.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slide" Target="slide23.xml"/></Relationships>
</file>

<file path=ppt/slides/_rels/slide1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4179888" y="6318250"/>
            <a:ext cx="1436687" cy="304800"/>
          </a:xfrm>
          <a:prstGeom prst="rect">
            <a:avLst/>
          </a:prstGeom>
          <a:noFill/>
          <a:ln w="9525">
            <a:noFill/>
            <a:miter lim="800000"/>
            <a:headEnd/>
            <a:tailEnd/>
          </a:ln>
          <a:effectLst/>
        </p:spPr>
        <p:txBody>
          <a:bodyPr wrap="none">
            <a:spAutoFit/>
          </a:bodyPr>
          <a:lstStyle/>
          <a:p>
            <a:r>
              <a:rPr lang="de-DE" sz="1400">
                <a:solidFill>
                  <a:schemeClr val="bg2"/>
                </a:solidFill>
              </a:rPr>
              <a:t>Start: Mausklick</a:t>
            </a:r>
          </a:p>
        </p:txBody>
      </p:sp>
      <p:sp>
        <p:nvSpPr>
          <p:cNvPr id="3075" name="Text Box 3"/>
          <p:cNvSpPr txBox="1">
            <a:spLocks noChangeArrowheads="1"/>
          </p:cNvSpPr>
          <p:nvPr/>
        </p:nvSpPr>
        <p:spPr bwMode="auto">
          <a:xfrm>
            <a:off x="3551238" y="973138"/>
            <a:ext cx="2781300" cy="701675"/>
          </a:xfrm>
          <a:prstGeom prst="rect">
            <a:avLst/>
          </a:prstGeom>
          <a:noFill/>
          <a:ln w="9525">
            <a:noFill/>
            <a:miter lim="800000"/>
            <a:headEnd/>
            <a:tailEnd/>
          </a:ln>
          <a:effectLst/>
        </p:spPr>
        <p:txBody>
          <a:bodyPr wrap="none">
            <a:spAutoFit/>
          </a:bodyPr>
          <a:lstStyle/>
          <a:p>
            <a:pPr algn="ctr"/>
            <a:r>
              <a:rPr lang="de-DE" sz="4000"/>
              <a:t>Das Kapital</a:t>
            </a:r>
          </a:p>
        </p:txBody>
      </p:sp>
      <p:sp>
        <p:nvSpPr>
          <p:cNvPr id="3076" name="Text Box 4"/>
          <p:cNvSpPr txBox="1">
            <a:spLocks noChangeArrowheads="1"/>
          </p:cNvSpPr>
          <p:nvPr/>
        </p:nvSpPr>
        <p:spPr bwMode="auto">
          <a:xfrm>
            <a:off x="1562100" y="1733550"/>
            <a:ext cx="6680200" cy="1006475"/>
          </a:xfrm>
          <a:prstGeom prst="rect">
            <a:avLst/>
          </a:prstGeom>
          <a:noFill/>
          <a:ln w="9525">
            <a:noFill/>
            <a:miter lim="800000"/>
            <a:headEnd/>
            <a:tailEnd/>
          </a:ln>
          <a:effectLst/>
        </p:spPr>
        <p:txBody>
          <a:bodyPr wrap="none">
            <a:spAutoFit/>
          </a:bodyPr>
          <a:lstStyle/>
          <a:p>
            <a:pPr algn="ctr"/>
            <a:r>
              <a:rPr lang="de-DE" sz="2800"/>
              <a:t>Buch I</a:t>
            </a:r>
          </a:p>
          <a:p>
            <a:pPr algn="ctr"/>
            <a:r>
              <a:rPr lang="de-DE" sz="3200"/>
              <a:t>Der Produktionsprozeß des Kapitals</a:t>
            </a:r>
          </a:p>
        </p:txBody>
      </p:sp>
      <p:sp>
        <p:nvSpPr>
          <p:cNvPr id="3077" name="Text Box 5"/>
          <p:cNvSpPr txBox="1">
            <a:spLocks noChangeArrowheads="1"/>
          </p:cNvSpPr>
          <p:nvPr/>
        </p:nvSpPr>
        <p:spPr bwMode="auto">
          <a:xfrm>
            <a:off x="3408363" y="2909888"/>
            <a:ext cx="2913062" cy="1006475"/>
          </a:xfrm>
          <a:prstGeom prst="rect">
            <a:avLst/>
          </a:prstGeom>
          <a:noFill/>
          <a:ln w="9525">
            <a:noFill/>
            <a:miter lim="800000"/>
            <a:headEnd/>
            <a:tailEnd/>
          </a:ln>
          <a:effectLst/>
        </p:spPr>
        <p:txBody>
          <a:bodyPr wrap="none">
            <a:spAutoFit/>
          </a:bodyPr>
          <a:lstStyle/>
          <a:p>
            <a:pPr algn="ctr"/>
            <a:r>
              <a:rPr lang="de-DE" sz="2800"/>
              <a:t>Abschnitt I</a:t>
            </a:r>
          </a:p>
          <a:p>
            <a:pPr algn="ctr"/>
            <a:r>
              <a:rPr lang="de-DE" sz="3200"/>
              <a:t>Ware und Geld</a:t>
            </a:r>
          </a:p>
        </p:txBody>
      </p:sp>
      <p:sp>
        <p:nvSpPr>
          <p:cNvPr id="3078" name="Text Box 6"/>
          <p:cNvSpPr txBox="1">
            <a:spLocks noChangeArrowheads="1"/>
          </p:cNvSpPr>
          <p:nvPr/>
        </p:nvSpPr>
        <p:spPr bwMode="auto">
          <a:xfrm>
            <a:off x="2809875" y="4268788"/>
            <a:ext cx="4314825" cy="1006475"/>
          </a:xfrm>
          <a:prstGeom prst="rect">
            <a:avLst/>
          </a:prstGeom>
          <a:noFill/>
          <a:ln w="9525">
            <a:noFill/>
            <a:miter lim="800000"/>
            <a:headEnd/>
            <a:tailEnd/>
          </a:ln>
          <a:effectLst/>
        </p:spPr>
        <p:txBody>
          <a:bodyPr wrap="none">
            <a:spAutoFit/>
          </a:bodyPr>
          <a:lstStyle/>
          <a:p>
            <a:pPr marL="342900" indent="-342900"/>
            <a:r>
              <a:rPr lang="de-DE" sz="2000"/>
              <a:t>1.Kapitel  </a:t>
            </a:r>
            <a:r>
              <a:rPr lang="de-DE" sz="2000" b="1"/>
              <a:t>Die Ware</a:t>
            </a:r>
          </a:p>
          <a:p>
            <a:pPr marL="342900" indent="-342900"/>
            <a:r>
              <a:rPr lang="de-DE" sz="2000" b="1"/>
              <a:t>	      </a:t>
            </a:r>
            <a:r>
              <a:rPr lang="de-DE" sz="2000">
                <a:solidFill>
                  <a:srgbClr val="FF0000"/>
                </a:solidFill>
              </a:rPr>
              <a:t>1.</a:t>
            </a:r>
            <a:r>
              <a:rPr lang="de-DE" sz="2000" b="1">
                <a:solidFill>
                  <a:srgbClr val="FF0000"/>
                </a:solidFill>
              </a:rPr>
              <a:t>  Gebrauchswert und Wert</a:t>
            </a:r>
          </a:p>
          <a:p>
            <a:pPr marL="342900" indent="-342900"/>
            <a:endParaRPr lang="de-DE" sz="2000" b="1"/>
          </a:p>
        </p:txBody>
      </p:sp>
      <p:sp>
        <p:nvSpPr>
          <p:cNvPr id="3079" name="Rectangle 7"/>
          <p:cNvSpPr>
            <a:spLocks noGrp="1" noChangeArrowheads="1"/>
          </p:cNvSpPr>
          <p:nvPr>
            <p:ph type="ctrTitle" idx="4294967295"/>
          </p:nvPr>
        </p:nvSpPr>
        <p:spPr bwMode="auto">
          <a:xfrm>
            <a:off x="747713" y="285750"/>
            <a:ext cx="7772400" cy="519113"/>
          </a:xfrm>
          <a:prstGeom prst="rect">
            <a:avLst/>
          </a:prstGeom>
          <a:noFill/>
          <a:ln>
            <a:miter lim="800000"/>
            <a:headEnd/>
            <a:tailEnd/>
          </a:ln>
        </p:spPr>
        <p:txBody>
          <a:bodyPr>
            <a:spAutoFit/>
          </a:bodyPr>
          <a:lstStyle/>
          <a:p>
            <a:pPr eaLnBrk="1" hangingPunct="1"/>
            <a:r>
              <a:rPr lang="de-DE" sz="2800">
                <a:solidFill>
                  <a:srgbClr val="EAEAEA"/>
                </a:solidFill>
              </a:rPr>
              <a:t>Titelfolie Buch1 Abschnitt1</a:t>
            </a:r>
          </a:p>
        </p:txBody>
      </p:sp>
      <p:sp>
        <p:nvSpPr>
          <p:cNvPr id="3080" name="Text Box 8"/>
          <p:cNvSpPr txBox="1">
            <a:spLocks noChangeArrowheads="1"/>
          </p:cNvSpPr>
          <p:nvPr/>
        </p:nvSpPr>
        <p:spPr bwMode="auto">
          <a:xfrm rot="-5400000">
            <a:off x="-912018" y="5428456"/>
            <a:ext cx="2341562"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a:t>
            </a:r>
            <a:endParaRPr lang="de-DE" sz="1400">
              <a:solidFill>
                <a:schemeClr val="accent2"/>
              </a:solidFill>
            </a:endParaRPr>
          </a:p>
          <a:p>
            <a:endParaRPr lang="de-DE" sz="1400">
              <a:solidFill>
                <a:schemeClr val="accent2"/>
              </a:solidFill>
            </a:endParaRPr>
          </a:p>
        </p:txBody>
      </p:sp>
      <p:sp>
        <p:nvSpPr>
          <p:cNvPr id="3081" name="Rectangle 9">
            <a:hlinkClick r:id="rId3" action="ppaction://hlinksldjump"/>
          </p:cNvPr>
          <p:cNvSpPr>
            <a:spLocks noChangeArrowheads="1"/>
          </p:cNvSpPr>
          <p:nvPr/>
        </p:nvSpPr>
        <p:spPr bwMode="auto">
          <a:xfrm rot="-5400000">
            <a:off x="-260350" y="4024313"/>
            <a:ext cx="825500" cy="304800"/>
          </a:xfrm>
          <a:prstGeom prst="rect">
            <a:avLst/>
          </a:prstGeom>
          <a:noFill/>
          <a:ln w="9525">
            <a:noFill/>
            <a:miter lim="800000"/>
            <a:headEnd/>
            <a:tailEnd/>
          </a:ln>
          <a:effectLst/>
        </p:spPr>
        <p:txBody>
          <a:bodyPr wrap="none">
            <a:spAutoFit/>
          </a:bodyPr>
          <a:lstStyle/>
          <a:p>
            <a:r>
              <a:rPr lang="de-DE" sz="1400">
                <a:solidFill>
                  <a:srgbClr val="FFCC66"/>
                </a:solidFill>
              </a:rPr>
              <a:t>Skelett </a:t>
            </a:r>
            <a:r>
              <a:rPr lang="de-DE" sz="1400">
                <a:solidFill>
                  <a:schemeClr val="bg2"/>
                </a:solidFill>
              </a:rPr>
              <a:t>/</a:t>
            </a:r>
            <a:endParaRPr lang="de-DE" sz="1400">
              <a:solidFill>
                <a:schemeClr val="accent2"/>
              </a:solidFill>
            </a:endParaRPr>
          </a:p>
        </p:txBody>
      </p:sp>
      <p:sp>
        <p:nvSpPr>
          <p:cNvPr id="3082" name="Rectangle 10"/>
          <p:cNvSpPr>
            <a:spLocks noChangeArrowheads="1"/>
          </p:cNvSpPr>
          <p:nvPr/>
        </p:nvSpPr>
        <p:spPr bwMode="auto">
          <a:xfrm rot="-5400000">
            <a:off x="-481013" y="3100388"/>
            <a:ext cx="1266825" cy="304800"/>
          </a:xfrm>
          <a:prstGeom prst="rect">
            <a:avLst/>
          </a:prstGeom>
          <a:noFill/>
          <a:ln w="9525">
            <a:noFill/>
            <a:miter lim="800000"/>
            <a:headEnd/>
            <a:tailEnd/>
          </a:ln>
          <a:effectLst/>
        </p:spPr>
        <p:txBody>
          <a:bodyPr wrap="none">
            <a:spAutoFit/>
          </a:bodyPr>
          <a:lstStyle/>
          <a:p>
            <a:r>
              <a:rPr lang="de-DE" sz="1400">
                <a:solidFill>
                  <a:srgbClr val="FF0000"/>
                </a:solidFill>
              </a:rPr>
              <a:t>Roter Faden</a:t>
            </a:r>
            <a:r>
              <a:rPr lang="de-DE" sz="1400">
                <a:solidFill>
                  <a:schemeClr val="bg2"/>
                </a:solidFill>
              </a:rPr>
              <a:t> /</a:t>
            </a:r>
            <a:endParaRPr lang="de-DE" sz="1400">
              <a:solidFill>
                <a:schemeClr val="accent2"/>
              </a:solidFill>
            </a:endParaRPr>
          </a:p>
        </p:txBody>
      </p:sp>
      <p:sp>
        <p:nvSpPr>
          <p:cNvPr id="3083" name="Rectangle 11">
            <a:hlinkClick r:id="rId4" action="ppaction://hlinksldjump"/>
          </p:cNvPr>
          <p:cNvSpPr>
            <a:spLocks noChangeArrowheads="1"/>
          </p:cNvSpPr>
          <p:nvPr/>
        </p:nvSpPr>
        <p:spPr bwMode="auto">
          <a:xfrm rot="-5400000">
            <a:off x="-220663" y="2168526"/>
            <a:ext cx="746125" cy="304800"/>
          </a:xfrm>
          <a:prstGeom prst="rect">
            <a:avLst/>
          </a:prstGeom>
          <a:noFill/>
          <a:ln w="9525">
            <a:noFill/>
            <a:miter lim="800000"/>
            <a:headEnd/>
            <a:tailEnd/>
          </a:ln>
          <a:effectLst/>
        </p:spPr>
        <p:txBody>
          <a:bodyPr wrap="none">
            <a:spAutoFit/>
          </a:bodyPr>
          <a:lstStyle/>
          <a:p>
            <a:r>
              <a:rPr lang="de-DE" sz="1400">
                <a:solidFill>
                  <a:schemeClr val="accent2"/>
                </a:solidFill>
              </a:rPr>
              <a:t>Fleisch</a:t>
            </a:r>
          </a:p>
        </p:txBody>
      </p:sp>
      <p:sp>
        <p:nvSpPr>
          <p:cNvPr id="3084" name="Text Box 12"/>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Originaltext</a:t>
            </a:r>
          </a:p>
        </p:txBody>
      </p:sp>
      <p:sp>
        <p:nvSpPr>
          <p:cNvPr id="3085" name="Text Box 13"/>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3086" name="Text Box 14"/>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
        <p:nvSpPr>
          <p:cNvPr id="3087" name="Text Box 15"/>
          <p:cNvSpPr txBox="1">
            <a:spLocks noChangeArrowheads="1"/>
          </p:cNvSpPr>
          <p:nvPr/>
        </p:nvSpPr>
        <p:spPr bwMode="auto">
          <a:xfrm>
            <a:off x="1131888" y="5430838"/>
            <a:ext cx="7548562" cy="549275"/>
          </a:xfrm>
          <a:prstGeom prst="rect">
            <a:avLst/>
          </a:prstGeom>
          <a:noFill/>
          <a:ln w="9525">
            <a:noFill/>
            <a:miter lim="800000"/>
            <a:headEnd/>
            <a:tailEnd/>
          </a:ln>
          <a:effectLst/>
        </p:spPr>
        <p:txBody>
          <a:bodyPr>
            <a:spAutoFit/>
          </a:bodyPr>
          <a:lstStyle/>
          <a:p>
            <a:pPr marL="342900" indent="-342900"/>
            <a:r>
              <a:rPr lang="de-DE" sz="1400"/>
              <a:t>Diese Präsentation ist Bestandteil des im Aufbau befindlichen Projektes KAPITAL-DVD des MarX-leseKreiS MXKS. 		Mehr zum Projekt </a:t>
            </a:r>
            <a:r>
              <a:rPr lang="de-DE" sz="1600">
                <a:solidFill>
                  <a:schemeClr val="bg2"/>
                </a:solidFill>
                <a:latin typeface="Wingdings 3" pitchFamily="18" charset="2"/>
              </a:rPr>
              <a:t>u</a:t>
            </a:r>
            <a:r>
              <a:rPr lang="de-DE" sz="1600">
                <a:solidFill>
                  <a:schemeClr val="bg2"/>
                </a:solidFill>
              </a:rPr>
              <a:t> www.mxks.de</a:t>
            </a:r>
            <a:endParaRPr lang="de-DE" sz="1600">
              <a:solidFill>
                <a:schemeClr val="bg2"/>
              </a:solidFill>
              <a:latin typeface="Wingdings 3" pitchFamily="18" charset="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4179888" y="6318250"/>
            <a:ext cx="1436687" cy="304800"/>
          </a:xfrm>
          <a:prstGeom prst="rect">
            <a:avLst/>
          </a:prstGeom>
          <a:noFill/>
          <a:ln w="9525">
            <a:noFill/>
            <a:miter lim="800000"/>
            <a:headEnd/>
            <a:tailEnd/>
          </a:ln>
          <a:effectLst/>
        </p:spPr>
        <p:txBody>
          <a:bodyPr wrap="none">
            <a:spAutoFit/>
          </a:bodyPr>
          <a:lstStyle/>
          <a:p>
            <a:r>
              <a:rPr lang="de-DE" sz="1400">
                <a:solidFill>
                  <a:schemeClr val="bg2"/>
                </a:solidFill>
              </a:rPr>
              <a:t>Start: Mausklick</a:t>
            </a:r>
          </a:p>
        </p:txBody>
      </p:sp>
      <p:sp>
        <p:nvSpPr>
          <p:cNvPr id="4099" name="Rectangle 3"/>
          <p:cNvSpPr>
            <a:spLocks noGrp="1" noChangeArrowheads="1"/>
          </p:cNvSpPr>
          <p:nvPr>
            <p:ph type="ctrTitle" idx="4294967295"/>
          </p:nvPr>
        </p:nvSpPr>
        <p:spPr bwMode="auto">
          <a:xfrm>
            <a:off x="747713" y="285750"/>
            <a:ext cx="7772400" cy="519113"/>
          </a:xfrm>
          <a:prstGeom prst="rect">
            <a:avLst/>
          </a:prstGeom>
          <a:noFill/>
          <a:ln>
            <a:miter lim="800000"/>
            <a:headEnd/>
            <a:tailEnd/>
          </a:ln>
        </p:spPr>
        <p:txBody>
          <a:bodyPr>
            <a:spAutoFit/>
          </a:bodyPr>
          <a:lstStyle/>
          <a:p>
            <a:pPr eaLnBrk="1" hangingPunct="1"/>
            <a:r>
              <a:rPr lang="de-DE" sz="2800">
                <a:solidFill>
                  <a:srgbClr val="EAEAEA"/>
                </a:solidFill>
              </a:rPr>
              <a:t>Titelfolie Buch1 Abschnitt1</a:t>
            </a:r>
          </a:p>
        </p:txBody>
      </p:sp>
      <p:sp>
        <p:nvSpPr>
          <p:cNvPr id="4100" name="Text Box 4"/>
          <p:cNvSpPr txBox="1">
            <a:spLocks noChangeArrowheads="1"/>
          </p:cNvSpPr>
          <p:nvPr/>
        </p:nvSpPr>
        <p:spPr bwMode="auto">
          <a:xfrm rot="-5400000">
            <a:off x="-912018" y="5428456"/>
            <a:ext cx="2341562"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a:t>
            </a:r>
            <a:endParaRPr lang="de-DE" sz="1400">
              <a:solidFill>
                <a:schemeClr val="accent2"/>
              </a:solidFill>
            </a:endParaRPr>
          </a:p>
          <a:p>
            <a:endParaRPr lang="de-DE" sz="1400">
              <a:solidFill>
                <a:schemeClr val="accent2"/>
              </a:solidFill>
            </a:endParaRPr>
          </a:p>
        </p:txBody>
      </p:sp>
      <p:sp>
        <p:nvSpPr>
          <p:cNvPr id="4101" name="Rectangle 5">
            <a:hlinkClick r:id="rId3" action="ppaction://hlinksldjump"/>
          </p:cNvPr>
          <p:cNvSpPr>
            <a:spLocks noChangeArrowheads="1"/>
          </p:cNvSpPr>
          <p:nvPr/>
        </p:nvSpPr>
        <p:spPr bwMode="auto">
          <a:xfrm rot="-5400000">
            <a:off x="-260350" y="4024313"/>
            <a:ext cx="825500" cy="304800"/>
          </a:xfrm>
          <a:prstGeom prst="rect">
            <a:avLst/>
          </a:prstGeom>
          <a:noFill/>
          <a:ln w="9525">
            <a:noFill/>
            <a:miter lim="800000"/>
            <a:headEnd/>
            <a:tailEnd/>
          </a:ln>
          <a:effectLst/>
        </p:spPr>
        <p:txBody>
          <a:bodyPr wrap="none">
            <a:spAutoFit/>
          </a:bodyPr>
          <a:lstStyle/>
          <a:p>
            <a:r>
              <a:rPr lang="de-DE" sz="1400">
                <a:solidFill>
                  <a:srgbClr val="FFCC66"/>
                </a:solidFill>
              </a:rPr>
              <a:t>Skelett </a:t>
            </a:r>
            <a:r>
              <a:rPr lang="de-DE" sz="1400">
                <a:solidFill>
                  <a:schemeClr val="bg2"/>
                </a:solidFill>
              </a:rPr>
              <a:t>/</a:t>
            </a:r>
            <a:endParaRPr lang="de-DE" sz="1400">
              <a:solidFill>
                <a:schemeClr val="accent2"/>
              </a:solidFill>
            </a:endParaRPr>
          </a:p>
        </p:txBody>
      </p:sp>
      <p:sp>
        <p:nvSpPr>
          <p:cNvPr id="4102" name="Rectangle 6"/>
          <p:cNvSpPr>
            <a:spLocks noChangeArrowheads="1"/>
          </p:cNvSpPr>
          <p:nvPr/>
        </p:nvSpPr>
        <p:spPr bwMode="auto">
          <a:xfrm rot="-5400000">
            <a:off x="-481013" y="3100388"/>
            <a:ext cx="1266825" cy="304800"/>
          </a:xfrm>
          <a:prstGeom prst="rect">
            <a:avLst/>
          </a:prstGeom>
          <a:noFill/>
          <a:ln w="9525">
            <a:noFill/>
            <a:miter lim="800000"/>
            <a:headEnd/>
            <a:tailEnd/>
          </a:ln>
          <a:effectLst/>
        </p:spPr>
        <p:txBody>
          <a:bodyPr wrap="none">
            <a:spAutoFit/>
          </a:bodyPr>
          <a:lstStyle/>
          <a:p>
            <a:r>
              <a:rPr lang="de-DE" sz="1400">
                <a:solidFill>
                  <a:srgbClr val="FF0000"/>
                </a:solidFill>
              </a:rPr>
              <a:t>Roter Faden</a:t>
            </a:r>
            <a:r>
              <a:rPr lang="de-DE" sz="1400">
                <a:solidFill>
                  <a:schemeClr val="bg2"/>
                </a:solidFill>
              </a:rPr>
              <a:t> /</a:t>
            </a:r>
            <a:endParaRPr lang="de-DE" sz="1400">
              <a:solidFill>
                <a:schemeClr val="accent2"/>
              </a:solidFill>
            </a:endParaRPr>
          </a:p>
        </p:txBody>
      </p:sp>
      <p:sp>
        <p:nvSpPr>
          <p:cNvPr id="4103" name="Rectangle 7">
            <a:hlinkClick r:id="rId4" action="ppaction://hlinksldjump"/>
          </p:cNvPr>
          <p:cNvSpPr>
            <a:spLocks noChangeArrowheads="1"/>
          </p:cNvSpPr>
          <p:nvPr/>
        </p:nvSpPr>
        <p:spPr bwMode="auto">
          <a:xfrm rot="-5400000">
            <a:off x="-220663" y="2168526"/>
            <a:ext cx="746125" cy="304800"/>
          </a:xfrm>
          <a:prstGeom prst="rect">
            <a:avLst/>
          </a:prstGeom>
          <a:noFill/>
          <a:ln w="9525">
            <a:noFill/>
            <a:miter lim="800000"/>
            <a:headEnd/>
            <a:tailEnd/>
          </a:ln>
          <a:effectLst/>
        </p:spPr>
        <p:txBody>
          <a:bodyPr wrap="none">
            <a:spAutoFit/>
          </a:bodyPr>
          <a:lstStyle/>
          <a:p>
            <a:r>
              <a:rPr lang="de-DE" sz="1400">
                <a:solidFill>
                  <a:schemeClr val="accent2"/>
                </a:solidFill>
              </a:rPr>
              <a:t>Fleisch</a:t>
            </a:r>
          </a:p>
        </p:txBody>
      </p:sp>
      <p:sp>
        <p:nvSpPr>
          <p:cNvPr id="4104" name="Text Box 8"/>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Originaltext</a:t>
            </a:r>
          </a:p>
        </p:txBody>
      </p:sp>
      <p:sp>
        <p:nvSpPr>
          <p:cNvPr id="4105" name="Text Box 9"/>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4106" name="Text Box 10"/>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
        <p:nvSpPr>
          <p:cNvPr id="4107" name="Rectangle 11"/>
          <p:cNvSpPr>
            <a:spLocks noChangeArrowheads="1"/>
          </p:cNvSpPr>
          <p:nvPr/>
        </p:nvSpPr>
        <p:spPr bwMode="auto">
          <a:xfrm>
            <a:off x="1117600" y="373063"/>
            <a:ext cx="7599363" cy="519112"/>
          </a:xfrm>
          <a:prstGeom prst="rect">
            <a:avLst/>
          </a:prstGeom>
          <a:noFill/>
          <a:ln w="9525">
            <a:noFill/>
            <a:miter lim="800000"/>
            <a:headEnd/>
            <a:tailEnd/>
          </a:ln>
          <a:effectLst/>
        </p:spPr>
        <p:txBody>
          <a:bodyPr anchor="ctr">
            <a:spAutoFit/>
          </a:bodyPr>
          <a:lstStyle/>
          <a:p>
            <a:pPr algn="ctr"/>
            <a:r>
              <a:rPr lang="de-DE" sz="2800">
                <a:solidFill>
                  <a:schemeClr val="tx2"/>
                </a:solidFill>
              </a:rPr>
              <a:t>Wichtiger Hinweis zu dieser Präsentation </a:t>
            </a:r>
          </a:p>
        </p:txBody>
      </p:sp>
      <p:sp>
        <p:nvSpPr>
          <p:cNvPr id="4108" name="Rectangle 12"/>
          <p:cNvSpPr>
            <a:spLocks noChangeArrowheads="1"/>
          </p:cNvSpPr>
          <p:nvPr/>
        </p:nvSpPr>
        <p:spPr bwMode="auto">
          <a:xfrm>
            <a:off x="635000" y="0"/>
            <a:ext cx="6726238" cy="244475"/>
          </a:xfrm>
          <a:prstGeom prst="rect">
            <a:avLst/>
          </a:prstGeom>
          <a:noFill/>
          <a:ln w="9525">
            <a:noFill/>
            <a:miter lim="800000"/>
            <a:headEnd/>
            <a:tailEnd/>
          </a:ln>
          <a:effectLst/>
        </p:spPr>
        <p:txBody>
          <a:bodyPr wrap="none">
            <a:spAutoFit/>
          </a:bodyPr>
          <a:lstStyle/>
          <a:p>
            <a:r>
              <a:rPr lang="de-DE" sz="1000">
                <a:solidFill>
                  <a:srgbClr val="000000"/>
                </a:solidFill>
              </a:rPr>
              <a:t>Das Kapital / Der Produktionsprozeß des Kapitals / Ware und Geld / Die Ware /</a:t>
            </a:r>
            <a:r>
              <a:rPr lang="de-DE" sz="1000" b="1">
                <a:solidFill>
                  <a:srgbClr val="000000"/>
                </a:solidFill>
              </a:rPr>
              <a:t> Die Wertform oder der Tauschwert</a:t>
            </a:r>
          </a:p>
        </p:txBody>
      </p:sp>
      <p:sp>
        <p:nvSpPr>
          <p:cNvPr id="4109" name="Text Box 13"/>
          <p:cNvSpPr txBox="1">
            <a:spLocks noChangeArrowheads="1"/>
          </p:cNvSpPr>
          <p:nvPr/>
        </p:nvSpPr>
        <p:spPr bwMode="auto">
          <a:xfrm>
            <a:off x="1150938" y="1089025"/>
            <a:ext cx="7559675" cy="4868863"/>
          </a:xfrm>
          <a:prstGeom prst="rect">
            <a:avLst/>
          </a:prstGeom>
          <a:noFill/>
          <a:ln w="9525">
            <a:solidFill>
              <a:srgbClr val="000000"/>
            </a:solidFill>
            <a:miter lim="800000"/>
            <a:headEnd/>
            <a:tailEnd/>
          </a:ln>
          <a:effectLst/>
        </p:spPr>
        <p:txBody>
          <a:bodyPr>
            <a:spAutoFit/>
          </a:bodyPr>
          <a:lstStyle/>
          <a:p>
            <a:pPr>
              <a:spcAft>
                <a:spcPct val="50000"/>
              </a:spcAft>
            </a:pPr>
            <a:r>
              <a:rPr lang="de-DE" sz="1600"/>
              <a:t>Diese Präsentation ist ein noch </a:t>
            </a:r>
            <a:r>
              <a:rPr lang="de-DE" sz="1600" b="1"/>
              <a:t>unfertiges</a:t>
            </a:r>
            <a:r>
              <a:rPr lang="de-DE" sz="1600"/>
              <a:t> Teilergebnis eines kooperativen Arbeitszusammenhangs, der das Ziel hat, Hilfsmittel für die kollektive oder individuelle Aneignung der Marx‘schen Kritik der politischen Ökonomie zu liefern.</a:t>
            </a:r>
          </a:p>
          <a:p>
            <a:pPr>
              <a:spcAft>
                <a:spcPct val="50000"/>
              </a:spcAft>
            </a:pPr>
            <a:r>
              <a:rPr lang="de-DE" sz="1600"/>
              <a:t>Die vorliegende Version ist auf dem Erarbeitungsstand vom </a:t>
            </a:r>
            <a:r>
              <a:rPr lang="de-DE" sz="1600" b="1"/>
              <a:t>10.10.2007.</a:t>
            </a:r>
          </a:p>
          <a:p>
            <a:pPr>
              <a:spcAft>
                <a:spcPct val="50000"/>
              </a:spcAft>
            </a:pPr>
            <a:r>
              <a:rPr lang="de-DE" sz="1600"/>
              <a:t>Der Dateiname Pr.bd1.kp1.3.v4.ppt besagt beispielsweise, dass es sich um die </a:t>
            </a:r>
            <a:r>
              <a:rPr lang="de-DE" sz="1600" b="1"/>
              <a:t>Pr</a:t>
            </a:r>
            <a:r>
              <a:rPr lang="de-DE" sz="1600"/>
              <a:t>äsentation von </a:t>
            </a:r>
            <a:r>
              <a:rPr lang="de-DE" sz="1600" b="1"/>
              <a:t>b</a:t>
            </a:r>
            <a:r>
              <a:rPr lang="de-DE" sz="1600"/>
              <a:t>an</a:t>
            </a:r>
            <a:r>
              <a:rPr lang="de-DE" sz="1600" b="1"/>
              <a:t>d 1</a:t>
            </a:r>
            <a:r>
              <a:rPr lang="de-DE" sz="1600"/>
              <a:t> des Kapitals, </a:t>
            </a:r>
            <a:r>
              <a:rPr lang="de-DE" sz="1600" b="1"/>
              <a:t>k</a:t>
            </a:r>
            <a:r>
              <a:rPr lang="de-DE" sz="1600"/>
              <a:t>a</a:t>
            </a:r>
            <a:r>
              <a:rPr lang="de-DE" sz="1600" b="1"/>
              <a:t>p</a:t>
            </a:r>
            <a:r>
              <a:rPr lang="de-DE" sz="1600"/>
              <a:t>itel </a:t>
            </a:r>
            <a:r>
              <a:rPr lang="de-DE" sz="1600" b="1"/>
              <a:t>1</a:t>
            </a:r>
            <a:r>
              <a:rPr lang="de-DE" sz="1600"/>
              <a:t>, Unterabschnitt </a:t>
            </a:r>
            <a:r>
              <a:rPr lang="de-DE" sz="1600" b="1"/>
              <a:t>3</a:t>
            </a:r>
            <a:r>
              <a:rPr lang="de-DE" sz="1600"/>
              <a:t>, </a:t>
            </a:r>
            <a:r>
              <a:rPr lang="de-DE" sz="1600" b="1"/>
              <a:t>v</a:t>
            </a:r>
            <a:r>
              <a:rPr lang="de-DE" sz="1600"/>
              <a:t>ersion </a:t>
            </a:r>
            <a:r>
              <a:rPr lang="de-DE" sz="1600" b="1"/>
              <a:t>4</a:t>
            </a:r>
            <a:r>
              <a:rPr lang="de-DE" sz="1600"/>
              <a:t> handelt. Wenn die Bearbeitung einen weiteren Fortschritt gemacht hat, wird diese Version durch ein Update ersetzt, dass dann z.B. den Dateinamen Pr.bd1.kp1.3.v5.ppt tragen wird.</a:t>
            </a:r>
          </a:p>
          <a:p>
            <a:pPr>
              <a:spcAft>
                <a:spcPct val="50000"/>
              </a:spcAft>
            </a:pPr>
            <a:r>
              <a:rPr lang="de-DE" sz="1600"/>
              <a:t>Nutzern wird empfohlen, sich die Präsentationen direkt von </a:t>
            </a:r>
            <a:r>
              <a:rPr lang="de-DE" sz="1600">
                <a:hlinkClick r:id="rId5"/>
              </a:rPr>
              <a:t>www.mxks.de</a:t>
            </a:r>
            <a:r>
              <a:rPr lang="de-DE" sz="1600"/>
              <a:t> herunterzuladen, weil so gewährleistet ist, dass stets die aktuelle Version genutzt wird. Außerdem wird empfohlen, sich dort in die Mailing-list einzutragen, sodass man automatisch informiert wird, wenn ein neues Update oder eine neue Präsentation zur Verfügung steht.</a:t>
            </a:r>
          </a:p>
          <a:p>
            <a:pPr>
              <a:spcAft>
                <a:spcPct val="50000"/>
              </a:spcAft>
            </a:pPr>
            <a:r>
              <a:rPr lang="de-DE" sz="1600"/>
              <a:t>Konstruktive Kritik ist erwünscht und weitere Mitarbeiter für dieses Mammutprojekt werden dringend gesucht.</a:t>
            </a:r>
          </a:p>
          <a:p>
            <a:pPr>
              <a:spcAft>
                <a:spcPct val="50000"/>
              </a:spcAft>
            </a:pPr>
            <a:r>
              <a:rPr lang="de-DE" sz="1600"/>
              <a:t>mxks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liennummernplatzhalter 1"/>
          <p:cNvSpPr>
            <a:spLocks noGrp="1"/>
          </p:cNvSpPr>
          <p:nvPr>
            <p:ph type="sldNum" sz="quarter" idx="10"/>
          </p:nvPr>
        </p:nvSpPr>
        <p:spPr>
          <a:noFill/>
          <a:ln>
            <a:miter lim="800000"/>
            <a:headEnd/>
            <a:tailEnd/>
          </a:ln>
        </p:spPr>
        <p:txBody>
          <a:bodyPr/>
          <a:lstStyle/>
          <a:p>
            <a:r>
              <a:rPr lang="de-DE"/>
              <a:t>Folie </a:t>
            </a:r>
            <a:fld id="{6569C749-A895-4D9A-8110-C6897111953B}" type="slidenum">
              <a:rPr lang="de-DE"/>
              <a:pPr/>
              <a:t>3</a:t>
            </a:fld>
            <a:endParaRPr lang="de-DE"/>
          </a:p>
        </p:txBody>
      </p:sp>
      <p:sp>
        <p:nvSpPr>
          <p:cNvPr id="5123" name="Rectangle 59"/>
          <p:cNvSpPr>
            <a:spLocks noGrp="1" noChangeArrowheads="1"/>
          </p:cNvSpPr>
          <p:nvPr>
            <p:ph type="title" idx="4294967295"/>
          </p:nvPr>
        </p:nvSpPr>
        <p:spPr bwMode="auto">
          <a:xfrm>
            <a:off x="603250" y="274638"/>
            <a:ext cx="4870450" cy="396875"/>
          </a:xfrm>
          <a:prstGeom prst="rect">
            <a:avLst/>
          </a:prstGeom>
          <a:noFill/>
          <a:ln>
            <a:miter lim="800000"/>
            <a:headEnd/>
            <a:tailEnd/>
          </a:ln>
        </p:spPr>
        <p:txBody>
          <a:bodyPr>
            <a:spAutoFit/>
          </a:bodyPr>
          <a:lstStyle/>
          <a:p>
            <a:pPr eaLnBrk="1" hangingPunct="1"/>
            <a:r>
              <a:rPr lang="de-DE">
                <a:solidFill>
                  <a:srgbClr val="EAEAEA"/>
                </a:solidFill>
              </a:rPr>
              <a:t>Abschnitt 1: Von der Ware zum Geld</a:t>
            </a:r>
          </a:p>
        </p:txBody>
      </p:sp>
      <p:sp>
        <p:nvSpPr>
          <p:cNvPr id="406548" name="Text Box 20"/>
          <p:cNvSpPr txBox="1">
            <a:spLocks noChangeArrowheads="1"/>
          </p:cNvSpPr>
          <p:nvPr/>
        </p:nvSpPr>
        <p:spPr bwMode="auto">
          <a:xfrm>
            <a:off x="1162050" y="4235450"/>
            <a:ext cx="5446713" cy="1774825"/>
          </a:xfrm>
          <a:prstGeom prst="rect">
            <a:avLst/>
          </a:prstGeom>
          <a:solidFill>
            <a:srgbClr val="FFCC00">
              <a:alpha val="30196"/>
            </a:srgbClr>
          </a:solidFill>
          <a:ln w="9525" algn="ctr">
            <a:solidFill>
              <a:srgbClr val="000000"/>
            </a:solidFill>
            <a:miter lim="800000"/>
            <a:headEnd/>
            <a:tailEnd/>
          </a:ln>
          <a:effectLst/>
        </p:spPr>
        <p:txBody>
          <a:bodyPr/>
          <a:lstStyle/>
          <a:p>
            <a:pPr>
              <a:spcBef>
                <a:spcPct val="50000"/>
              </a:spcBef>
            </a:pPr>
            <a:r>
              <a:rPr lang="de-DE" sz="2000"/>
              <a:t>3. Kapitel  Das Geld oder die Warenzirkulation</a:t>
            </a:r>
          </a:p>
        </p:txBody>
      </p:sp>
      <p:sp>
        <p:nvSpPr>
          <p:cNvPr id="5125" name="Rectangle 4"/>
          <p:cNvSpPr>
            <a:spLocks noChangeArrowheads="1"/>
          </p:cNvSpPr>
          <p:nvPr/>
        </p:nvSpPr>
        <p:spPr bwMode="auto">
          <a:xfrm>
            <a:off x="635000" y="0"/>
            <a:ext cx="3990975" cy="244475"/>
          </a:xfrm>
          <a:prstGeom prst="rect">
            <a:avLst/>
          </a:prstGeom>
          <a:noFill/>
          <a:ln w="9525">
            <a:noFill/>
            <a:miter lim="800000"/>
            <a:headEnd/>
            <a:tailEnd/>
          </a:ln>
          <a:effectLst/>
        </p:spPr>
        <p:txBody>
          <a:bodyPr wrap="none">
            <a:spAutoFit/>
          </a:bodyPr>
          <a:lstStyle/>
          <a:p>
            <a:r>
              <a:rPr lang="de-DE" sz="1000"/>
              <a:t>Das Kapital / Der Produktionsprozeß des Kapitals / </a:t>
            </a:r>
            <a:r>
              <a:rPr lang="de-DE" sz="1000" b="1"/>
              <a:t>Ware und Geld </a:t>
            </a:r>
          </a:p>
        </p:txBody>
      </p:sp>
      <p:sp>
        <p:nvSpPr>
          <p:cNvPr id="5126" name="Text Box 5"/>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Originaltext</a:t>
            </a:r>
          </a:p>
        </p:txBody>
      </p:sp>
      <p:sp>
        <p:nvSpPr>
          <p:cNvPr id="5127" name="Text Box 6"/>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5128" name="Text Box 7"/>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
        <p:nvSpPr>
          <p:cNvPr id="406536" name="Text Box 8"/>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5130" name="Text Box 9"/>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a:t>
            </a:r>
            <a:r>
              <a:rPr lang="de-DE" sz="1400">
                <a:solidFill>
                  <a:srgbClr val="FFCC66"/>
                </a:solidFill>
              </a:rPr>
              <a:t>Skelett </a:t>
            </a:r>
            <a:r>
              <a:rPr lang="de-DE" sz="1400">
                <a:solidFill>
                  <a:schemeClr val="bg2"/>
                </a:solidFill>
              </a:rPr>
              <a:t>/ Roter Faden / Fleisch</a:t>
            </a:r>
          </a:p>
          <a:p>
            <a:endParaRPr lang="de-DE" sz="1400">
              <a:solidFill>
                <a:schemeClr val="bg2"/>
              </a:solidFill>
            </a:endParaRPr>
          </a:p>
        </p:txBody>
      </p:sp>
      <p:sp>
        <p:nvSpPr>
          <p:cNvPr id="406538" name="Text Box 10"/>
          <p:cNvSpPr txBox="1">
            <a:spLocks noChangeArrowheads="1"/>
          </p:cNvSpPr>
          <p:nvPr/>
        </p:nvSpPr>
        <p:spPr bwMode="auto">
          <a:xfrm>
            <a:off x="5135563" y="5607050"/>
            <a:ext cx="987425" cy="346075"/>
          </a:xfrm>
          <a:prstGeom prst="rect">
            <a:avLst/>
          </a:prstGeom>
          <a:solidFill>
            <a:srgbClr val="FFCC00">
              <a:alpha val="20000"/>
            </a:srgbClr>
          </a:solidFill>
          <a:ln w="9525" algn="ctr">
            <a:solidFill>
              <a:srgbClr val="000000"/>
            </a:solidFill>
            <a:miter lim="800000"/>
            <a:headEnd/>
            <a:tailEnd/>
          </a:ln>
          <a:effectLst/>
        </p:spPr>
        <p:txBody>
          <a:bodyPr>
            <a:spAutoFit/>
          </a:bodyPr>
          <a:lstStyle/>
          <a:p>
            <a:pPr>
              <a:spcBef>
                <a:spcPct val="50000"/>
              </a:spcBef>
            </a:pPr>
            <a:r>
              <a:rPr lang="de-DE" sz="1600"/>
              <a:t>3. Geld</a:t>
            </a:r>
          </a:p>
        </p:txBody>
      </p:sp>
      <p:sp>
        <p:nvSpPr>
          <p:cNvPr id="406539" name="Text Box 11"/>
          <p:cNvSpPr txBox="1">
            <a:spLocks noChangeArrowheads="1"/>
          </p:cNvSpPr>
          <p:nvPr/>
        </p:nvSpPr>
        <p:spPr bwMode="auto">
          <a:xfrm>
            <a:off x="1162050" y="1020763"/>
            <a:ext cx="7167563" cy="2224087"/>
          </a:xfrm>
          <a:prstGeom prst="rect">
            <a:avLst/>
          </a:prstGeom>
          <a:solidFill>
            <a:srgbClr val="3366FF">
              <a:alpha val="30196"/>
            </a:srgbClr>
          </a:solidFill>
          <a:ln w="9525" algn="ctr">
            <a:solidFill>
              <a:srgbClr val="000000"/>
            </a:solidFill>
            <a:miter lim="800000"/>
            <a:headEnd/>
            <a:tailEnd/>
          </a:ln>
          <a:effectLst/>
        </p:spPr>
        <p:txBody>
          <a:bodyPr/>
          <a:lstStyle/>
          <a:p>
            <a:pPr>
              <a:spcBef>
                <a:spcPct val="50000"/>
              </a:spcBef>
            </a:pPr>
            <a:r>
              <a:rPr lang="de-DE" sz="2000"/>
              <a:t>1. Kapitel  Die Ware</a:t>
            </a:r>
          </a:p>
        </p:txBody>
      </p:sp>
      <p:sp>
        <p:nvSpPr>
          <p:cNvPr id="406541" name="Text Box 13"/>
          <p:cNvSpPr txBox="1">
            <a:spLocks noChangeArrowheads="1"/>
          </p:cNvSpPr>
          <p:nvPr/>
        </p:nvSpPr>
        <p:spPr bwMode="auto">
          <a:xfrm>
            <a:off x="4933950" y="1081088"/>
            <a:ext cx="3257550" cy="590550"/>
          </a:xfrm>
          <a:prstGeom prst="rect">
            <a:avLst/>
          </a:prstGeom>
          <a:solidFill>
            <a:srgbClr val="3366FF">
              <a:alpha val="14902"/>
            </a:srgbClr>
          </a:solidFill>
          <a:ln w="9525" algn="ctr">
            <a:solidFill>
              <a:srgbClr val="000000"/>
            </a:solidFill>
            <a:miter lim="800000"/>
            <a:headEnd/>
            <a:tailEnd/>
          </a:ln>
          <a:effectLst/>
        </p:spPr>
        <p:txBody>
          <a:bodyPr>
            <a:spAutoFit/>
          </a:bodyPr>
          <a:lstStyle/>
          <a:p>
            <a:pPr marL="342900" indent="-342900">
              <a:buFontTx/>
              <a:buAutoNum type="arabicPeriod"/>
            </a:pPr>
            <a:r>
              <a:rPr lang="de-DE" sz="1600"/>
              <a:t>Die zwei Faktoren der Ware:</a:t>
            </a:r>
          </a:p>
          <a:p>
            <a:pPr marL="342900" indent="-342900"/>
            <a:r>
              <a:rPr lang="de-DE" sz="1600"/>
              <a:t> 	</a:t>
            </a:r>
            <a:r>
              <a:rPr lang="de-DE" sz="1600" b="1"/>
              <a:t>Gebrauchswert</a:t>
            </a:r>
            <a:r>
              <a:rPr lang="de-DE" sz="1600"/>
              <a:t>  und  </a:t>
            </a:r>
            <a:r>
              <a:rPr lang="de-DE" sz="1600" b="1">
                <a:solidFill>
                  <a:schemeClr val="bg1"/>
                </a:solidFill>
              </a:rPr>
              <a:t>Wert</a:t>
            </a:r>
          </a:p>
        </p:txBody>
      </p:sp>
      <p:sp>
        <p:nvSpPr>
          <p:cNvPr id="406547" name="Text Box 19"/>
          <p:cNvSpPr txBox="1">
            <a:spLocks noChangeArrowheads="1"/>
          </p:cNvSpPr>
          <p:nvPr/>
        </p:nvSpPr>
        <p:spPr bwMode="auto">
          <a:xfrm>
            <a:off x="1155700" y="3576638"/>
            <a:ext cx="3886200" cy="395287"/>
          </a:xfrm>
          <a:prstGeom prst="rect">
            <a:avLst/>
          </a:prstGeom>
          <a:solidFill>
            <a:srgbClr val="3366FF">
              <a:alpha val="30196"/>
            </a:srgbClr>
          </a:solidFill>
          <a:ln w="9525" algn="ctr">
            <a:solidFill>
              <a:srgbClr val="000000"/>
            </a:solidFill>
            <a:miter lim="800000"/>
            <a:headEnd/>
            <a:tailEnd/>
          </a:ln>
          <a:effectLst/>
        </p:spPr>
        <p:txBody>
          <a:bodyPr/>
          <a:lstStyle/>
          <a:p>
            <a:pPr>
              <a:spcBef>
                <a:spcPct val="50000"/>
              </a:spcBef>
            </a:pPr>
            <a:r>
              <a:rPr lang="de-DE" sz="2000"/>
              <a:t>2. Kapitel  Der Austauschprozeß</a:t>
            </a:r>
          </a:p>
        </p:txBody>
      </p:sp>
      <p:sp>
        <p:nvSpPr>
          <p:cNvPr id="406551" name="Text Box 23"/>
          <p:cNvSpPr txBox="1">
            <a:spLocks noChangeArrowheads="1"/>
          </p:cNvSpPr>
          <p:nvPr/>
        </p:nvSpPr>
        <p:spPr bwMode="auto">
          <a:xfrm>
            <a:off x="6883400" y="4289425"/>
            <a:ext cx="1665288" cy="384175"/>
          </a:xfrm>
          <a:prstGeom prst="rect">
            <a:avLst/>
          </a:prstGeom>
          <a:solidFill>
            <a:srgbClr val="3366FF">
              <a:alpha val="30196"/>
            </a:srgbClr>
          </a:solidFill>
          <a:ln w="9525" algn="ctr">
            <a:solidFill>
              <a:srgbClr val="000000"/>
            </a:solidFill>
            <a:miter lim="800000"/>
            <a:headEnd/>
            <a:tailEnd/>
          </a:ln>
          <a:effectLst/>
        </p:spPr>
        <p:txBody>
          <a:bodyPr/>
          <a:lstStyle/>
          <a:p>
            <a:pPr>
              <a:spcBef>
                <a:spcPct val="50000"/>
              </a:spcBef>
            </a:pPr>
            <a:r>
              <a:rPr lang="de-DE"/>
              <a:t>Ware ist Geld</a:t>
            </a:r>
          </a:p>
        </p:txBody>
      </p:sp>
      <p:grpSp>
        <p:nvGrpSpPr>
          <p:cNvPr id="406579" name="Group 51"/>
          <p:cNvGrpSpPr>
            <a:grpSpLocks/>
          </p:cNvGrpSpPr>
          <p:nvPr/>
        </p:nvGrpSpPr>
        <p:grpSpPr bwMode="auto">
          <a:xfrm>
            <a:off x="2698750" y="4692650"/>
            <a:ext cx="1874838" cy="403225"/>
            <a:chOff x="1700" y="2956"/>
            <a:chExt cx="1181" cy="254"/>
          </a:xfrm>
        </p:grpSpPr>
        <p:sp>
          <p:nvSpPr>
            <p:cNvPr id="5162" name="Rectangle 26"/>
            <p:cNvSpPr>
              <a:spLocks noChangeArrowheads="1"/>
            </p:cNvSpPr>
            <p:nvPr/>
          </p:nvSpPr>
          <p:spPr bwMode="auto">
            <a:xfrm>
              <a:off x="1700" y="2956"/>
              <a:ext cx="1181" cy="254"/>
            </a:xfrm>
            <a:prstGeom prst="rect">
              <a:avLst/>
            </a:prstGeom>
            <a:solidFill>
              <a:srgbClr val="EAEAEA"/>
            </a:solidFill>
            <a:ln w="9525">
              <a:noFill/>
              <a:miter lim="800000"/>
              <a:headEnd/>
              <a:tailEnd/>
            </a:ln>
            <a:effectLst/>
          </p:spPr>
          <p:txBody>
            <a:bodyPr wrap="none" anchor="ctr"/>
            <a:lstStyle/>
            <a:p>
              <a:endParaRPr lang="de-DE"/>
            </a:p>
          </p:txBody>
        </p:sp>
        <p:sp>
          <p:nvSpPr>
            <p:cNvPr id="5163" name="Text Box 18"/>
            <p:cNvSpPr txBox="1">
              <a:spLocks noChangeArrowheads="1"/>
            </p:cNvSpPr>
            <p:nvPr/>
          </p:nvSpPr>
          <p:spPr bwMode="auto">
            <a:xfrm>
              <a:off x="1711" y="2971"/>
              <a:ext cx="1142" cy="218"/>
            </a:xfrm>
            <a:prstGeom prst="rect">
              <a:avLst/>
            </a:prstGeom>
            <a:solidFill>
              <a:srgbClr val="FF0000">
                <a:alpha val="30196"/>
              </a:srgbClr>
            </a:solidFill>
            <a:ln w="9525" algn="ctr">
              <a:solidFill>
                <a:srgbClr val="000000"/>
              </a:solidFill>
              <a:miter lim="800000"/>
              <a:headEnd/>
              <a:tailEnd/>
            </a:ln>
            <a:effectLst/>
          </p:spPr>
          <p:txBody>
            <a:bodyPr>
              <a:spAutoFit/>
            </a:bodyPr>
            <a:lstStyle/>
            <a:p>
              <a:pPr>
                <a:spcBef>
                  <a:spcPct val="50000"/>
                </a:spcBef>
              </a:pPr>
              <a:r>
                <a:rPr lang="de-DE" sz="1600">
                  <a:solidFill>
                    <a:schemeClr val="bg1"/>
                  </a:solidFill>
                </a:rPr>
                <a:t>1. Maß der Werte</a:t>
              </a:r>
            </a:p>
          </p:txBody>
        </p:sp>
      </p:grpSp>
      <p:grpSp>
        <p:nvGrpSpPr>
          <p:cNvPr id="406580" name="Group 52"/>
          <p:cNvGrpSpPr>
            <a:grpSpLocks/>
          </p:cNvGrpSpPr>
          <p:nvPr/>
        </p:nvGrpSpPr>
        <p:grpSpPr bwMode="auto">
          <a:xfrm>
            <a:off x="3687763" y="5157788"/>
            <a:ext cx="1979612" cy="346075"/>
            <a:chOff x="2323" y="3249"/>
            <a:chExt cx="1247" cy="218"/>
          </a:xfrm>
        </p:grpSpPr>
        <p:sp>
          <p:nvSpPr>
            <p:cNvPr id="5160" name="Rectangle 28"/>
            <p:cNvSpPr>
              <a:spLocks noChangeArrowheads="1"/>
            </p:cNvSpPr>
            <p:nvPr/>
          </p:nvSpPr>
          <p:spPr bwMode="auto">
            <a:xfrm>
              <a:off x="2323" y="3258"/>
              <a:ext cx="1247" cy="208"/>
            </a:xfrm>
            <a:prstGeom prst="rect">
              <a:avLst/>
            </a:prstGeom>
            <a:solidFill>
              <a:srgbClr val="EAEAEA"/>
            </a:solidFill>
            <a:ln w="9525">
              <a:noFill/>
              <a:miter lim="800000"/>
              <a:headEnd/>
              <a:tailEnd/>
            </a:ln>
            <a:effectLst/>
          </p:spPr>
          <p:txBody>
            <a:bodyPr wrap="none" anchor="ctr"/>
            <a:lstStyle/>
            <a:p>
              <a:endParaRPr lang="de-DE"/>
            </a:p>
          </p:txBody>
        </p:sp>
        <p:sp>
          <p:nvSpPr>
            <p:cNvPr id="5161" name="Text Box 17"/>
            <p:cNvSpPr txBox="1">
              <a:spLocks noChangeArrowheads="1"/>
            </p:cNvSpPr>
            <p:nvPr/>
          </p:nvSpPr>
          <p:spPr bwMode="auto">
            <a:xfrm>
              <a:off x="2338" y="3249"/>
              <a:ext cx="1229" cy="218"/>
            </a:xfrm>
            <a:prstGeom prst="rect">
              <a:avLst/>
            </a:prstGeom>
            <a:solidFill>
              <a:srgbClr val="3366FF">
                <a:alpha val="30196"/>
              </a:srgbClr>
            </a:solidFill>
            <a:ln w="9525" algn="ctr">
              <a:solidFill>
                <a:srgbClr val="000000"/>
              </a:solidFill>
              <a:miter lim="800000"/>
              <a:headEnd/>
              <a:tailEnd/>
            </a:ln>
            <a:effectLst/>
          </p:spPr>
          <p:txBody>
            <a:bodyPr>
              <a:spAutoFit/>
            </a:bodyPr>
            <a:lstStyle/>
            <a:p>
              <a:pPr>
                <a:spcBef>
                  <a:spcPct val="50000"/>
                </a:spcBef>
              </a:pPr>
              <a:r>
                <a:rPr lang="de-DE" sz="1600"/>
                <a:t>2. Zirkulationsmittel</a:t>
              </a:r>
            </a:p>
          </p:txBody>
        </p:sp>
      </p:grpSp>
      <p:grpSp>
        <p:nvGrpSpPr>
          <p:cNvPr id="406576" name="Group 48"/>
          <p:cNvGrpSpPr>
            <a:grpSpLocks/>
          </p:cNvGrpSpPr>
          <p:nvPr/>
        </p:nvGrpSpPr>
        <p:grpSpPr bwMode="auto">
          <a:xfrm>
            <a:off x="4335463" y="1844675"/>
            <a:ext cx="3494087" cy="590550"/>
            <a:chOff x="2731" y="1162"/>
            <a:chExt cx="2201" cy="372"/>
          </a:xfrm>
        </p:grpSpPr>
        <p:sp>
          <p:nvSpPr>
            <p:cNvPr id="5158" name="Rectangle 30"/>
            <p:cNvSpPr>
              <a:spLocks noChangeArrowheads="1"/>
            </p:cNvSpPr>
            <p:nvPr/>
          </p:nvSpPr>
          <p:spPr bwMode="auto">
            <a:xfrm>
              <a:off x="2731" y="1162"/>
              <a:ext cx="2201" cy="369"/>
            </a:xfrm>
            <a:prstGeom prst="rect">
              <a:avLst/>
            </a:prstGeom>
            <a:solidFill>
              <a:srgbClr val="EAEAEA"/>
            </a:solidFill>
            <a:ln w="9525">
              <a:noFill/>
              <a:miter lim="800000"/>
              <a:headEnd/>
              <a:tailEnd/>
            </a:ln>
            <a:effectLst/>
          </p:spPr>
          <p:txBody>
            <a:bodyPr wrap="none" anchor="ctr"/>
            <a:lstStyle/>
            <a:p>
              <a:endParaRPr lang="de-DE"/>
            </a:p>
          </p:txBody>
        </p:sp>
        <p:sp>
          <p:nvSpPr>
            <p:cNvPr id="5159" name="Text Box 12"/>
            <p:cNvSpPr txBox="1">
              <a:spLocks noChangeArrowheads="1"/>
            </p:cNvSpPr>
            <p:nvPr/>
          </p:nvSpPr>
          <p:spPr bwMode="auto">
            <a:xfrm>
              <a:off x="2745" y="1162"/>
              <a:ext cx="2180" cy="372"/>
            </a:xfrm>
            <a:prstGeom prst="rect">
              <a:avLst/>
            </a:prstGeom>
            <a:solidFill>
              <a:srgbClr val="FF0000">
                <a:alpha val="30196"/>
              </a:srgbClr>
            </a:solidFill>
            <a:ln w="9525" algn="ctr">
              <a:solidFill>
                <a:srgbClr val="000000"/>
              </a:solidFill>
              <a:miter lim="800000"/>
              <a:headEnd/>
              <a:tailEnd/>
            </a:ln>
            <a:effectLst/>
          </p:spPr>
          <p:txBody>
            <a:bodyPr>
              <a:spAutoFit/>
            </a:bodyPr>
            <a:lstStyle/>
            <a:p>
              <a:pPr>
                <a:spcBef>
                  <a:spcPct val="50000"/>
                </a:spcBef>
              </a:pPr>
              <a:endParaRPr lang="de-DE" sz="1600"/>
            </a:p>
            <a:p>
              <a:r>
                <a:rPr lang="de-DE" sz="1600"/>
                <a:t>2. Der Doppelcharakter der Arbeit</a:t>
              </a:r>
            </a:p>
          </p:txBody>
        </p:sp>
      </p:grpSp>
      <p:sp>
        <p:nvSpPr>
          <p:cNvPr id="406553" name="Text Box 25"/>
          <p:cNvSpPr txBox="1">
            <a:spLocks noChangeArrowheads="1"/>
          </p:cNvSpPr>
          <p:nvPr/>
        </p:nvSpPr>
        <p:spPr bwMode="auto">
          <a:xfrm>
            <a:off x="5108575" y="1870075"/>
            <a:ext cx="2562225" cy="336550"/>
          </a:xfrm>
          <a:prstGeom prst="rect">
            <a:avLst/>
          </a:prstGeom>
          <a:noFill/>
          <a:ln w="9525">
            <a:noFill/>
            <a:miter lim="800000"/>
            <a:headEnd/>
            <a:tailEnd/>
          </a:ln>
          <a:effectLst/>
        </p:spPr>
        <p:txBody>
          <a:bodyPr wrap="none">
            <a:spAutoFit/>
          </a:bodyPr>
          <a:lstStyle/>
          <a:p>
            <a:r>
              <a:rPr lang="de-DE" sz="1600" b="1"/>
              <a:t>konkrete</a:t>
            </a:r>
            <a:r>
              <a:rPr lang="de-DE" sz="1600"/>
              <a:t>           </a:t>
            </a:r>
            <a:r>
              <a:rPr lang="de-DE" sz="1600" b="1">
                <a:solidFill>
                  <a:schemeClr val="bg1"/>
                </a:solidFill>
              </a:rPr>
              <a:t>abstrakte</a:t>
            </a:r>
          </a:p>
        </p:txBody>
      </p:sp>
      <p:grpSp>
        <p:nvGrpSpPr>
          <p:cNvPr id="406577" name="Group 49"/>
          <p:cNvGrpSpPr>
            <a:grpSpLocks/>
          </p:cNvGrpSpPr>
          <p:nvPr/>
        </p:nvGrpSpPr>
        <p:grpSpPr bwMode="auto">
          <a:xfrm>
            <a:off x="3762375" y="2470150"/>
            <a:ext cx="3621088" cy="346075"/>
            <a:chOff x="2370" y="1556"/>
            <a:chExt cx="2281" cy="218"/>
          </a:xfrm>
        </p:grpSpPr>
        <p:sp>
          <p:nvSpPr>
            <p:cNvPr id="5156" name="Rectangle 32"/>
            <p:cNvSpPr>
              <a:spLocks noChangeArrowheads="1"/>
            </p:cNvSpPr>
            <p:nvPr/>
          </p:nvSpPr>
          <p:spPr bwMode="auto">
            <a:xfrm>
              <a:off x="2370" y="1558"/>
              <a:ext cx="2277" cy="208"/>
            </a:xfrm>
            <a:prstGeom prst="rect">
              <a:avLst/>
            </a:prstGeom>
            <a:solidFill>
              <a:srgbClr val="EAEAEA"/>
            </a:solidFill>
            <a:ln w="9525">
              <a:noFill/>
              <a:miter lim="800000"/>
              <a:headEnd/>
              <a:tailEnd/>
            </a:ln>
            <a:effectLst/>
          </p:spPr>
          <p:txBody>
            <a:bodyPr wrap="none" anchor="ctr"/>
            <a:lstStyle/>
            <a:p>
              <a:endParaRPr lang="de-DE"/>
            </a:p>
          </p:txBody>
        </p:sp>
        <p:sp>
          <p:nvSpPr>
            <p:cNvPr id="5157" name="Text Box 14"/>
            <p:cNvSpPr txBox="1">
              <a:spLocks noChangeArrowheads="1"/>
            </p:cNvSpPr>
            <p:nvPr/>
          </p:nvSpPr>
          <p:spPr bwMode="auto">
            <a:xfrm>
              <a:off x="2400" y="1556"/>
              <a:ext cx="2251" cy="218"/>
            </a:xfrm>
            <a:prstGeom prst="rect">
              <a:avLst/>
            </a:prstGeom>
            <a:solidFill>
              <a:srgbClr val="FFCC00">
                <a:alpha val="30196"/>
              </a:srgbClr>
            </a:solidFill>
            <a:ln w="9525" algn="ctr">
              <a:solidFill>
                <a:srgbClr val="000000"/>
              </a:solidFill>
              <a:miter lim="800000"/>
              <a:headEnd/>
              <a:tailEnd/>
            </a:ln>
            <a:effectLst/>
          </p:spPr>
          <p:txBody>
            <a:bodyPr>
              <a:spAutoFit/>
            </a:bodyPr>
            <a:lstStyle/>
            <a:p>
              <a:pPr>
                <a:spcBef>
                  <a:spcPct val="50000"/>
                </a:spcBef>
              </a:pPr>
              <a:r>
                <a:rPr lang="de-DE" sz="1600"/>
                <a:t>3. Die Wertform oder der Tauschwert</a:t>
              </a:r>
            </a:p>
          </p:txBody>
        </p:sp>
      </p:grpSp>
      <p:grpSp>
        <p:nvGrpSpPr>
          <p:cNvPr id="406578" name="Group 50"/>
          <p:cNvGrpSpPr>
            <a:grpSpLocks/>
          </p:cNvGrpSpPr>
          <p:nvPr/>
        </p:nvGrpSpPr>
        <p:grpSpPr bwMode="auto">
          <a:xfrm>
            <a:off x="1912938" y="2855913"/>
            <a:ext cx="5072062" cy="350837"/>
            <a:chOff x="1205" y="1799"/>
            <a:chExt cx="3195" cy="221"/>
          </a:xfrm>
        </p:grpSpPr>
        <p:sp>
          <p:nvSpPr>
            <p:cNvPr id="5154" name="Rectangle 34"/>
            <p:cNvSpPr>
              <a:spLocks noChangeArrowheads="1"/>
            </p:cNvSpPr>
            <p:nvPr/>
          </p:nvSpPr>
          <p:spPr bwMode="auto">
            <a:xfrm>
              <a:off x="1208" y="1812"/>
              <a:ext cx="3192" cy="208"/>
            </a:xfrm>
            <a:prstGeom prst="rect">
              <a:avLst/>
            </a:prstGeom>
            <a:solidFill>
              <a:srgbClr val="EAEAEA"/>
            </a:solidFill>
            <a:ln w="9525">
              <a:noFill/>
              <a:miter lim="800000"/>
              <a:headEnd/>
              <a:tailEnd/>
            </a:ln>
            <a:effectLst/>
          </p:spPr>
          <p:txBody>
            <a:bodyPr wrap="none" anchor="ctr"/>
            <a:lstStyle/>
            <a:p>
              <a:endParaRPr lang="de-DE"/>
            </a:p>
          </p:txBody>
        </p:sp>
        <p:sp>
          <p:nvSpPr>
            <p:cNvPr id="5155" name="Text Box 15"/>
            <p:cNvSpPr txBox="1">
              <a:spLocks noChangeArrowheads="1"/>
            </p:cNvSpPr>
            <p:nvPr/>
          </p:nvSpPr>
          <p:spPr bwMode="auto">
            <a:xfrm>
              <a:off x="1205" y="1799"/>
              <a:ext cx="3193" cy="218"/>
            </a:xfrm>
            <a:prstGeom prst="rect">
              <a:avLst/>
            </a:prstGeom>
            <a:solidFill>
              <a:schemeClr val="hlink">
                <a:alpha val="79999"/>
              </a:schemeClr>
            </a:solidFill>
            <a:ln w="9525" algn="ctr">
              <a:solidFill>
                <a:srgbClr val="000000"/>
              </a:solidFill>
              <a:miter lim="800000"/>
              <a:headEnd/>
              <a:tailEnd/>
            </a:ln>
            <a:effectLst/>
          </p:spPr>
          <p:txBody>
            <a:bodyPr>
              <a:spAutoFit/>
            </a:bodyPr>
            <a:lstStyle/>
            <a:p>
              <a:r>
                <a:rPr lang="de-DE" sz="1600">
                  <a:solidFill>
                    <a:schemeClr val="bg1"/>
                  </a:solidFill>
                </a:rPr>
                <a:t>4. Der Fetischcharakter der Ware und sein Geheimnis</a:t>
              </a:r>
            </a:p>
          </p:txBody>
        </p:sp>
      </p:grpSp>
      <p:sp>
        <p:nvSpPr>
          <p:cNvPr id="406564" name="Text Box 36"/>
          <p:cNvSpPr txBox="1">
            <a:spLocks noChangeArrowheads="1"/>
          </p:cNvSpPr>
          <p:nvPr/>
        </p:nvSpPr>
        <p:spPr bwMode="auto">
          <a:xfrm>
            <a:off x="7073900" y="3341688"/>
            <a:ext cx="904875" cy="387350"/>
          </a:xfrm>
          <a:prstGeom prst="rect">
            <a:avLst/>
          </a:prstGeom>
          <a:noFill/>
          <a:ln w="9525" algn="ctr">
            <a:noFill/>
            <a:miter lim="800000"/>
            <a:headEnd/>
            <a:tailEnd/>
          </a:ln>
          <a:effectLst/>
        </p:spPr>
        <p:txBody>
          <a:bodyPr wrap="none">
            <a:spAutoFit/>
          </a:bodyPr>
          <a:lstStyle/>
          <a:p>
            <a:pPr>
              <a:lnSpc>
                <a:spcPct val="80000"/>
              </a:lnSpc>
            </a:pPr>
            <a:r>
              <a:rPr lang="de-DE" sz="2400">
                <a:solidFill>
                  <a:srgbClr val="FF0000"/>
                </a:solidFill>
                <a:latin typeface="Monotype Corsiva" pitchFamily="66" charset="0"/>
              </a:rPr>
              <a:t>- Wie?</a:t>
            </a:r>
          </a:p>
        </p:txBody>
      </p:sp>
      <p:sp>
        <p:nvSpPr>
          <p:cNvPr id="406565" name="Text Box 37"/>
          <p:cNvSpPr txBox="1">
            <a:spLocks noChangeArrowheads="1"/>
          </p:cNvSpPr>
          <p:nvPr/>
        </p:nvSpPr>
        <p:spPr bwMode="auto">
          <a:xfrm>
            <a:off x="7073900" y="3611563"/>
            <a:ext cx="1281113" cy="388937"/>
          </a:xfrm>
          <a:prstGeom prst="rect">
            <a:avLst/>
          </a:prstGeom>
          <a:noFill/>
          <a:ln w="9525" algn="ctr">
            <a:noFill/>
            <a:miter lim="800000"/>
            <a:headEnd/>
            <a:tailEnd/>
          </a:ln>
          <a:effectLst/>
        </p:spPr>
        <p:txBody>
          <a:bodyPr wrap="none">
            <a:spAutoFit/>
          </a:bodyPr>
          <a:lstStyle/>
          <a:p>
            <a:pPr>
              <a:lnSpc>
                <a:spcPct val="80000"/>
              </a:lnSpc>
            </a:pPr>
            <a:r>
              <a:rPr lang="de-DE" sz="2400">
                <a:solidFill>
                  <a:srgbClr val="FF0000"/>
                </a:solidFill>
                <a:latin typeface="Monotype Corsiva" pitchFamily="66" charset="0"/>
              </a:rPr>
              <a:t>- Warum?</a:t>
            </a:r>
          </a:p>
        </p:txBody>
      </p:sp>
      <p:sp>
        <p:nvSpPr>
          <p:cNvPr id="406566" name="Text Box 38"/>
          <p:cNvSpPr txBox="1">
            <a:spLocks noChangeArrowheads="1"/>
          </p:cNvSpPr>
          <p:nvPr/>
        </p:nvSpPr>
        <p:spPr bwMode="auto">
          <a:xfrm>
            <a:off x="7073900" y="3910013"/>
            <a:ext cx="1457325" cy="387350"/>
          </a:xfrm>
          <a:prstGeom prst="rect">
            <a:avLst/>
          </a:prstGeom>
          <a:noFill/>
          <a:ln w="9525" algn="ctr">
            <a:noFill/>
            <a:miter lim="800000"/>
            <a:headEnd/>
            <a:tailEnd/>
          </a:ln>
          <a:effectLst/>
        </p:spPr>
        <p:txBody>
          <a:bodyPr wrap="none">
            <a:spAutoFit/>
          </a:bodyPr>
          <a:lstStyle/>
          <a:p>
            <a:pPr>
              <a:lnSpc>
                <a:spcPct val="80000"/>
              </a:lnSpc>
            </a:pPr>
            <a:r>
              <a:rPr lang="de-DE" sz="2400">
                <a:solidFill>
                  <a:srgbClr val="FF0000"/>
                </a:solidFill>
                <a:latin typeface="Monotype Corsiva" pitchFamily="66" charset="0"/>
              </a:rPr>
              <a:t>- Wodurch?</a:t>
            </a:r>
          </a:p>
        </p:txBody>
      </p:sp>
      <p:sp>
        <p:nvSpPr>
          <p:cNvPr id="406567" name="AutoShape 39"/>
          <p:cNvSpPr>
            <a:spLocks noChangeArrowheads="1"/>
          </p:cNvSpPr>
          <p:nvPr/>
        </p:nvSpPr>
        <p:spPr bwMode="auto">
          <a:xfrm rot="9000000">
            <a:off x="7065963" y="2784475"/>
            <a:ext cx="355600" cy="588963"/>
          </a:xfrm>
          <a:prstGeom prst="downArrow">
            <a:avLst>
              <a:gd name="adj1" fmla="val 50000"/>
              <a:gd name="adj2" fmla="val 50424"/>
            </a:avLst>
          </a:prstGeom>
          <a:noFill/>
          <a:ln w="25400" algn="ctr">
            <a:solidFill>
              <a:srgbClr val="FF0000"/>
            </a:solidFill>
            <a:miter lim="800000"/>
            <a:headEnd/>
            <a:tailEnd/>
          </a:ln>
          <a:effectLst/>
        </p:spPr>
        <p:txBody>
          <a:bodyPr wrap="none" anchor="ctr"/>
          <a:lstStyle/>
          <a:p>
            <a:endParaRPr lang="de-DE"/>
          </a:p>
        </p:txBody>
      </p:sp>
      <p:sp>
        <p:nvSpPr>
          <p:cNvPr id="406568" name="AutoShape 40"/>
          <p:cNvSpPr>
            <a:spLocks noChangeArrowheads="1"/>
          </p:cNvSpPr>
          <p:nvPr/>
        </p:nvSpPr>
        <p:spPr bwMode="auto">
          <a:xfrm rot="7016086">
            <a:off x="6434138" y="2935288"/>
            <a:ext cx="355600" cy="1079500"/>
          </a:xfrm>
          <a:prstGeom prst="downArrow">
            <a:avLst>
              <a:gd name="adj1" fmla="val 50000"/>
              <a:gd name="adj2" fmla="val 50328"/>
            </a:avLst>
          </a:prstGeom>
          <a:noFill/>
          <a:ln w="25400" algn="ctr">
            <a:solidFill>
              <a:srgbClr val="FF0000"/>
            </a:solidFill>
            <a:miter lim="800000"/>
            <a:headEnd/>
            <a:tailEnd/>
          </a:ln>
          <a:effectLst/>
        </p:spPr>
        <p:txBody>
          <a:bodyPr wrap="none" anchor="ctr"/>
          <a:lstStyle/>
          <a:p>
            <a:endParaRPr lang="de-DE"/>
          </a:p>
        </p:txBody>
      </p:sp>
      <p:sp>
        <p:nvSpPr>
          <p:cNvPr id="406569" name="AutoShape 41"/>
          <p:cNvSpPr>
            <a:spLocks noChangeArrowheads="1"/>
          </p:cNvSpPr>
          <p:nvPr/>
        </p:nvSpPr>
        <p:spPr bwMode="auto">
          <a:xfrm rot="5663895">
            <a:off x="5892007" y="2977356"/>
            <a:ext cx="355600" cy="2043113"/>
          </a:xfrm>
          <a:prstGeom prst="downArrow">
            <a:avLst>
              <a:gd name="adj1" fmla="val 50000"/>
              <a:gd name="adj2" fmla="val 50327"/>
            </a:avLst>
          </a:prstGeom>
          <a:noFill/>
          <a:ln w="25400" algn="ctr">
            <a:solidFill>
              <a:srgbClr val="FF0000"/>
            </a:solidFill>
            <a:miter lim="800000"/>
            <a:headEnd/>
            <a:tailEnd/>
          </a:ln>
          <a:effectLst/>
        </p:spPr>
        <p:txBody>
          <a:bodyPr wrap="none" anchor="ctr"/>
          <a:lstStyle/>
          <a:p>
            <a:endParaRPr lang="de-DE"/>
          </a:p>
        </p:txBody>
      </p:sp>
      <p:sp>
        <p:nvSpPr>
          <p:cNvPr id="406571" name="AutoShape 43"/>
          <p:cNvSpPr>
            <a:spLocks noChangeAspect="1" noChangeArrowheads="1"/>
          </p:cNvSpPr>
          <p:nvPr/>
        </p:nvSpPr>
        <p:spPr bwMode="auto">
          <a:xfrm rot="5888445" flipV="1">
            <a:off x="524669" y="3696494"/>
            <a:ext cx="1090612" cy="996950"/>
          </a:xfrm>
          <a:custGeom>
            <a:avLst/>
            <a:gdLst>
              <a:gd name="T0" fmla="*/ 461137 w 21600"/>
              <a:gd name="T1" fmla="*/ 5954 h 21600"/>
              <a:gd name="T2" fmla="*/ 131075 w 21600"/>
              <a:gd name="T3" fmla="*/ 418073 h 21600"/>
              <a:gd name="T4" fmla="*/ 498753 w 21600"/>
              <a:gd name="T5" fmla="*/ 226114 h 21600"/>
              <a:gd name="T6" fmla="*/ 1137114 w 21600"/>
              <a:gd name="T7" fmla="*/ 189328 h 21600"/>
              <a:gd name="T8" fmla="*/ 1041030 w 21600"/>
              <a:gd name="T9" fmla="*/ 511398 h 21600"/>
              <a:gd name="T10" fmla="*/ 688701 w 21600"/>
              <a:gd name="T11" fmla="*/ 423519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985" y="7837"/>
                </a:moveTo>
                <a:cubicBezTo>
                  <a:pt x="14922" y="5976"/>
                  <a:pt x="12943" y="4828"/>
                  <a:pt x="10800" y="4828"/>
                </a:cubicBezTo>
                <a:cubicBezTo>
                  <a:pt x="7979" y="4827"/>
                  <a:pt x="5543" y="6801"/>
                  <a:pt x="4958" y="9559"/>
                </a:cubicBezTo>
                <a:lnTo>
                  <a:pt x="235" y="8557"/>
                </a:lnTo>
                <a:cubicBezTo>
                  <a:pt x="1294" y="3568"/>
                  <a:pt x="5699" y="-1"/>
                  <a:pt x="10800" y="0"/>
                </a:cubicBezTo>
                <a:cubicBezTo>
                  <a:pt x="14675" y="0"/>
                  <a:pt x="18254" y="2076"/>
                  <a:pt x="20177" y="5442"/>
                </a:cubicBezTo>
                <a:lnTo>
                  <a:pt x="22521" y="4102"/>
                </a:lnTo>
                <a:lnTo>
                  <a:pt x="20618" y="11080"/>
                </a:lnTo>
                <a:lnTo>
                  <a:pt x="13640" y="9176"/>
                </a:lnTo>
                <a:lnTo>
                  <a:pt x="15985" y="7837"/>
                </a:lnTo>
                <a:close/>
              </a:path>
            </a:pathLst>
          </a:custGeom>
          <a:noFill/>
          <a:ln w="25400" algn="ctr">
            <a:solidFill>
              <a:schemeClr val="tx1"/>
            </a:solidFill>
            <a:miter lim="800000"/>
            <a:headEnd/>
            <a:tailEnd/>
          </a:ln>
          <a:effectLst/>
        </p:spPr>
        <p:txBody>
          <a:bodyPr wrap="none" anchor="ctr"/>
          <a:lstStyle/>
          <a:p>
            <a:endParaRPr lang="de-DE"/>
          </a:p>
        </p:txBody>
      </p:sp>
      <p:sp>
        <p:nvSpPr>
          <p:cNvPr id="5149" name="Rectangle 45"/>
          <p:cNvSpPr>
            <a:spLocks noChangeArrowheads="1"/>
          </p:cNvSpPr>
          <p:nvPr/>
        </p:nvSpPr>
        <p:spPr bwMode="auto">
          <a:xfrm>
            <a:off x="1139825" y="454025"/>
            <a:ext cx="7593013" cy="396875"/>
          </a:xfrm>
          <a:prstGeom prst="rect">
            <a:avLst/>
          </a:prstGeom>
          <a:noFill/>
          <a:ln w="9525" algn="ctr">
            <a:noFill/>
            <a:miter lim="800000"/>
            <a:headEnd/>
            <a:tailEnd/>
          </a:ln>
          <a:effectLst/>
        </p:spPr>
        <p:txBody>
          <a:bodyPr anchor="ctr">
            <a:spAutoFit/>
          </a:bodyPr>
          <a:lstStyle/>
          <a:p>
            <a:pPr algn="ctr"/>
            <a:r>
              <a:rPr lang="en-GB" sz="2000">
                <a:solidFill>
                  <a:schemeClr val="tx2"/>
                </a:solidFill>
              </a:rPr>
              <a:t>Der </a:t>
            </a:r>
            <a:r>
              <a:rPr lang="de-DE" sz="2000">
                <a:solidFill>
                  <a:schemeClr val="tx2"/>
                </a:solidFill>
              </a:rPr>
              <a:t>Entwicklungsgang</a:t>
            </a:r>
            <a:r>
              <a:rPr lang="en-GB" sz="2000">
                <a:solidFill>
                  <a:schemeClr val="tx2"/>
                </a:solidFill>
              </a:rPr>
              <a:t> von der Ware zum Geld </a:t>
            </a:r>
            <a:endParaRPr lang="de-DE" sz="2000">
              <a:solidFill>
                <a:schemeClr val="tx2"/>
              </a:solidFill>
            </a:endParaRPr>
          </a:p>
        </p:txBody>
      </p:sp>
      <p:sp>
        <p:nvSpPr>
          <p:cNvPr id="406574" name="AutoShape 46"/>
          <p:cNvSpPr>
            <a:spLocks noChangeArrowheads="1"/>
          </p:cNvSpPr>
          <p:nvPr/>
        </p:nvSpPr>
        <p:spPr bwMode="auto">
          <a:xfrm rot="959750">
            <a:off x="5565775" y="1598613"/>
            <a:ext cx="323850" cy="371475"/>
          </a:xfrm>
          <a:prstGeom prst="upDownArrow">
            <a:avLst>
              <a:gd name="adj1" fmla="val 50000"/>
              <a:gd name="adj2" fmla="val 33089"/>
            </a:avLst>
          </a:prstGeom>
          <a:noFill/>
          <a:ln w="12700" algn="ctr">
            <a:solidFill>
              <a:schemeClr val="tx1"/>
            </a:solidFill>
            <a:miter lim="800000"/>
            <a:headEnd/>
            <a:tailEnd/>
          </a:ln>
          <a:effectLst/>
        </p:spPr>
        <p:txBody>
          <a:bodyPr wrap="none" anchor="ctr"/>
          <a:lstStyle/>
          <a:p>
            <a:endParaRPr lang="de-DE"/>
          </a:p>
        </p:txBody>
      </p:sp>
      <p:sp>
        <p:nvSpPr>
          <p:cNvPr id="406575" name="AutoShape 47"/>
          <p:cNvSpPr>
            <a:spLocks noChangeArrowheads="1"/>
          </p:cNvSpPr>
          <p:nvPr/>
        </p:nvSpPr>
        <p:spPr bwMode="auto">
          <a:xfrm rot="959750">
            <a:off x="7281863" y="1589088"/>
            <a:ext cx="323850" cy="371475"/>
          </a:xfrm>
          <a:prstGeom prst="upDownArrow">
            <a:avLst>
              <a:gd name="adj1" fmla="val 50000"/>
              <a:gd name="adj2" fmla="val 33089"/>
            </a:avLst>
          </a:prstGeom>
          <a:noFill/>
          <a:ln w="12700" algn="ctr">
            <a:solidFill>
              <a:schemeClr val="tx1"/>
            </a:solidFill>
            <a:miter lim="800000"/>
            <a:headEnd/>
            <a:tailEnd/>
          </a:ln>
          <a:effectLst/>
        </p:spPr>
        <p:txBody>
          <a:bodyPr wrap="none" anchor="ctr"/>
          <a:lstStyle/>
          <a:p>
            <a:endParaRPr lang="de-DE"/>
          </a:p>
        </p:txBody>
      </p:sp>
      <p:sp>
        <p:nvSpPr>
          <p:cNvPr id="406581" name="AutoShape 53"/>
          <p:cNvSpPr>
            <a:spLocks noChangeAspect="1" noChangeArrowheads="1"/>
          </p:cNvSpPr>
          <p:nvPr/>
        </p:nvSpPr>
        <p:spPr bwMode="auto">
          <a:xfrm rot="5888445" flipV="1">
            <a:off x="537368" y="2593182"/>
            <a:ext cx="1090613" cy="996950"/>
          </a:xfrm>
          <a:custGeom>
            <a:avLst/>
            <a:gdLst>
              <a:gd name="T0" fmla="*/ 461137 w 21600"/>
              <a:gd name="T1" fmla="*/ 5954 h 21600"/>
              <a:gd name="T2" fmla="*/ 131076 w 21600"/>
              <a:gd name="T3" fmla="*/ 418073 h 21600"/>
              <a:gd name="T4" fmla="*/ 498753 w 21600"/>
              <a:gd name="T5" fmla="*/ 226114 h 21600"/>
              <a:gd name="T6" fmla="*/ 1137116 w 21600"/>
              <a:gd name="T7" fmla="*/ 189328 h 21600"/>
              <a:gd name="T8" fmla="*/ 1041031 w 21600"/>
              <a:gd name="T9" fmla="*/ 511398 h 21600"/>
              <a:gd name="T10" fmla="*/ 688702 w 21600"/>
              <a:gd name="T11" fmla="*/ 423519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985" y="7837"/>
                </a:moveTo>
                <a:cubicBezTo>
                  <a:pt x="14922" y="5976"/>
                  <a:pt x="12943" y="4828"/>
                  <a:pt x="10800" y="4828"/>
                </a:cubicBezTo>
                <a:cubicBezTo>
                  <a:pt x="7979" y="4827"/>
                  <a:pt x="5543" y="6801"/>
                  <a:pt x="4958" y="9559"/>
                </a:cubicBezTo>
                <a:lnTo>
                  <a:pt x="235" y="8557"/>
                </a:lnTo>
                <a:cubicBezTo>
                  <a:pt x="1294" y="3568"/>
                  <a:pt x="5699" y="-1"/>
                  <a:pt x="10800" y="0"/>
                </a:cubicBezTo>
                <a:cubicBezTo>
                  <a:pt x="14675" y="0"/>
                  <a:pt x="18254" y="2076"/>
                  <a:pt x="20177" y="5442"/>
                </a:cubicBezTo>
                <a:lnTo>
                  <a:pt x="22521" y="4102"/>
                </a:lnTo>
                <a:lnTo>
                  <a:pt x="20618" y="11080"/>
                </a:lnTo>
                <a:lnTo>
                  <a:pt x="13640" y="9176"/>
                </a:lnTo>
                <a:lnTo>
                  <a:pt x="15985" y="7837"/>
                </a:lnTo>
                <a:close/>
              </a:path>
            </a:pathLst>
          </a:custGeom>
          <a:noFill/>
          <a:ln w="25400" algn="ctr">
            <a:solidFill>
              <a:schemeClr val="tx1"/>
            </a:solidFill>
            <a:miter lim="800000"/>
            <a:headEnd/>
            <a:tailEnd/>
          </a:ln>
          <a:effectLst/>
        </p:spPr>
        <p:txBody>
          <a:bodyPr wrap="none" anchor="ctr"/>
          <a:lstStyle/>
          <a:p>
            <a:endParaRPr lang="de-DE"/>
          </a:p>
        </p:txBody>
      </p:sp>
      <p:sp>
        <p:nvSpPr>
          <p:cNvPr id="2" name="Ellipse 1"/>
          <p:cNvSpPr/>
          <p:nvPr/>
        </p:nvSpPr>
        <p:spPr>
          <a:xfrm>
            <a:off x="6786563" y="3206750"/>
            <a:ext cx="1858962" cy="16875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6539"/>
                                        </p:tgtEl>
                                        <p:attrNameLst>
                                          <p:attrName>style.visibility</p:attrName>
                                        </p:attrNameLst>
                                      </p:cBhvr>
                                      <p:to>
                                        <p:strVal val="visible"/>
                                      </p:to>
                                    </p:set>
                                    <p:animEffect transition="in" filter="fade">
                                      <p:cBhvr>
                                        <p:cTn id="7" dur="1000"/>
                                        <p:tgtEl>
                                          <p:spTgt spid="406539"/>
                                        </p:tgtEl>
                                      </p:cBhvr>
                                    </p:animEffect>
                                  </p:childTnLst>
                                </p:cTn>
                              </p:par>
                            </p:childTnLst>
                          </p:cTn>
                        </p:par>
                        <p:par>
                          <p:cTn id="8" fill="hold" nodeType="afterGroup">
                            <p:stCondLst>
                              <p:cond delay="1000"/>
                            </p:stCondLst>
                            <p:childTnLst>
                              <p:par>
                                <p:cTn id="9" presetID="3" presetClass="entr" presetSubtype="10" fill="hold" grpId="0" nodeType="afterEffect">
                                  <p:stCondLst>
                                    <p:cond delay="500"/>
                                  </p:stCondLst>
                                  <p:childTnLst>
                                    <p:set>
                                      <p:cBhvr>
                                        <p:cTn id="10" dur="1" fill="hold">
                                          <p:stCondLst>
                                            <p:cond delay="0"/>
                                          </p:stCondLst>
                                        </p:cTn>
                                        <p:tgtEl>
                                          <p:spTgt spid="406581"/>
                                        </p:tgtEl>
                                        <p:attrNameLst>
                                          <p:attrName>style.visibility</p:attrName>
                                        </p:attrNameLst>
                                      </p:cBhvr>
                                      <p:to>
                                        <p:strVal val="visible"/>
                                      </p:to>
                                    </p:set>
                                    <p:animEffect transition="in" filter="blinds(horizontal)">
                                      <p:cBhvr>
                                        <p:cTn id="11" dur="500"/>
                                        <p:tgtEl>
                                          <p:spTgt spid="406581"/>
                                        </p:tgtEl>
                                      </p:cBhvr>
                                    </p:animEffect>
                                  </p:childTnLst>
                                </p:cTn>
                              </p:par>
                            </p:childTnLst>
                          </p:cTn>
                        </p:par>
                        <p:par>
                          <p:cTn id="12" fill="hold" nodeType="afterGroup">
                            <p:stCondLst>
                              <p:cond delay="2000"/>
                            </p:stCondLst>
                            <p:childTnLst>
                              <p:par>
                                <p:cTn id="13" presetID="10" presetClass="entr" presetSubtype="0" fill="hold" grpId="0" nodeType="afterEffect">
                                  <p:stCondLst>
                                    <p:cond delay="500"/>
                                  </p:stCondLst>
                                  <p:childTnLst>
                                    <p:set>
                                      <p:cBhvr>
                                        <p:cTn id="14" dur="1" fill="hold">
                                          <p:stCondLst>
                                            <p:cond delay="0"/>
                                          </p:stCondLst>
                                        </p:cTn>
                                        <p:tgtEl>
                                          <p:spTgt spid="406547"/>
                                        </p:tgtEl>
                                        <p:attrNameLst>
                                          <p:attrName>style.visibility</p:attrName>
                                        </p:attrNameLst>
                                      </p:cBhvr>
                                      <p:to>
                                        <p:strVal val="visible"/>
                                      </p:to>
                                    </p:set>
                                    <p:animEffect transition="in" filter="fade">
                                      <p:cBhvr>
                                        <p:cTn id="15" dur="1000"/>
                                        <p:tgtEl>
                                          <p:spTgt spid="406547"/>
                                        </p:tgtEl>
                                      </p:cBhvr>
                                    </p:animEffect>
                                  </p:childTnLst>
                                </p:cTn>
                              </p:par>
                            </p:childTnLst>
                          </p:cTn>
                        </p:par>
                        <p:par>
                          <p:cTn id="16" fill="hold" nodeType="afterGroup">
                            <p:stCondLst>
                              <p:cond delay="3500"/>
                            </p:stCondLst>
                            <p:childTnLst>
                              <p:par>
                                <p:cTn id="17" presetID="10" presetClass="exit" presetSubtype="0" fill="hold" grpId="1" nodeType="afterEffect">
                                  <p:stCondLst>
                                    <p:cond delay="0"/>
                                  </p:stCondLst>
                                  <p:childTnLst>
                                    <p:animEffect transition="out" filter="fade">
                                      <p:cBhvr>
                                        <p:cTn id="18" dur="2000"/>
                                        <p:tgtEl>
                                          <p:spTgt spid="406581"/>
                                        </p:tgtEl>
                                      </p:cBhvr>
                                    </p:animEffect>
                                    <p:set>
                                      <p:cBhvr>
                                        <p:cTn id="19" dur="1" fill="hold">
                                          <p:stCondLst>
                                            <p:cond delay="1999"/>
                                          </p:stCondLst>
                                        </p:cTn>
                                        <p:tgtEl>
                                          <p:spTgt spid="406581"/>
                                        </p:tgtEl>
                                        <p:attrNameLst>
                                          <p:attrName>style.visibility</p:attrName>
                                        </p:attrNameLst>
                                      </p:cBhvr>
                                      <p:to>
                                        <p:strVal val="hidden"/>
                                      </p:to>
                                    </p:set>
                                  </p:childTnLst>
                                </p:cTn>
                              </p:par>
                            </p:childTnLst>
                          </p:cTn>
                        </p:par>
                        <p:par>
                          <p:cTn id="20" fill="hold" nodeType="afterGroup">
                            <p:stCondLst>
                              <p:cond delay="5500"/>
                            </p:stCondLst>
                            <p:childTnLst>
                              <p:par>
                                <p:cTn id="21" presetID="3" presetClass="entr" presetSubtype="10" fill="hold" grpId="0" nodeType="afterEffect">
                                  <p:stCondLst>
                                    <p:cond delay="0"/>
                                  </p:stCondLst>
                                  <p:childTnLst>
                                    <p:set>
                                      <p:cBhvr>
                                        <p:cTn id="22" dur="1" fill="hold">
                                          <p:stCondLst>
                                            <p:cond delay="0"/>
                                          </p:stCondLst>
                                        </p:cTn>
                                        <p:tgtEl>
                                          <p:spTgt spid="406571"/>
                                        </p:tgtEl>
                                        <p:attrNameLst>
                                          <p:attrName>style.visibility</p:attrName>
                                        </p:attrNameLst>
                                      </p:cBhvr>
                                      <p:to>
                                        <p:strVal val="visible"/>
                                      </p:to>
                                    </p:set>
                                    <p:animEffect transition="in" filter="blinds(horizontal)">
                                      <p:cBhvr>
                                        <p:cTn id="23" dur="500"/>
                                        <p:tgtEl>
                                          <p:spTgt spid="406571"/>
                                        </p:tgtEl>
                                      </p:cBhvr>
                                    </p:animEffect>
                                  </p:childTnLst>
                                </p:cTn>
                              </p:par>
                            </p:childTnLst>
                          </p:cTn>
                        </p:par>
                        <p:par>
                          <p:cTn id="24" fill="hold" nodeType="afterGroup">
                            <p:stCondLst>
                              <p:cond delay="6000"/>
                            </p:stCondLst>
                            <p:childTnLst>
                              <p:par>
                                <p:cTn id="25" presetID="10" presetClass="entr" presetSubtype="0" fill="hold" grpId="0" nodeType="afterEffect">
                                  <p:stCondLst>
                                    <p:cond delay="500"/>
                                  </p:stCondLst>
                                  <p:childTnLst>
                                    <p:set>
                                      <p:cBhvr>
                                        <p:cTn id="26" dur="1" fill="hold">
                                          <p:stCondLst>
                                            <p:cond delay="0"/>
                                          </p:stCondLst>
                                        </p:cTn>
                                        <p:tgtEl>
                                          <p:spTgt spid="406548"/>
                                        </p:tgtEl>
                                        <p:attrNameLst>
                                          <p:attrName>style.visibility</p:attrName>
                                        </p:attrNameLst>
                                      </p:cBhvr>
                                      <p:to>
                                        <p:strVal val="visible"/>
                                      </p:to>
                                    </p:set>
                                    <p:animEffect transition="in" filter="fade">
                                      <p:cBhvr>
                                        <p:cTn id="27" dur="1000"/>
                                        <p:tgtEl>
                                          <p:spTgt spid="406548"/>
                                        </p:tgtEl>
                                      </p:cBhvr>
                                    </p:animEffect>
                                  </p:childTnLst>
                                </p:cTn>
                              </p:par>
                            </p:childTnLst>
                          </p:cTn>
                        </p:par>
                        <p:par>
                          <p:cTn id="28" fill="hold" nodeType="afterGroup">
                            <p:stCondLst>
                              <p:cond delay="7500"/>
                            </p:stCondLst>
                            <p:childTnLst>
                              <p:par>
                                <p:cTn id="29" presetID="10" presetClass="exit" presetSubtype="0" fill="hold" grpId="1" nodeType="afterEffect">
                                  <p:stCondLst>
                                    <p:cond delay="0"/>
                                  </p:stCondLst>
                                  <p:childTnLst>
                                    <p:animEffect transition="out" filter="fade">
                                      <p:cBhvr>
                                        <p:cTn id="30" dur="2000"/>
                                        <p:tgtEl>
                                          <p:spTgt spid="406571"/>
                                        </p:tgtEl>
                                      </p:cBhvr>
                                    </p:animEffect>
                                    <p:set>
                                      <p:cBhvr>
                                        <p:cTn id="31" dur="1" fill="hold">
                                          <p:stCondLst>
                                            <p:cond delay="1999"/>
                                          </p:stCondLst>
                                        </p:cTn>
                                        <p:tgtEl>
                                          <p:spTgt spid="406571"/>
                                        </p:tgtEl>
                                        <p:attrNameLst>
                                          <p:attrName>style.visibility</p:attrName>
                                        </p:attrNameLst>
                                      </p:cBhvr>
                                      <p:to>
                                        <p:strVal val="hidden"/>
                                      </p:to>
                                    </p:set>
                                  </p:childTnLst>
                                </p:cTn>
                              </p:par>
                            </p:childTnLst>
                          </p:cTn>
                        </p:par>
                        <p:par>
                          <p:cTn id="32" fill="hold" nodeType="afterGroup">
                            <p:stCondLst>
                              <p:cond delay="9500"/>
                            </p:stCondLst>
                            <p:childTnLst>
                              <p:par>
                                <p:cTn id="33" presetID="1" presetClass="entr" presetSubtype="0" fill="hold" grpId="0" nodeType="afterEffect">
                                  <p:stCondLst>
                                    <p:cond delay="0"/>
                                  </p:stCondLst>
                                  <p:childTnLst>
                                    <p:set>
                                      <p:cBhvr>
                                        <p:cTn id="34" dur="1" fill="hold">
                                          <p:stCondLst>
                                            <p:cond delay="0"/>
                                          </p:stCondLst>
                                        </p:cTn>
                                        <p:tgtEl>
                                          <p:spTgt spid="406536"/>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xit" presetSubtype="0" fill="hold" grpId="1" nodeType="clickEffect">
                                  <p:stCondLst>
                                    <p:cond delay="0"/>
                                  </p:stCondLst>
                                  <p:childTnLst>
                                    <p:animEffect transition="out" filter="fade">
                                      <p:cBhvr>
                                        <p:cTn id="38" dur="1000"/>
                                        <p:tgtEl>
                                          <p:spTgt spid="406536"/>
                                        </p:tgtEl>
                                      </p:cBhvr>
                                    </p:animEffect>
                                    <p:set>
                                      <p:cBhvr>
                                        <p:cTn id="39" dur="1" fill="hold">
                                          <p:stCondLst>
                                            <p:cond delay="999"/>
                                          </p:stCondLst>
                                        </p:cTn>
                                        <p:tgtEl>
                                          <p:spTgt spid="406536"/>
                                        </p:tgtEl>
                                        <p:attrNameLst>
                                          <p:attrName>style.visibility</p:attrName>
                                        </p:attrNameLst>
                                      </p:cBhvr>
                                      <p:to>
                                        <p:strVal val="hidden"/>
                                      </p:to>
                                    </p:set>
                                  </p:childTnLst>
                                </p:cTn>
                              </p:par>
                            </p:childTnLst>
                          </p:cTn>
                        </p:par>
                        <p:par>
                          <p:cTn id="40" fill="hold" nodeType="afterGroup">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406541"/>
                                        </p:tgtEl>
                                        <p:attrNameLst>
                                          <p:attrName>style.visibility</p:attrName>
                                        </p:attrNameLst>
                                      </p:cBhvr>
                                      <p:to>
                                        <p:strVal val="visible"/>
                                      </p:to>
                                    </p:set>
                                    <p:animEffect transition="in" filter="fade">
                                      <p:cBhvr>
                                        <p:cTn id="43" dur="1000"/>
                                        <p:tgtEl>
                                          <p:spTgt spid="406541"/>
                                        </p:tgtEl>
                                      </p:cBhvr>
                                    </p:animEffect>
                                  </p:childTnLst>
                                </p:cTn>
                              </p:par>
                            </p:childTnLst>
                          </p:cTn>
                        </p:par>
                        <p:par>
                          <p:cTn id="44" fill="hold" nodeType="afterGroup">
                            <p:stCondLst>
                              <p:cond delay="2000"/>
                            </p:stCondLst>
                            <p:childTnLst>
                              <p:par>
                                <p:cTn id="45" presetID="10" presetClass="entr" presetSubtype="0" fill="hold" nodeType="afterEffect">
                                  <p:stCondLst>
                                    <p:cond delay="1000"/>
                                  </p:stCondLst>
                                  <p:childTnLst>
                                    <p:set>
                                      <p:cBhvr>
                                        <p:cTn id="46" dur="1" fill="hold">
                                          <p:stCondLst>
                                            <p:cond delay="0"/>
                                          </p:stCondLst>
                                        </p:cTn>
                                        <p:tgtEl>
                                          <p:spTgt spid="406576"/>
                                        </p:tgtEl>
                                        <p:attrNameLst>
                                          <p:attrName>style.visibility</p:attrName>
                                        </p:attrNameLst>
                                      </p:cBhvr>
                                      <p:to>
                                        <p:strVal val="visible"/>
                                      </p:to>
                                    </p:set>
                                    <p:animEffect transition="in" filter="fade">
                                      <p:cBhvr>
                                        <p:cTn id="47" dur="1000"/>
                                        <p:tgtEl>
                                          <p:spTgt spid="406576"/>
                                        </p:tgtEl>
                                      </p:cBhvr>
                                    </p:animEffect>
                                  </p:childTnLst>
                                </p:cTn>
                              </p:par>
                            </p:childTnLst>
                          </p:cTn>
                        </p:par>
                        <p:par>
                          <p:cTn id="48" fill="hold" nodeType="afterGroup">
                            <p:stCondLst>
                              <p:cond delay="4000"/>
                            </p:stCondLst>
                            <p:childTnLst>
                              <p:par>
                                <p:cTn id="49" presetID="1" presetClass="entr" presetSubtype="0" fill="hold" grpId="0" nodeType="afterEffect">
                                  <p:stCondLst>
                                    <p:cond delay="500"/>
                                  </p:stCondLst>
                                  <p:iterate type="wd">
                                    <p:tmAbs val="1000"/>
                                  </p:iterate>
                                  <p:childTnLst>
                                    <p:set>
                                      <p:cBhvr>
                                        <p:cTn id="50" dur="1" fill="hold">
                                          <p:stCondLst>
                                            <p:cond delay="0"/>
                                          </p:stCondLst>
                                        </p:cTn>
                                        <p:tgtEl>
                                          <p:spTgt spid="406553"/>
                                        </p:tgtEl>
                                        <p:attrNameLst>
                                          <p:attrName>style.visibility</p:attrName>
                                        </p:attrNameLst>
                                      </p:cBhvr>
                                      <p:to>
                                        <p:strVal val="visible"/>
                                      </p:to>
                                    </p:set>
                                  </p:childTnLst>
                                </p:cTn>
                              </p:par>
                              <p:par>
                                <p:cTn id="51" presetID="1" presetClass="entr" presetSubtype="0" fill="hold" grpId="0" nodeType="withEffect">
                                  <p:stCondLst>
                                    <p:cond delay="500"/>
                                  </p:stCondLst>
                                  <p:childTnLst>
                                    <p:set>
                                      <p:cBhvr>
                                        <p:cTn id="52" dur="1" fill="hold">
                                          <p:stCondLst>
                                            <p:cond delay="0"/>
                                          </p:stCondLst>
                                        </p:cTn>
                                        <p:tgtEl>
                                          <p:spTgt spid="406574"/>
                                        </p:tgtEl>
                                        <p:attrNameLst>
                                          <p:attrName>style.visibility</p:attrName>
                                        </p:attrNameLst>
                                      </p:cBhvr>
                                      <p:to>
                                        <p:strVal val="visible"/>
                                      </p:to>
                                    </p:set>
                                  </p:childTnLst>
                                </p:cTn>
                              </p:par>
                              <p:par>
                                <p:cTn id="53" presetID="1" presetClass="entr" presetSubtype="0" fill="hold" grpId="0" nodeType="withEffect">
                                  <p:stCondLst>
                                    <p:cond delay="1500"/>
                                  </p:stCondLst>
                                  <p:childTnLst>
                                    <p:set>
                                      <p:cBhvr>
                                        <p:cTn id="54" dur="1" fill="hold">
                                          <p:stCondLst>
                                            <p:cond delay="0"/>
                                          </p:stCondLst>
                                        </p:cTn>
                                        <p:tgtEl>
                                          <p:spTgt spid="406575"/>
                                        </p:tgtEl>
                                        <p:attrNameLst>
                                          <p:attrName>style.visibility</p:attrName>
                                        </p:attrNameLst>
                                      </p:cBhvr>
                                      <p:to>
                                        <p:strVal val="visible"/>
                                      </p:to>
                                    </p:set>
                                  </p:childTnLst>
                                </p:cTn>
                              </p:par>
                            </p:childTnLst>
                          </p:cTn>
                        </p:par>
                        <p:par>
                          <p:cTn id="55" fill="hold" nodeType="afterGroup">
                            <p:stCondLst>
                              <p:cond delay="5501"/>
                            </p:stCondLst>
                            <p:childTnLst>
                              <p:par>
                                <p:cTn id="56" presetID="10" presetClass="entr" presetSubtype="0" fill="hold" nodeType="afterEffect">
                                  <p:stCondLst>
                                    <p:cond delay="2000"/>
                                  </p:stCondLst>
                                  <p:childTnLst>
                                    <p:set>
                                      <p:cBhvr>
                                        <p:cTn id="57" dur="1" fill="hold">
                                          <p:stCondLst>
                                            <p:cond delay="0"/>
                                          </p:stCondLst>
                                        </p:cTn>
                                        <p:tgtEl>
                                          <p:spTgt spid="406577"/>
                                        </p:tgtEl>
                                        <p:attrNameLst>
                                          <p:attrName>style.visibility</p:attrName>
                                        </p:attrNameLst>
                                      </p:cBhvr>
                                      <p:to>
                                        <p:strVal val="visible"/>
                                      </p:to>
                                    </p:set>
                                    <p:animEffect transition="in" filter="fade">
                                      <p:cBhvr>
                                        <p:cTn id="58" dur="1000"/>
                                        <p:tgtEl>
                                          <p:spTgt spid="406577"/>
                                        </p:tgtEl>
                                      </p:cBhvr>
                                    </p:animEffect>
                                  </p:childTnLst>
                                </p:cTn>
                              </p:par>
                            </p:childTnLst>
                          </p:cTn>
                        </p:par>
                        <p:par>
                          <p:cTn id="59" fill="hold" nodeType="afterGroup">
                            <p:stCondLst>
                              <p:cond delay="8501"/>
                            </p:stCondLst>
                            <p:childTnLst>
                              <p:par>
                                <p:cTn id="60" presetID="10" presetClass="entr" presetSubtype="0" fill="hold" nodeType="afterEffect">
                                  <p:stCondLst>
                                    <p:cond delay="1000"/>
                                  </p:stCondLst>
                                  <p:childTnLst>
                                    <p:set>
                                      <p:cBhvr>
                                        <p:cTn id="61" dur="1" fill="hold">
                                          <p:stCondLst>
                                            <p:cond delay="0"/>
                                          </p:stCondLst>
                                        </p:cTn>
                                        <p:tgtEl>
                                          <p:spTgt spid="406578"/>
                                        </p:tgtEl>
                                        <p:attrNameLst>
                                          <p:attrName>style.visibility</p:attrName>
                                        </p:attrNameLst>
                                      </p:cBhvr>
                                      <p:to>
                                        <p:strVal val="visible"/>
                                      </p:to>
                                    </p:set>
                                    <p:animEffect transition="in" filter="fade">
                                      <p:cBhvr>
                                        <p:cTn id="62" dur="1000"/>
                                        <p:tgtEl>
                                          <p:spTgt spid="406578"/>
                                        </p:tgtEl>
                                      </p:cBhvr>
                                    </p:animEffect>
                                  </p:childTnLst>
                                </p:cTn>
                              </p:par>
                            </p:childTnLst>
                          </p:cTn>
                        </p:par>
                        <p:par>
                          <p:cTn id="63" fill="hold" nodeType="afterGroup">
                            <p:stCondLst>
                              <p:cond delay="10501"/>
                            </p:stCondLst>
                            <p:childTnLst>
                              <p:par>
                                <p:cTn id="64" presetID="1" presetClass="entr" presetSubtype="0" fill="hold" grpId="2" nodeType="afterEffect">
                                  <p:stCondLst>
                                    <p:cond delay="0"/>
                                  </p:stCondLst>
                                  <p:childTnLst>
                                    <p:set>
                                      <p:cBhvr>
                                        <p:cTn id="65" dur="1" fill="hold">
                                          <p:stCondLst>
                                            <p:cond delay="0"/>
                                          </p:stCondLst>
                                        </p:cTn>
                                        <p:tgtEl>
                                          <p:spTgt spid="406536"/>
                                        </p:tgtEl>
                                        <p:attrNameLst>
                                          <p:attrName>style.visibility</p:attrName>
                                        </p:attrNameLst>
                                      </p:cBhvr>
                                      <p:to>
                                        <p:strVal val="visible"/>
                                      </p:to>
                                    </p:set>
                                  </p:childTnLst>
                                </p:cTn>
                              </p:par>
                            </p:childTnLst>
                          </p:cTn>
                        </p:par>
                      </p:childTnLst>
                    </p:cTn>
                  </p:par>
                  <p:par>
                    <p:cTn id="66" fill="hold" nodeType="clickPar">
                      <p:stCondLst>
                        <p:cond delay="indefinite"/>
                      </p:stCondLst>
                      <p:childTnLst>
                        <p:par>
                          <p:cTn id="67" fill="hold" nodeType="withGroup">
                            <p:stCondLst>
                              <p:cond delay="0"/>
                            </p:stCondLst>
                            <p:childTnLst>
                              <p:par>
                                <p:cTn id="68" presetID="10" presetClass="exit" presetSubtype="0" fill="hold" grpId="3" nodeType="clickEffect">
                                  <p:stCondLst>
                                    <p:cond delay="0"/>
                                  </p:stCondLst>
                                  <p:childTnLst>
                                    <p:animEffect transition="out" filter="fade">
                                      <p:cBhvr>
                                        <p:cTn id="69" dur="1000"/>
                                        <p:tgtEl>
                                          <p:spTgt spid="406536"/>
                                        </p:tgtEl>
                                      </p:cBhvr>
                                    </p:animEffect>
                                    <p:set>
                                      <p:cBhvr>
                                        <p:cTn id="70" dur="1" fill="hold">
                                          <p:stCondLst>
                                            <p:cond delay="999"/>
                                          </p:stCondLst>
                                        </p:cTn>
                                        <p:tgtEl>
                                          <p:spTgt spid="406536"/>
                                        </p:tgtEl>
                                        <p:attrNameLst>
                                          <p:attrName>style.visibility</p:attrName>
                                        </p:attrNameLst>
                                      </p:cBhvr>
                                      <p:to>
                                        <p:strVal val="hidden"/>
                                      </p:to>
                                    </p:set>
                                  </p:childTnLst>
                                </p:cTn>
                              </p:par>
                            </p:childTnLst>
                          </p:cTn>
                        </p:par>
                        <p:par>
                          <p:cTn id="71" fill="hold" nodeType="afterGroup">
                            <p:stCondLst>
                              <p:cond delay="1000"/>
                            </p:stCondLst>
                            <p:childTnLst>
                              <p:par>
                                <p:cTn id="72" presetID="10" presetClass="entr" presetSubtype="0" fill="hold" nodeType="afterEffect">
                                  <p:stCondLst>
                                    <p:cond delay="0"/>
                                  </p:stCondLst>
                                  <p:childTnLst>
                                    <p:set>
                                      <p:cBhvr>
                                        <p:cTn id="73" dur="1" fill="hold">
                                          <p:stCondLst>
                                            <p:cond delay="0"/>
                                          </p:stCondLst>
                                        </p:cTn>
                                        <p:tgtEl>
                                          <p:spTgt spid="406579"/>
                                        </p:tgtEl>
                                        <p:attrNameLst>
                                          <p:attrName>style.visibility</p:attrName>
                                        </p:attrNameLst>
                                      </p:cBhvr>
                                      <p:to>
                                        <p:strVal val="visible"/>
                                      </p:to>
                                    </p:set>
                                    <p:animEffect transition="in" filter="fade">
                                      <p:cBhvr>
                                        <p:cTn id="74" dur="1000"/>
                                        <p:tgtEl>
                                          <p:spTgt spid="406579"/>
                                        </p:tgtEl>
                                      </p:cBhvr>
                                    </p:animEffect>
                                  </p:childTnLst>
                                </p:cTn>
                              </p:par>
                            </p:childTnLst>
                          </p:cTn>
                        </p:par>
                        <p:par>
                          <p:cTn id="75" fill="hold" nodeType="afterGroup">
                            <p:stCondLst>
                              <p:cond delay="2000"/>
                            </p:stCondLst>
                            <p:childTnLst>
                              <p:par>
                                <p:cTn id="76" presetID="10" presetClass="entr" presetSubtype="0" fill="hold" nodeType="afterEffect">
                                  <p:stCondLst>
                                    <p:cond delay="1000"/>
                                  </p:stCondLst>
                                  <p:childTnLst>
                                    <p:set>
                                      <p:cBhvr>
                                        <p:cTn id="77" dur="1" fill="hold">
                                          <p:stCondLst>
                                            <p:cond delay="0"/>
                                          </p:stCondLst>
                                        </p:cTn>
                                        <p:tgtEl>
                                          <p:spTgt spid="406580"/>
                                        </p:tgtEl>
                                        <p:attrNameLst>
                                          <p:attrName>style.visibility</p:attrName>
                                        </p:attrNameLst>
                                      </p:cBhvr>
                                      <p:to>
                                        <p:strVal val="visible"/>
                                      </p:to>
                                    </p:set>
                                    <p:animEffect transition="in" filter="fade">
                                      <p:cBhvr>
                                        <p:cTn id="78" dur="1000"/>
                                        <p:tgtEl>
                                          <p:spTgt spid="406580"/>
                                        </p:tgtEl>
                                      </p:cBhvr>
                                    </p:animEffect>
                                  </p:childTnLst>
                                </p:cTn>
                              </p:par>
                            </p:childTnLst>
                          </p:cTn>
                        </p:par>
                        <p:par>
                          <p:cTn id="79" fill="hold" nodeType="afterGroup">
                            <p:stCondLst>
                              <p:cond delay="4000"/>
                            </p:stCondLst>
                            <p:childTnLst>
                              <p:par>
                                <p:cTn id="80" presetID="10" presetClass="entr" presetSubtype="0" fill="hold" grpId="0" nodeType="afterEffect">
                                  <p:stCondLst>
                                    <p:cond delay="1000"/>
                                  </p:stCondLst>
                                  <p:childTnLst>
                                    <p:set>
                                      <p:cBhvr>
                                        <p:cTn id="81" dur="1" fill="hold">
                                          <p:stCondLst>
                                            <p:cond delay="0"/>
                                          </p:stCondLst>
                                        </p:cTn>
                                        <p:tgtEl>
                                          <p:spTgt spid="406538"/>
                                        </p:tgtEl>
                                        <p:attrNameLst>
                                          <p:attrName>style.visibility</p:attrName>
                                        </p:attrNameLst>
                                      </p:cBhvr>
                                      <p:to>
                                        <p:strVal val="visible"/>
                                      </p:to>
                                    </p:set>
                                    <p:animEffect transition="in" filter="fade">
                                      <p:cBhvr>
                                        <p:cTn id="82" dur="1000"/>
                                        <p:tgtEl>
                                          <p:spTgt spid="406538"/>
                                        </p:tgtEl>
                                      </p:cBhvr>
                                    </p:animEffect>
                                  </p:childTnLst>
                                </p:cTn>
                              </p:par>
                            </p:childTnLst>
                          </p:cTn>
                        </p:par>
                        <p:par>
                          <p:cTn id="83" fill="hold" nodeType="afterGroup">
                            <p:stCondLst>
                              <p:cond delay="6000"/>
                            </p:stCondLst>
                            <p:childTnLst>
                              <p:par>
                                <p:cTn id="84" presetID="1" presetClass="entr" presetSubtype="0" fill="hold" grpId="4" nodeType="afterEffect">
                                  <p:stCondLst>
                                    <p:cond delay="0"/>
                                  </p:stCondLst>
                                  <p:childTnLst>
                                    <p:set>
                                      <p:cBhvr>
                                        <p:cTn id="85" dur="1" fill="hold">
                                          <p:stCondLst>
                                            <p:cond delay="0"/>
                                          </p:stCondLst>
                                        </p:cTn>
                                        <p:tgtEl>
                                          <p:spTgt spid="406536"/>
                                        </p:tgtEl>
                                        <p:attrNameLst>
                                          <p:attrName>style.visibility</p:attrName>
                                        </p:attrNameLst>
                                      </p:cBhvr>
                                      <p:to>
                                        <p:strVal val="visible"/>
                                      </p:to>
                                    </p:set>
                                  </p:childTnLst>
                                </p:cTn>
                              </p:par>
                            </p:childTnLst>
                          </p:cTn>
                        </p:par>
                      </p:childTnLst>
                    </p:cTn>
                  </p:par>
                  <p:par>
                    <p:cTn id="86" fill="hold">
                      <p:stCondLst>
                        <p:cond delay="indefinite"/>
                      </p:stCondLst>
                      <p:childTnLst>
                        <p:par>
                          <p:cTn id="87" fill="hold">
                            <p:stCondLst>
                              <p:cond delay="0"/>
                            </p:stCondLst>
                            <p:childTnLst>
                              <p:par>
                                <p:cTn id="88" presetID="10" presetClass="exit" presetSubtype="0" fill="hold" grpId="5" nodeType="clickEffect">
                                  <p:stCondLst>
                                    <p:cond delay="0"/>
                                  </p:stCondLst>
                                  <p:childTnLst>
                                    <p:animEffect transition="out" filter="fade">
                                      <p:cBhvr>
                                        <p:cTn id="89" dur="1000"/>
                                        <p:tgtEl>
                                          <p:spTgt spid="406536"/>
                                        </p:tgtEl>
                                      </p:cBhvr>
                                    </p:animEffect>
                                    <p:set>
                                      <p:cBhvr>
                                        <p:cTn id="90" dur="1" fill="hold">
                                          <p:stCondLst>
                                            <p:cond delay="999"/>
                                          </p:stCondLst>
                                        </p:cTn>
                                        <p:tgtEl>
                                          <p:spTgt spid="406536"/>
                                        </p:tgtEl>
                                        <p:attrNameLst>
                                          <p:attrName>style.visibility</p:attrName>
                                        </p:attrNameLst>
                                      </p:cBhvr>
                                      <p:to>
                                        <p:strVal val="hidden"/>
                                      </p:to>
                                    </p:set>
                                  </p:childTnLst>
                                </p:cTn>
                              </p:par>
                            </p:childTnLst>
                          </p:cTn>
                        </p:par>
                        <p:par>
                          <p:cTn id="91" fill="hold" nodeType="afterGroup">
                            <p:stCondLst>
                              <p:cond delay="1000"/>
                            </p:stCondLst>
                            <p:childTnLst>
                              <p:par>
                                <p:cTn id="92" presetID="10" presetClass="entr" presetSubtype="0" fill="hold" grpId="0" nodeType="afterEffect">
                                  <p:stCondLst>
                                    <p:cond delay="0"/>
                                  </p:stCondLst>
                                  <p:childTnLst>
                                    <p:set>
                                      <p:cBhvr>
                                        <p:cTn id="93" dur="1" fill="hold">
                                          <p:stCondLst>
                                            <p:cond delay="0"/>
                                          </p:stCondLst>
                                        </p:cTn>
                                        <p:tgtEl>
                                          <p:spTgt spid="406551"/>
                                        </p:tgtEl>
                                        <p:attrNameLst>
                                          <p:attrName>style.visibility</p:attrName>
                                        </p:attrNameLst>
                                      </p:cBhvr>
                                      <p:to>
                                        <p:strVal val="visible"/>
                                      </p:to>
                                    </p:set>
                                    <p:animEffect transition="in" filter="fade">
                                      <p:cBhvr>
                                        <p:cTn id="94" dur="1000"/>
                                        <p:tgtEl>
                                          <p:spTgt spid="406551"/>
                                        </p:tgtEl>
                                      </p:cBhvr>
                                    </p:animEffect>
                                  </p:childTnLst>
                                </p:cTn>
                              </p:par>
                            </p:childTnLst>
                          </p:cTn>
                        </p:par>
                        <p:par>
                          <p:cTn id="95" fill="hold" nodeType="afterGroup">
                            <p:stCondLst>
                              <p:cond delay="2000"/>
                            </p:stCondLst>
                            <p:childTnLst>
                              <p:par>
                                <p:cTn id="96" presetID="1" presetClass="emph" presetSubtype="2" repeatCount="2000" accel="50000" decel="50000" autoRev="1" fill="hold" nodeType="afterEffect">
                                  <p:stCondLst>
                                    <p:cond delay="500"/>
                                  </p:stCondLst>
                                  <p:childTnLst>
                                    <p:animClr clrSpc="rgb" dir="cw">
                                      <p:cBhvr>
                                        <p:cTn id="97" dur="1000" fill="hold"/>
                                        <p:tgtEl>
                                          <p:spTgt spid="406551"/>
                                        </p:tgtEl>
                                        <p:attrNameLst>
                                          <p:attrName>fillcolor</p:attrName>
                                        </p:attrNameLst>
                                      </p:cBhvr>
                                      <p:to>
                                        <a:srgbClr val="FFCC66"/>
                                      </p:to>
                                    </p:animClr>
                                    <p:set>
                                      <p:cBhvr>
                                        <p:cTn id="98" dur="1000" fill="hold"/>
                                        <p:tgtEl>
                                          <p:spTgt spid="406551"/>
                                        </p:tgtEl>
                                        <p:attrNameLst>
                                          <p:attrName>fill.type</p:attrName>
                                        </p:attrNameLst>
                                      </p:cBhvr>
                                      <p:to>
                                        <p:strVal val="solid"/>
                                      </p:to>
                                    </p:set>
                                    <p:set>
                                      <p:cBhvr>
                                        <p:cTn id="99" dur="1000" fill="hold"/>
                                        <p:tgtEl>
                                          <p:spTgt spid="406551"/>
                                        </p:tgtEl>
                                        <p:attrNameLst>
                                          <p:attrName>fill.on</p:attrName>
                                        </p:attrNameLst>
                                      </p:cBhvr>
                                      <p:to>
                                        <p:strVal val="true"/>
                                      </p:to>
                                    </p:set>
                                  </p:childTnLst>
                                </p:cTn>
                              </p:par>
                            </p:childTnLst>
                          </p:cTn>
                        </p:par>
                        <p:par>
                          <p:cTn id="100" fill="hold">
                            <p:stCondLst>
                              <p:cond delay="6500"/>
                            </p:stCondLst>
                            <p:childTnLst>
                              <p:par>
                                <p:cTn id="101" presetID="1" presetClass="entr" presetSubtype="0" fill="hold" grpId="0" nodeType="afterEffect">
                                  <p:stCondLst>
                                    <p:cond delay="0"/>
                                  </p:stCondLst>
                                  <p:childTnLst>
                                    <p:set>
                                      <p:cBhvr>
                                        <p:cTn id="102" dur="1" fill="hold">
                                          <p:stCondLst>
                                            <p:cond delay="0"/>
                                          </p:stCondLst>
                                        </p:cTn>
                                        <p:tgtEl>
                                          <p:spTgt spid="2"/>
                                        </p:tgtEl>
                                        <p:attrNameLst>
                                          <p:attrName>style.visibility</p:attrName>
                                        </p:attrNameLst>
                                      </p:cBhvr>
                                      <p:to>
                                        <p:strVal val="visible"/>
                                      </p:to>
                                    </p:set>
                                  </p:childTnLst>
                                </p:cTn>
                              </p:par>
                            </p:childTnLst>
                          </p:cTn>
                        </p:par>
                        <p:par>
                          <p:cTn id="103" fill="hold" nodeType="afterGroup">
                            <p:stCondLst>
                              <p:cond delay="6500"/>
                            </p:stCondLst>
                            <p:childTnLst>
                              <p:par>
                                <p:cTn id="104" presetID="1" presetClass="entr" presetSubtype="0" fill="hold" grpId="0" nodeType="afterEffect">
                                  <p:stCondLst>
                                    <p:cond delay="1000"/>
                                  </p:stCondLst>
                                  <p:iterate type="lt">
                                    <p:tmAbs val="100"/>
                                  </p:iterate>
                                  <p:childTnLst>
                                    <p:set>
                                      <p:cBhvr>
                                        <p:cTn id="105" dur="1" fill="hold">
                                          <p:stCondLst>
                                            <p:cond delay="0"/>
                                          </p:stCondLst>
                                        </p:cTn>
                                        <p:tgtEl>
                                          <p:spTgt spid="406564"/>
                                        </p:tgtEl>
                                        <p:attrNameLst>
                                          <p:attrName>style.visibility</p:attrName>
                                        </p:attrNameLst>
                                      </p:cBhvr>
                                      <p:to>
                                        <p:strVal val="visible"/>
                                      </p:to>
                                    </p:set>
                                  </p:childTnLst>
                                </p:cTn>
                              </p:par>
                            </p:childTnLst>
                          </p:cTn>
                        </p:par>
                        <p:par>
                          <p:cTn id="106" fill="hold" nodeType="afterGroup">
                            <p:stCondLst>
                              <p:cond delay="7901"/>
                            </p:stCondLst>
                            <p:childTnLst>
                              <p:par>
                                <p:cTn id="107" presetID="1" presetClass="entr" presetSubtype="0" fill="hold" grpId="0" nodeType="afterEffect">
                                  <p:stCondLst>
                                    <p:cond delay="1000"/>
                                  </p:stCondLst>
                                  <p:childTnLst>
                                    <p:set>
                                      <p:cBhvr>
                                        <p:cTn id="108" dur="1" fill="hold">
                                          <p:stCondLst>
                                            <p:cond delay="0"/>
                                          </p:stCondLst>
                                        </p:cTn>
                                        <p:tgtEl>
                                          <p:spTgt spid="406567"/>
                                        </p:tgtEl>
                                        <p:attrNameLst>
                                          <p:attrName>style.visibility</p:attrName>
                                        </p:attrNameLst>
                                      </p:cBhvr>
                                      <p:to>
                                        <p:strVal val="visible"/>
                                      </p:to>
                                    </p:set>
                                  </p:childTnLst>
                                </p:cTn>
                              </p:par>
                            </p:childTnLst>
                          </p:cTn>
                        </p:par>
                        <p:par>
                          <p:cTn id="109" fill="hold" nodeType="afterGroup">
                            <p:stCondLst>
                              <p:cond delay="8901"/>
                            </p:stCondLst>
                            <p:childTnLst>
                              <p:par>
                                <p:cTn id="110" presetID="1" presetClass="entr" presetSubtype="0" fill="hold" grpId="0" nodeType="afterEffect">
                                  <p:stCondLst>
                                    <p:cond delay="1000"/>
                                  </p:stCondLst>
                                  <p:iterate type="lt">
                                    <p:tmAbs val="100"/>
                                  </p:iterate>
                                  <p:childTnLst>
                                    <p:set>
                                      <p:cBhvr>
                                        <p:cTn id="111" dur="1" fill="hold">
                                          <p:stCondLst>
                                            <p:cond delay="0"/>
                                          </p:stCondLst>
                                        </p:cTn>
                                        <p:tgtEl>
                                          <p:spTgt spid="406565"/>
                                        </p:tgtEl>
                                        <p:attrNameLst>
                                          <p:attrName>style.visibility</p:attrName>
                                        </p:attrNameLst>
                                      </p:cBhvr>
                                      <p:to>
                                        <p:strVal val="visible"/>
                                      </p:to>
                                    </p:set>
                                  </p:childTnLst>
                                </p:cTn>
                              </p:par>
                            </p:childTnLst>
                          </p:cTn>
                        </p:par>
                        <p:par>
                          <p:cTn id="112" fill="hold" nodeType="afterGroup">
                            <p:stCondLst>
                              <p:cond delay="10502"/>
                            </p:stCondLst>
                            <p:childTnLst>
                              <p:par>
                                <p:cTn id="113" presetID="1" presetClass="entr" presetSubtype="0" fill="hold" grpId="0" nodeType="afterEffect">
                                  <p:stCondLst>
                                    <p:cond delay="1000"/>
                                  </p:stCondLst>
                                  <p:childTnLst>
                                    <p:set>
                                      <p:cBhvr>
                                        <p:cTn id="114" dur="1" fill="hold">
                                          <p:stCondLst>
                                            <p:cond delay="0"/>
                                          </p:stCondLst>
                                        </p:cTn>
                                        <p:tgtEl>
                                          <p:spTgt spid="406568"/>
                                        </p:tgtEl>
                                        <p:attrNameLst>
                                          <p:attrName>style.visibility</p:attrName>
                                        </p:attrNameLst>
                                      </p:cBhvr>
                                      <p:to>
                                        <p:strVal val="visible"/>
                                      </p:to>
                                    </p:set>
                                  </p:childTnLst>
                                </p:cTn>
                              </p:par>
                            </p:childTnLst>
                          </p:cTn>
                        </p:par>
                        <p:par>
                          <p:cTn id="115" fill="hold" nodeType="afterGroup">
                            <p:stCondLst>
                              <p:cond delay="11502"/>
                            </p:stCondLst>
                            <p:childTnLst>
                              <p:par>
                                <p:cTn id="116" presetID="1" presetClass="entr" presetSubtype="0" fill="hold" grpId="0" nodeType="afterEffect">
                                  <p:stCondLst>
                                    <p:cond delay="1000"/>
                                  </p:stCondLst>
                                  <p:iterate type="lt">
                                    <p:tmAbs val="100"/>
                                  </p:iterate>
                                  <p:childTnLst>
                                    <p:set>
                                      <p:cBhvr>
                                        <p:cTn id="117" dur="1" fill="hold">
                                          <p:stCondLst>
                                            <p:cond delay="0"/>
                                          </p:stCondLst>
                                        </p:cTn>
                                        <p:tgtEl>
                                          <p:spTgt spid="406566"/>
                                        </p:tgtEl>
                                        <p:attrNameLst>
                                          <p:attrName>style.visibility</p:attrName>
                                        </p:attrNameLst>
                                      </p:cBhvr>
                                      <p:to>
                                        <p:strVal val="visible"/>
                                      </p:to>
                                    </p:set>
                                  </p:childTnLst>
                                </p:cTn>
                              </p:par>
                            </p:childTnLst>
                          </p:cTn>
                        </p:par>
                        <p:par>
                          <p:cTn id="118" fill="hold" nodeType="afterGroup">
                            <p:stCondLst>
                              <p:cond delay="13303"/>
                            </p:stCondLst>
                            <p:childTnLst>
                              <p:par>
                                <p:cTn id="119" presetID="1" presetClass="entr" presetSubtype="0" fill="hold" grpId="0" nodeType="afterEffect">
                                  <p:stCondLst>
                                    <p:cond delay="1000"/>
                                  </p:stCondLst>
                                  <p:childTnLst>
                                    <p:set>
                                      <p:cBhvr>
                                        <p:cTn id="120" dur="1" fill="hold">
                                          <p:stCondLst>
                                            <p:cond delay="0"/>
                                          </p:stCondLst>
                                        </p:cTn>
                                        <p:tgtEl>
                                          <p:spTgt spid="406569"/>
                                        </p:tgtEl>
                                        <p:attrNameLst>
                                          <p:attrName>style.visibility</p:attrName>
                                        </p:attrNameLst>
                                      </p:cBhvr>
                                      <p:to>
                                        <p:strVal val="visible"/>
                                      </p:to>
                                    </p:set>
                                  </p:childTnLst>
                                </p:cTn>
                              </p:par>
                            </p:childTnLst>
                          </p:cTn>
                        </p:par>
                        <p:par>
                          <p:cTn id="121" fill="hold">
                            <p:stCondLst>
                              <p:cond delay="14303"/>
                            </p:stCondLst>
                            <p:childTnLst>
                              <p:par>
                                <p:cTn id="122" presetID="1" presetClass="entr" presetSubtype="0" fill="hold" grpId="6" nodeType="afterEffect">
                                  <p:stCondLst>
                                    <p:cond delay="500"/>
                                  </p:stCondLst>
                                  <p:childTnLst>
                                    <p:set>
                                      <p:cBhvr>
                                        <p:cTn id="123" dur="1" fill="hold">
                                          <p:stCondLst>
                                            <p:cond delay="0"/>
                                          </p:stCondLst>
                                        </p:cTn>
                                        <p:tgtEl>
                                          <p:spTgt spid="4065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6548" grpId="0" animBg="1"/>
      <p:bldP spid="406536" grpId="0"/>
      <p:bldP spid="406536" grpId="1"/>
      <p:bldP spid="406536" grpId="2"/>
      <p:bldP spid="406536" grpId="3"/>
      <p:bldP spid="406536" grpId="4"/>
      <p:bldP spid="406536" grpId="5"/>
      <p:bldP spid="406536" grpId="6"/>
      <p:bldP spid="406538" grpId="0" animBg="1"/>
      <p:bldP spid="406539" grpId="0" animBg="1"/>
      <p:bldP spid="406541" grpId="0" animBg="1"/>
      <p:bldP spid="406547" grpId="0" animBg="1"/>
      <p:bldP spid="406551" grpId="0" animBg="1"/>
      <p:bldP spid="406553" grpId="0"/>
      <p:bldP spid="406564" grpId="0"/>
      <p:bldP spid="406565" grpId="0"/>
      <p:bldP spid="406566" grpId="0"/>
      <p:bldP spid="406567" grpId="0" animBg="1"/>
      <p:bldP spid="406568" grpId="0" animBg="1"/>
      <p:bldP spid="406569" grpId="0" animBg="1"/>
      <p:bldP spid="406571" grpId="0" animBg="1"/>
      <p:bldP spid="406571" grpId="1" animBg="1"/>
      <p:bldP spid="406574" grpId="0" animBg="1"/>
      <p:bldP spid="406575" grpId="0" animBg="1"/>
      <p:bldP spid="406581" grpId="0" animBg="1"/>
      <p:bldP spid="406581" grpId="1"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liennummernplatzhalter 1"/>
          <p:cNvSpPr>
            <a:spLocks noGrp="1"/>
          </p:cNvSpPr>
          <p:nvPr>
            <p:ph type="sldNum" sz="quarter" idx="10"/>
          </p:nvPr>
        </p:nvSpPr>
        <p:spPr>
          <a:noFill/>
          <a:ln>
            <a:miter lim="800000"/>
            <a:headEnd/>
            <a:tailEnd/>
          </a:ln>
        </p:spPr>
        <p:txBody>
          <a:bodyPr/>
          <a:lstStyle/>
          <a:p>
            <a:r>
              <a:rPr lang="de-DE"/>
              <a:t>Folie </a:t>
            </a:r>
            <a:fld id="{18B6D443-3E20-45F0-9913-A444C6973A5E}" type="slidenum">
              <a:rPr lang="de-DE"/>
              <a:pPr/>
              <a:t>4</a:t>
            </a:fld>
            <a:endParaRPr lang="de-DE"/>
          </a:p>
        </p:txBody>
      </p:sp>
      <p:sp>
        <p:nvSpPr>
          <p:cNvPr id="6147" name="Rectangle 71"/>
          <p:cNvSpPr>
            <a:spLocks noGrp="1" noChangeArrowheads="1"/>
          </p:cNvSpPr>
          <p:nvPr>
            <p:ph type="title" idx="4294967295"/>
          </p:nvPr>
        </p:nvSpPr>
        <p:spPr bwMode="auto">
          <a:xfrm>
            <a:off x="615950" y="274638"/>
            <a:ext cx="4918075" cy="396875"/>
          </a:xfrm>
          <a:prstGeom prst="rect">
            <a:avLst/>
          </a:prstGeom>
          <a:noFill/>
          <a:ln>
            <a:miter lim="800000"/>
            <a:headEnd/>
            <a:tailEnd/>
          </a:ln>
        </p:spPr>
        <p:txBody>
          <a:bodyPr>
            <a:spAutoFit/>
          </a:bodyPr>
          <a:lstStyle/>
          <a:p>
            <a:pPr eaLnBrk="1" hangingPunct="1"/>
            <a:r>
              <a:rPr lang="de-DE">
                <a:solidFill>
                  <a:srgbClr val="EAEAEA"/>
                </a:solidFill>
              </a:rPr>
              <a:t>1.1 Ware – Elementarform des Reichtums</a:t>
            </a:r>
          </a:p>
        </p:txBody>
      </p:sp>
      <p:pic>
        <p:nvPicPr>
          <p:cNvPr id="390168" name="Picture 24" descr="Rohre4"/>
          <p:cNvPicPr>
            <a:picLocks noChangeAspect="1" noChangeArrowheads="1"/>
          </p:cNvPicPr>
          <p:nvPr/>
        </p:nvPicPr>
        <p:blipFill>
          <a:blip r:embed="rId3"/>
          <a:srcRect/>
          <a:stretch>
            <a:fillRect/>
          </a:stretch>
        </p:blipFill>
        <p:spPr bwMode="auto">
          <a:xfrm>
            <a:off x="1149350" y="1793875"/>
            <a:ext cx="5924550" cy="4256088"/>
          </a:xfrm>
          <a:prstGeom prst="rect">
            <a:avLst/>
          </a:prstGeom>
          <a:noFill/>
          <a:ln w="9525">
            <a:noFill/>
            <a:miter lim="800000"/>
            <a:headEnd/>
            <a:tailEnd/>
          </a:ln>
        </p:spPr>
      </p:pic>
      <p:sp>
        <p:nvSpPr>
          <p:cNvPr id="6149" name="Rectangle 2"/>
          <p:cNvSpPr>
            <a:spLocks noGrp="1" noChangeArrowheads="1"/>
          </p:cNvSpPr>
          <p:nvPr>
            <p:ph type="title" idx="4294967295"/>
          </p:nvPr>
        </p:nvSpPr>
        <p:spPr bwMode="auto">
          <a:xfrm>
            <a:off x="1096963" y="254000"/>
            <a:ext cx="7589837" cy="701675"/>
          </a:xfrm>
          <a:prstGeom prst="rect">
            <a:avLst/>
          </a:prstGeom>
          <a:noFill/>
          <a:ln algn="ctr">
            <a:miter lim="800000"/>
            <a:headEnd/>
            <a:tailEnd/>
          </a:ln>
        </p:spPr>
        <p:txBody>
          <a:bodyPr anchor="ctr">
            <a:spAutoFit/>
          </a:bodyPr>
          <a:lstStyle/>
          <a:p>
            <a:pPr algn="ctr" eaLnBrk="1" hangingPunct="1"/>
            <a:r>
              <a:rPr lang="de-DE"/>
              <a:t>1. Kapitel - </a:t>
            </a:r>
            <a:r>
              <a:rPr lang="de-DE" b="1"/>
              <a:t>Die Ware</a:t>
            </a:r>
            <a:br>
              <a:rPr lang="de-DE"/>
            </a:br>
            <a:r>
              <a:rPr lang="de-DE"/>
              <a:t>1. Die zwei  Faktoren der Ware: Gebrauchswert und Wert</a:t>
            </a:r>
          </a:p>
        </p:txBody>
      </p:sp>
      <p:sp>
        <p:nvSpPr>
          <p:cNvPr id="390160" name="Text Box 16"/>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pic>
        <p:nvPicPr>
          <p:cNvPr id="390162" name="Picture 18" descr="Elektro2"/>
          <p:cNvPicPr>
            <a:picLocks noChangeAspect="1" noChangeArrowheads="1"/>
          </p:cNvPicPr>
          <p:nvPr/>
        </p:nvPicPr>
        <p:blipFill>
          <a:blip r:embed="rId4"/>
          <a:srcRect/>
          <a:stretch>
            <a:fillRect/>
          </a:stretch>
        </p:blipFill>
        <p:spPr bwMode="auto">
          <a:xfrm>
            <a:off x="6756400" y="1798638"/>
            <a:ext cx="1971675" cy="4249737"/>
          </a:xfrm>
          <a:prstGeom prst="rect">
            <a:avLst/>
          </a:prstGeom>
          <a:noFill/>
          <a:ln w="9525">
            <a:noFill/>
            <a:miter lim="800000"/>
            <a:headEnd/>
            <a:tailEnd/>
          </a:ln>
        </p:spPr>
      </p:pic>
      <p:sp>
        <p:nvSpPr>
          <p:cNvPr id="6152" name="Rectangle 19"/>
          <p:cNvSpPr>
            <a:spLocks noChangeArrowheads="1"/>
          </p:cNvSpPr>
          <p:nvPr/>
        </p:nvSpPr>
        <p:spPr bwMode="auto">
          <a:xfrm>
            <a:off x="457200" y="260350"/>
            <a:ext cx="8229600" cy="703263"/>
          </a:xfrm>
          <a:prstGeom prst="rect">
            <a:avLst/>
          </a:prstGeom>
          <a:noFill/>
          <a:ln w="9525">
            <a:noFill/>
            <a:miter lim="800000"/>
            <a:headEnd/>
            <a:tailEnd/>
          </a:ln>
          <a:effectLst/>
        </p:spPr>
        <p:txBody>
          <a:bodyPr anchor="ctr"/>
          <a:lstStyle/>
          <a:p>
            <a:endParaRPr lang="de-DE" sz="900" b="1"/>
          </a:p>
        </p:txBody>
      </p:sp>
      <p:sp>
        <p:nvSpPr>
          <p:cNvPr id="6153" name="Text Box 20"/>
          <p:cNvSpPr txBox="1">
            <a:spLocks noChangeArrowheads="1"/>
          </p:cNvSpPr>
          <p:nvPr/>
        </p:nvSpPr>
        <p:spPr bwMode="auto">
          <a:xfrm>
            <a:off x="1144588" y="5508625"/>
            <a:ext cx="184150" cy="366713"/>
          </a:xfrm>
          <a:prstGeom prst="rect">
            <a:avLst/>
          </a:prstGeom>
          <a:noFill/>
          <a:ln w="9525">
            <a:noFill/>
            <a:miter lim="800000"/>
            <a:headEnd/>
            <a:tailEnd/>
          </a:ln>
          <a:effectLst/>
        </p:spPr>
        <p:txBody>
          <a:bodyPr>
            <a:spAutoFit/>
          </a:bodyPr>
          <a:lstStyle/>
          <a:p>
            <a:pPr>
              <a:spcBef>
                <a:spcPct val="50000"/>
              </a:spcBef>
            </a:pPr>
            <a:endParaRPr lang="de-DE"/>
          </a:p>
        </p:txBody>
      </p:sp>
      <p:cxnSp>
        <p:nvCxnSpPr>
          <p:cNvPr id="6154" name="AutoShape 21"/>
          <p:cNvCxnSpPr>
            <a:cxnSpLocks noChangeShapeType="1"/>
          </p:cNvCxnSpPr>
          <p:nvPr/>
        </p:nvCxnSpPr>
        <p:spPr bwMode="auto">
          <a:xfrm>
            <a:off x="2970213" y="5280025"/>
            <a:ext cx="0" cy="0"/>
          </a:xfrm>
          <a:prstGeom prst="straightConnector1">
            <a:avLst/>
          </a:prstGeom>
          <a:noFill/>
          <a:ln w="9525">
            <a:solidFill>
              <a:schemeClr val="tx1"/>
            </a:solidFill>
            <a:round/>
            <a:headEnd/>
            <a:tailEnd type="triangle" w="med" len="med"/>
          </a:ln>
          <a:effectLst/>
        </p:spPr>
      </p:cxnSp>
      <p:sp>
        <p:nvSpPr>
          <p:cNvPr id="6155" name="Text Box 22"/>
          <p:cNvSpPr txBox="1">
            <a:spLocks noChangeArrowheads="1"/>
          </p:cNvSpPr>
          <p:nvPr/>
        </p:nvSpPr>
        <p:spPr bwMode="auto">
          <a:xfrm>
            <a:off x="611188" y="4581525"/>
            <a:ext cx="8353425" cy="366713"/>
          </a:xfrm>
          <a:prstGeom prst="rect">
            <a:avLst/>
          </a:prstGeom>
          <a:noFill/>
          <a:ln w="9525">
            <a:noFill/>
            <a:miter lim="800000"/>
            <a:headEnd/>
            <a:tailEnd/>
          </a:ln>
          <a:effectLst/>
        </p:spPr>
        <p:txBody>
          <a:bodyPr>
            <a:spAutoFit/>
          </a:bodyPr>
          <a:lstStyle/>
          <a:p>
            <a:pPr>
              <a:spcBef>
                <a:spcPct val="50000"/>
              </a:spcBef>
            </a:pPr>
            <a:endParaRPr lang="de-DE"/>
          </a:p>
        </p:txBody>
      </p:sp>
      <p:pic>
        <p:nvPicPr>
          <p:cNvPr id="390169" name="Picture 25" descr="KäseAnanas"/>
          <p:cNvPicPr>
            <a:picLocks noChangeAspect="1" noChangeArrowheads="1"/>
          </p:cNvPicPr>
          <p:nvPr/>
        </p:nvPicPr>
        <p:blipFill>
          <a:blip r:embed="rId5"/>
          <a:srcRect/>
          <a:stretch>
            <a:fillRect/>
          </a:stretch>
        </p:blipFill>
        <p:spPr bwMode="auto">
          <a:xfrm>
            <a:off x="4775200" y="1774825"/>
            <a:ext cx="3935413" cy="4238625"/>
          </a:xfrm>
          <a:prstGeom prst="rect">
            <a:avLst/>
          </a:prstGeom>
          <a:noFill/>
          <a:ln w="9525">
            <a:noFill/>
            <a:miter lim="800000"/>
            <a:headEnd/>
            <a:tailEnd/>
          </a:ln>
        </p:spPr>
      </p:pic>
      <p:sp>
        <p:nvSpPr>
          <p:cNvPr id="390167" name="Text Box 23"/>
          <p:cNvSpPr txBox="1">
            <a:spLocks noChangeArrowheads="1"/>
          </p:cNvSpPr>
          <p:nvPr/>
        </p:nvSpPr>
        <p:spPr bwMode="auto">
          <a:xfrm>
            <a:off x="1189038" y="1096963"/>
            <a:ext cx="7497762" cy="609600"/>
          </a:xfrm>
          <a:prstGeom prst="rect">
            <a:avLst/>
          </a:prstGeom>
          <a:solidFill>
            <a:srgbClr val="3366FF">
              <a:alpha val="30196"/>
            </a:srgbClr>
          </a:solidFill>
          <a:ln w="9525" algn="ctr">
            <a:solidFill>
              <a:srgbClr val="000000"/>
            </a:solidFill>
            <a:miter lim="800000"/>
            <a:headEnd/>
            <a:tailEnd/>
          </a:ln>
          <a:effectLst/>
        </p:spPr>
        <p:txBody>
          <a:bodyPr/>
          <a:lstStyle/>
          <a:p>
            <a:pPr>
              <a:spcBef>
                <a:spcPct val="50000"/>
              </a:spcBef>
            </a:pPr>
            <a:r>
              <a:rPr lang="de-DE" sz="1600"/>
              <a:t>Ausgangspunkt: Der </a:t>
            </a:r>
            <a:r>
              <a:rPr lang="de-DE" sz="1600" b="1"/>
              <a:t>Reichtum</a:t>
            </a:r>
            <a:r>
              <a:rPr lang="de-DE" sz="1600"/>
              <a:t> der Gesellschaften, in denen </a:t>
            </a:r>
            <a:r>
              <a:rPr lang="de-DE" sz="1600" b="1"/>
              <a:t>kapitalistische Produktionsweise</a:t>
            </a:r>
            <a:r>
              <a:rPr lang="de-DE" sz="1600"/>
              <a:t> herrscht, erscheint als eine </a:t>
            </a:r>
            <a:r>
              <a:rPr lang="de-DE" sz="1600" b="1"/>
              <a:t>„ungeheure Warensammlung“.</a:t>
            </a:r>
          </a:p>
        </p:txBody>
      </p:sp>
      <p:pic>
        <p:nvPicPr>
          <p:cNvPr id="390170" name="Picture 26" descr="Fisch"/>
          <p:cNvPicPr>
            <a:picLocks noChangeAspect="1" noChangeArrowheads="1"/>
          </p:cNvPicPr>
          <p:nvPr/>
        </p:nvPicPr>
        <p:blipFill>
          <a:blip r:embed="rId6"/>
          <a:srcRect/>
          <a:stretch>
            <a:fillRect/>
          </a:stretch>
        </p:blipFill>
        <p:spPr bwMode="auto">
          <a:xfrm>
            <a:off x="1152525" y="1792288"/>
            <a:ext cx="4462463" cy="2219325"/>
          </a:xfrm>
          <a:prstGeom prst="rect">
            <a:avLst/>
          </a:prstGeom>
          <a:noFill/>
          <a:ln w="9525">
            <a:noFill/>
            <a:miter lim="800000"/>
            <a:headEnd/>
            <a:tailEnd/>
          </a:ln>
        </p:spPr>
      </p:pic>
      <p:pic>
        <p:nvPicPr>
          <p:cNvPr id="390171" name="Picture 27" descr="Blumenkohl"/>
          <p:cNvPicPr>
            <a:picLocks noChangeAspect="1" noChangeArrowheads="1"/>
          </p:cNvPicPr>
          <p:nvPr/>
        </p:nvPicPr>
        <p:blipFill>
          <a:blip r:embed="rId7"/>
          <a:srcRect/>
          <a:stretch>
            <a:fillRect/>
          </a:stretch>
        </p:blipFill>
        <p:spPr bwMode="auto">
          <a:xfrm>
            <a:off x="2008188" y="2771775"/>
            <a:ext cx="1273175" cy="1225550"/>
          </a:xfrm>
          <a:prstGeom prst="rect">
            <a:avLst/>
          </a:prstGeom>
          <a:noFill/>
          <a:ln w="9525">
            <a:noFill/>
            <a:miter lim="800000"/>
            <a:headEnd/>
            <a:tailEnd/>
          </a:ln>
        </p:spPr>
      </p:pic>
      <p:pic>
        <p:nvPicPr>
          <p:cNvPr id="390172" name="Picture 28" descr="OpelAstraTwinTop"/>
          <p:cNvPicPr>
            <a:picLocks noChangeAspect="1" noChangeArrowheads="1"/>
          </p:cNvPicPr>
          <p:nvPr/>
        </p:nvPicPr>
        <p:blipFill>
          <a:blip r:embed="rId8"/>
          <a:srcRect/>
          <a:stretch>
            <a:fillRect/>
          </a:stretch>
        </p:blipFill>
        <p:spPr bwMode="auto">
          <a:xfrm>
            <a:off x="5507038" y="1771650"/>
            <a:ext cx="2159000" cy="1171575"/>
          </a:xfrm>
          <a:prstGeom prst="rect">
            <a:avLst/>
          </a:prstGeom>
          <a:noFill/>
          <a:ln w="9525">
            <a:noFill/>
            <a:miter lim="800000"/>
            <a:headEnd/>
            <a:tailEnd/>
          </a:ln>
        </p:spPr>
      </p:pic>
      <p:pic>
        <p:nvPicPr>
          <p:cNvPr id="390174" name="Picture 30" descr="Hack"/>
          <p:cNvPicPr>
            <a:picLocks noChangeAspect="1" noChangeArrowheads="1"/>
          </p:cNvPicPr>
          <p:nvPr/>
        </p:nvPicPr>
        <p:blipFill>
          <a:blip r:embed="rId9"/>
          <a:srcRect/>
          <a:stretch>
            <a:fillRect/>
          </a:stretch>
        </p:blipFill>
        <p:spPr bwMode="auto">
          <a:xfrm>
            <a:off x="1149350" y="4624388"/>
            <a:ext cx="1916113" cy="1419225"/>
          </a:xfrm>
          <a:prstGeom prst="rect">
            <a:avLst/>
          </a:prstGeom>
          <a:noFill/>
          <a:ln w="9525">
            <a:noFill/>
            <a:miter lim="800000"/>
            <a:headEnd/>
            <a:tailEnd/>
          </a:ln>
        </p:spPr>
      </p:pic>
      <p:pic>
        <p:nvPicPr>
          <p:cNvPr id="390175" name="Picture 31" descr="Geschäftshaus"/>
          <p:cNvPicPr>
            <a:picLocks noChangeAspect="1" noChangeArrowheads="1"/>
          </p:cNvPicPr>
          <p:nvPr/>
        </p:nvPicPr>
        <p:blipFill>
          <a:blip r:embed="rId10"/>
          <a:srcRect/>
          <a:stretch>
            <a:fillRect/>
          </a:stretch>
        </p:blipFill>
        <p:spPr bwMode="auto">
          <a:xfrm>
            <a:off x="5864225" y="3259138"/>
            <a:ext cx="2857500" cy="2781300"/>
          </a:xfrm>
          <a:prstGeom prst="rect">
            <a:avLst/>
          </a:prstGeom>
          <a:noFill/>
          <a:ln w="9525">
            <a:noFill/>
            <a:miter lim="800000"/>
            <a:headEnd/>
            <a:tailEnd/>
          </a:ln>
        </p:spPr>
      </p:pic>
      <p:pic>
        <p:nvPicPr>
          <p:cNvPr id="390177" name="Picture 33" descr="Mumm"/>
          <p:cNvPicPr>
            <a:picLocks noChangeAspect="1" noChangeArrowheads="1"/>
          </p:cNvPicPr>
          <p:nvPr/>
        </p:nvPicPr>
        <p:blipFill>
          <a:blip r:embed="rId11"/>
          <a:srcRect/>
          <a:stretch>
            <a:fillRect/>
          </a:stretch>
        </p:blipFill>
        <p:spPr bwMode="auto">
          <a:xfrm>
            <a:off x="1177925" y="1774825"/>
            <a:ext cx="1481138" cy="2698750"/>
          </a:xfrm>
          <a:prstGeom prst="rect">
            <a:avLst/>
          </a:prstGeom>
          <a:noFill/>
          <a:ln w="9525">
            <a:noFill/>
            <a:miter lim="800000"/>
            <a:headEnd/>
            <a:tailEnd/>
          </a:ln>
        </p:spPr>
      </p:pic>
      <p:pic>
        <p:nvPicPr>
          <p:cNvPr id="390178" name="Picture 34" descr="Adidas4999"/>
          <p:cNvPicPr>
            <a:picLocks noChangeAspect="1" noChangeArrowheads="1"/>
          </p:cNvPicPr>
          <p:nvPr/>
        </p:nvPicPr>
        <p:blipFill>
          <a:blip r:embed="rId12"/>
          <a:srcRect/>
          <a:stretch>
            <a:fillRect/>
          </a:stretch>
        </p:blipFill>
        <p:spPr bwMode="auto">
          <a:xfrm>
            <a:off x="2651125" y="1785938"/>
            <a:ext cx="1790700" cy="1228725"/>
          </a:xfrm>
          <a:prstGeom prst="rect">
            <a:avLst/>
          </a:prstGeom>
          <a:noFill/>
          <a:ln w="9525">
            <a:noFill/>
            <a:miter lim="800000"/>
            <a:headEnd/>
            <a:tailEnd/>
          </a:ln>
        </p:spPr>
      </p:pic>
      <p:sp>
        <p:nvSpPr>
          <p:cNvPr id="6165" name="Rectangle 60"/>
          <p:cNvSpPr>
            <a:spLocks noChangeArrowheads="1"/>
          </p:cNvSpPr>
          <p:nvPr/>
        </p:nvSpPr>
        <p:spPr bwMode="auto">
          <a:xfrm>
            <a:off x="635000" y="0"/>
            <a:ext cx="3946525"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a:t>
            </a:r>
            <a:endParaRPr lang="de-DE" sz="1000" b="1"/>
          </a:p>
        </p:txBody>
      </p:sp>
      <p:sp>
        <p:nvSpPr>
          <p:cNvPr id="6166" name="Text Box 62"/>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grpSp>
        <p:nvGrpSpPr>
          <p:cNvPr id="390209" name="Group 65"/>
          <p:cNvGrpSpPr>
            <a:grpSpLocks/>
          </p:cNvGrpSpPr>
          <p:nvPr/>
        </p:nvGrpSpPr>
        <p:grpSpPr bwMode="auto">
          <a:xfrm>
            <a:off x="3509963" y="3757613"/>
            <a:ext cx="1790700" cy="1535112"/>
            <a:chOff x="2211" y="2223"/>
            <a:chExt cx="1128" cy="967"/>
          </a:xfrm>
        </p:grpSpPr>
        <p:pic>
          <p:nvPicPr>
            <p:cNvPr id="6174" name="Picture 63" descr="Fernseher1"/>
            <p:cNvPicPr>
              <a:picLocks noChangeAspect="1" noChangeArrowheads="1"/>
            </p:cNvPicPr>
            <p:nvPr/>
          </p:nvPicPr>
          <p:blipFill>
            <a:blip r:embed="rId13"/>
            <a:srcRect/>
            <a:stretch>
              <a:fillRect/>
            </a:stretch>
          </p:blipFill>
          <p:spPr bwMode="auto">
            <a:xfrm>
              <a:off x="2211" y="2380"/>
              <a:ext cx="1128" cy="810"/>
            </a:xfrm>
            <a:prstGeom prst="rect">
              <a:avLst/>
            </a:prstGeom>
            <a:noFill/>
            <a:ln w="9525">
              <a:noFill/>
              <a:miter lim="800000"/>
              <a:headEnd/>
              <a:tailEnd/>
            </a:ln>
          </p:spPr>
        </p:pic>
        <p:pic>
          <p:nvPicPr>
            <p:cNvPr id="6175" name="Picture 64" descr="Fernseher1Preis"/>
            <p:cNvPicPr>
              <a:picLocks noChangeAspect="1" noChangeArrowheads="1"/>
            </p:cNvPicPr>
            <p:nvPr/>
          </p:nvPicPr>
          <p:blipFill>
            <a:blip r:embed="rId14"/>
            <a:srcRect/>
            <a:stretch>
              <a:fillRect/>
            </a:stretch>
          </p:blipFill>
          <p:spPr bwMode="auto">
            <a:xfrm>
              <a:off x="2237" y="2223"/>
              <a:ext cx="768" cy="294"/>
            </a:xfrm>
            <a:prstGeom prst="rect">
              <a:avLst/>
            </a:prstGeom>
            <a:noFill/>
            <a:ln w="9525">
              <a:noFill/>
              <a:miter lim="800000"/>
              <a:headEnd/>
              <a:tailEnd/>
            </a:ln>
          </p:spPr>
        </p:pic>
      </p:grpSp>
      <p:pic>
        <p:nvPicPr>
          <p:cNvPr id="390210" name="Picture 66" descr="PC"/>
          <p:cNvPicPr>
            <a:picLocks noChangeAspect="1" noChangeArrowheads="1"/>
          </p:cNvPicPr>
          <p:nvPr/>
        </p:nvPicPr>
        <p:blipFill>
          <a:blip r:embed="rId15"/>
          <a:srcRect/>
          <a:stretch>
            <a:fillRect/>
          </a:stretch>
        </p:blipFill>
        <p:spPr bwMode="auto">
          <a:xfrm>
            <a:off x="7345363" y="1819275"/>
            <a:ext cx="1192212" cy="1546225"/>
          </a:xfrm>
          <a:prstGeom prst="rect">
            <a:avLst/>
          </a:prstGeom>
          <a:noFill/>
          <a:ln w="9525">
            <a:noFill/>
            <a:miter lim="800000"/>
            <a:headEnd/>
            <a:tailEnd/>
          </a:ln>
        </p:spPr>
      </p:pic>
      <p:sp>
        <p:nvSpPr>
          <p:cNvPr id="390205" name="Rectangle 61"/>
          <p:cNvSpPr>
            <a:spLocks noChangeArrowheads="1"/>
          </p:cNvSpPr>
          <p:nvPr/>
        </p:nvSpPr>
        <p:spPr bwMode="auto">
          <a:xfrm>
            <a:off x="3535363" y="1798638"/>
            <a:ext cx="5197475" cy="669925"/>
          </a:xfrm>
          <a:prstGeom prst="rect">
            <a:avLst/>
          </a:prstGeom>
          <a:solidFill>
            <a:srgbClr val="EAEAEA">
              <a:alpha val="30196"/>
            </a:srgbClr>
          </a:solidFill>
          <a:ln w="9525">
            <a:noFill/>
            <a:miter lim="800000"/>
            <a:headEnd/>
            <a:tailEnd/>
          </a:ln>
          <a:effectLst/>
        </p:spPr>
        <p:txBody>
          <a:bodyPr wrap="none" anchor="ctr"/>
          <a:lstStyle/>
          <a:p>
            <a:endParaRPr lang="de-DE"/>
          </a:p>
        </p:txBody>
      </p:sp>
      <p:sp>
        <p:nvSpPr>
          <p:cNvPr id="390179" name="Text Box 35"/>
          <p:cNvSpPr txBox="1">
            <a:spLocks noChangeArrowheads="1"/>
          </p:cNvSpPr>
          <p:nvPr/>
        </p:nvSpPr>
        <p:spPr bwMode="auto">
          <a:xfrm>
            <a:off x="3576638" y="1811338"/>
            <a:ext cx="5113337" cy="609600"/>
          </a:xfrm>
          <a:prstGeom prst="rect">
            <a:avLst/>
          </a:prstGeom>
          <a:solidFill>
            <a:srgbClr val="3366FF">
              <a:alpha val="30196"/>
            </a:srgbClr>
          </a:solidFill>
          <a:ln w="9525" algn="ctr">
            <a:solidFill>
              <a:srgbClr val="000000"/>
            </a:solidFill>
            <a:miter lim="800000"/>
            <a:headEnd/>
            <a:tailEnd/>
          </a:ln>
          <a:effectLst/>
        </p:spPr>
        <p:txBody>
          <a:bodyPr/>
          <a:lstStyle/>
          <a:p>
            <a:pPr>
              <a:spcBef>
                <a:spcPct val="50000"/>
              </a:spcBef>
            </a:pPr>
            <a:r>
              <a:rPr lang="de-DE" sz="1600"/>
              <a:t>Die Analyse beginnt mit der </a:t>
            </a:r>
            <a:r>
              <a:rPr lang="de-DE" sz="1600" b="1"/>
              <a:t>Elementarform</a:t>
            </a:r>
            <a:r>
              <a:rPr lang="de-DE" sz="1600"/>
              <a:t> dieses Reichtums, einer beliebigen </a:t>
            </a:r>
            <a:r>
              <a:rPr lang="de-DE" sz="1600" b="1"/>
              <a:t>einzelnen</a:t>
            </a:r>
            <a:r>
              <a:rPr lang="de-DE" sz="1600"/>
              <a:t> Ware.</a:t>
            </a:r>
          </a:p>
        </p:txBody>
      </p:sp>
      <p:sp>
        <p:nvSpPr>
          <p:cNvPr id="6171" name="Text Box 72"/>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600">
                <a:solidFill>
                  <a:schemeClr val="bg2"/>
                </a:solidFill>
              </a:rPr>
              <a:t> </a:t>
            </a:r>
            <a:r>
              <a:rPr lang="de-DE" sz="1400">
                <a:solidFill>
                  <a:schemeClr val="bg2"/>
                </a:solidFill>
              </a:rPr>
              <a:t>S. 49</a:t>
            </a:r>
          </a:p>
          <a:p>
            <a:pPr algn="ctr"/>
            <a:r>
              <a:rPr lang="de-DE" sz="1400">
                <a:solidFill>
                  <a:schemeClr val="bg2"/>
                </a:solidFill>
              </a:rPr>
              <a:t>Originaltext</a:t>
            </a:r>
          </a:p>
        </p:txBody>
      </p:sp>
      <p:sp>
        <p:nvSpPr>
          <p:cNvPr id="6172" name="Text Box 73"/>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6173" name="Text Box 74"/>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3000"/>
                                  </p:stCondLst>
                                  <p:childTnLst>
                                    <p:set>
                                      <p:cBhvr>
                                        <p:cTn id="6" dur="1" fill="hold">
                                          <p:stCondLst>
                                            <p:cond delay="0"/>
                                          </p:stCondLst>
                                        </p:cTn>
                                        <p:tgtEl>
                                          <p:spTgt spid="390167"/>
                                        </p:tgtEl>
                                        <p:attrNameLst>
                                          <p:attrName>style.visibility</p:attrName>
                                        </p:attrNameLst>
                                      </p:cBhvr>
                                      <p:to>
                                        <p:strVal val="visible"/>
                                      </p:to>
                                    </p:set>
                                    <p:animEffect transition="in" filter="fade">
                                      <p:cBhvr>
                                        <p:cTn id="7" dur="1000"/>
                                        <p:tgtEl>
                                          <p:spTgt spid="390167"/>
                                        </p:tgtEl>
                                      </p:cBhvr>
                                    </p:animEffect>
                                  </p:childTnLst>
                                </p:cTn>
                              </p:par>
                            </p:childTnLst>
                          </p:cTn>
                        </p:par>
                        <p:par>
                          <p:cTn id="8" fill="hold" nodeType="afterGroup">
                            <p:stCondLst>
                              <p:cond delay="4000"/>
                            </p:stCondLst>
                            <p:childTnLst>
                              <p:par>
                                <p:cTn id="9" presetID="2" presetClass="entr" presetSubtype="4" fill="hold" nodeType="afterEffect">
                                  <p:stCondLst>
                                    <p:cond delay="4000"/>
                                  </p:stCondLst>
                                  <p:childTnLst>
                                    <p:set>
                                      <p:cBhvr>
                                        <p:cTn id="10" dur="1" fill="hold">
                                          <p:stCondLst>
                                            <p:cond delay="0"/>
                                          </p:stCondLst>
                                        </p:cTn>
                                        <p:tgtEl>
                                          <p:spTgt spid="390162"/>
                                        </p:tgtEl>
                                        <p:attrNameLst>
                                          <p:attrName>style.visibility</p:attrName>
                                        </p:attrNameLst>
                                      </p:cBhvr>
                                      <p:to>
                                        <p:strVal val="visible"/>
                                      </p:to>
                                    </p:set>
                                    <p:anim calcmode="lin" valueType="num">
                                      <p:cBhvr additive="base">
                                        <p:cTn id="11" dur="500" fill="hold"/>
                                        <p:tgtEl>
                                          <p:spTgt spid="390162"/>
                                        </p:tgtEl>
                                        <p:attrNameLst>
                                          <p:attrName>ppt_x</p:attrName>
                                        </p:attrNameLst>
                                      </p:cBhvr>
                                      <p:tavLst>
                                        <p:tav tm="0">
                                          <p:val>
                                            <p:strVal val="#ppt_x"/>
                                          </p:val>
                                        </p:tav>
                                        <p:tav tm="100000">
                                          <p:val>
                                            <p:strVal val="#ppt_x"/>
                                          </p:val>
                                        </p:tav>
                                      </p:tavLst>
                                    </p:anim>
                                    <p:anim calcmode="lin" valueType="num">
                                      <p:cBhvr additive="base">
                                        <p:cTn id="12" dur="500" fill="hold"/>
                                        <p:tgtEl>
                                          <p:spTgt spid="390162"/>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8500"/>
                            </p:stCondLst>
                            <p:childTnLst>
                              <p:par>
                                <p:cTn id="14" presetID="2" presetClass="entr" presetSubtype="8" fill="hold" nodeType="afterEffect">
                                  <p:stCondLst>
                                    <p:cond delay="500"/>
                                  </p:stCondLst>
                                  <p:childTnLst>
                                    <p:set>
                                      <p:cBhvr>
                                        <p:cTn id="15" dur="1" fill="hold">
                                          <p:stCondLst>
                                            <p:cond delay="0"/>
                                          </p:stCondLst>
                                        </p:cTn>
                                        <p:tgtEl>
                                          <p:spTgt spid="390168"/>
                                        </p:tgtEl>
                                        <p:attrNameLst>
                                          <p:attrName>style.visibility</p:attrName>
                                        </p:attrNameLst>
                                      </p:cBhvr>
                                      <p:to>
                                        <p:strVal val="visible"/>
                                      </p:to>
                                    </p:set>
                                    <p:anim calcmode="lin" valueType="num">
                                      <p:cBhvr additive="base">
                                        <p:cTn id="16" dur="1000" fill="hold"/>
                                        <p:tgtEl>
                                          <p:spTgt spid="390168"/>
                                        </p:tgtEl>
                                        <p:attrNameLst>
                                          <p:attrName>ppt_x</p:attrName>
                                        </p:attrNameLst>
                                      </p:cBhvr>
                                      <p:tavLst>
                                        <p:tav tm="0">
                                          <p:val>
                                            <p:strVal val="0-#ppt_w/2"/>
                                          </p:val>
                                        </p:tav>
                                        <p:tav tm="100000">
                                          <p:val>
                                            <p:strVal val="#ppt_x"/>
                                          </p:val>
                                        </p:tav>
                                      </p:tavLst>
                                    </p:anim>
                                    <p:anim calcmode="lin" valueType="num">
                                      <p:cBhvr additive="base">
                                        <p:cTn id="17" dur="1000" fill="hold"/>
                                        <p:tgtEl>
                                          <p:spTgt spid="390168"/>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0000"/>
                            </p:stCondLst>
                            <p:childTnLst>
                              <p:par>
                                <p:cTn id="19" presetID="2" presetClass="entr" presetSubtype="4" fill="hold" nodeType="afterEffect">
                                  <p:stCondLst>
                                    <p:cond delay="2000"/>
                                  </p:stCondLst>
                                  <p:childTnLst>
                                    <p:set>
                                      <p:cBhvr>
                                        <p:cTn id="20" dur="1" fill="hold">
                                          <p:stCondLst>
                                            <p:cond delay="0"/>
                                          </p:stCondLst>
                                        </p:cTn>
                                        <p:tgtEl>
                                          <p:spTgt spid="390169"/>
                                        </p:tgtEl>
                                        <p:attrNameLst>
                                          <p:attrName>style.visibility</p:attrName>
                                        </p:attrNameLst>
                                      </p:cBhvr>
                                      <p:to>
                                        <p:strVal val="visible"/>
                                      </p:to>
                                    </p:set>
                                    <p:anim calcmode="lin" valueType="num">
                                      <p:cBhvr additive="base">
                                        <p:cTn id="21" dur="1000" fill="hold"/>
                                        <p:tgtEl>
                                          <p:spTgt spid="390169"/>
                                        </p:tgtEl>
                                        <p:attrNameLst>
                                          <p:attrName>ppt_x</p:attrName>
                                        </p:attrNameLst>
                                      </p:cBhvr>
                                      <p:tavLst>
                                        <p:tav tm="0">
                                          <p:val>
                                            <p:strVal val="#ppt_x"/>
                                          </p:val>
                                        </p:tav>
                                        <p:tav tm="100000">
                                          <p:val>
                                            <p:strVal val="#ppt_x"/>
                                          </p:val>
                                        </p:tav>
                                      </p:tavLst>
                                    </p:anim>
                                    <p:anim calcmode="lin" valueType="num">
                                      <p:cBhvr additive="base">
                                        <p:cTn id="22" dur="1000" fill="hold"/>
                                        <p:tgtEl>
                                          <p:spTgt spid="39016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3000"/>
                                  </p:stCondLst>
                                  <p:childTnLst>
                                    <p:set>
                                      <p:cBhvr>
                                        <p:cTn id="24" dur="1" fill="hold">
                                          <p:stCondLst>
                                            <p:cond delay="0"/>
                                          </p:stCondLst>
                                        </p:cTn>
                                        <p:tgtEl>
                                          <p:spTgt spid="390170"/>
                                        </p:tgtEl>
                                        <p:attrNameLst>
                                          <p:attrName>style.visibility</p:attrName>
                                        </p:attrNameLst>
                                      </p:cBhvr>
                                      <p:to>
                                        <p:strVal val="visible"/>
                                      </p:to>
                                    </p:set>
                                    <p:anim calcmode="lin" valueType="num">
                                      <p:cBhvr additive="base">
                                        <p:cTn id="25" dur="500" fill="hold"/>
                                        <p:tgtEl>
                                          <p:spTgt spid="390170"/>
                                        </p:tgtEl>
                                        <p:attrNameLst>
                                          <p:attrName>ppt_x</p:attrName>
                                        </p:attrNameLst>
                                      </p:cBhvr>
                                      <p:tavLst>
                                        <p:tav tm="0">
                                          <p:val>
                                            <p:strVal val="#ppt_x"/>
                                          </p:val>
                                        </p:tav>
                                        <p:tav tm="100000">
                                          <p:val>
                                            <p:strVal val="#ppt_x"/>
                                          </p:val>
                                        </p:tav>
                                      </p:tavLst>
                                    </p:anim>
                                    <p:anim calcmode="lin" valueType="num">
                                      <p:cBhvr additive="base">
                                        <p:cTn id="26" dur="500" fill="hold"/>
                                        <p:tgtEl>
                                          <p:spTgt spid="39017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3000"/>
                                  </p:stCondLst>
                                  <p:childTnLst>
                                    <p:set>
                                      <p:cBhvr>
                                        <p:cTn id="28" dur="1" fill="hold">
                                          <p:stCondLst>
                                            <p:cond delay="0"/>
                                          </p:stCondLst>
                                        </p:cTn>
                                        <p:tgtEl>
                                          <p:spTgt spid="390171"/>
                                        </p:tgtEl>
                                        <p:attrNameLst>
                                          <p:attrName>style.visibility</p:attrName>
                                        </p:attrNameLst>
                                      </p:cBhvr>
                                      <p:to>
                                        <p:strVal val="visible"/>
                                      </p:to>
                                    </p:set>
                                    <p:anim calcmode="lin" valueType="num">
                                      <p:cBhvr additive="base">
                                        <p:cTn id="29" dur="3000" fill="hold"/>
                                        <p:tgtEl>
                                          <p:spTgt spid="390171"/>
                                        </p:tgtEl>
                                        <p:attrNameLst>
                                          <p:attrName>ppt_x</p:attrName>
                                        </p:attrNameLst>
                                      </p:cBhvr>
                                      <p:tavLst>
                                        <p:tav tm="0">
                                          <p:val>
                                            <p:strVal val="#ppt_x"/>
                                          </p:val>
                                        </p:tav>
                                        <p:tav tm="100000">
                                          <p:val>
                                            <p:strVal val="#ppt_x"/>
                                          </p:val>
                                        </p:tav>
                                      </p:tavLst>
                                    </p:anim>
                                    <p:anim calcmode="lin" valueType="num">
                                      <p:cBhvr additive="base">
                                        <p:cTn id="30" dur="3000" fill="hold"/>
                                        <p:tgtEl>
                                          <p:spTgt spid="390171"/>
                                        </p:tgtEl>
                                        <p:attrNameLst>
                                          <p:attrName>ppt_y</p:attrName>
                                        </p:attrNameLst>
                                      </p:cBhvr>
                                      <p:tavLst>
                                        <p:tav tm="0">
                                          <p:val>
                                            <p:strVal val="1+#ppt_h/2"/>
                                          </p:val>
                                        </p:tav>
                                        <p:tav tm="100000">
                                          <p:val>
                                            <p:strVal val="#ppt_y"/>
                                          </p:val>
                                        </p:tav>
                                      </p:tavLst>
                                    </p:anim>
                                  </p:childTnLst>
                                </p:cTn>
                              </p:par>
                              <p:par>
                                <p:cTn id="31" presetID="2" presetClass="entr" presetSubtype="8" fill="hold" nodeType="withEffect">
                                  <p:stCondLst>
                                    <p:cond delay="3000"/>
                                  </p:stCondLst>
                                  <p:childTnLst>
                                    <p:set>
                                      <p:cBhvr>
                                        <p:cTn id="32" dur="1" fill="hold">
                                          <p:stCondLst>
                                            <p:cond delay="0"/>
                                          </p:stCondLst>
                                        </p:cTn>
                                        <p:tgtEl>
                                          <p:spTgt spid="390172"/>
                                        </p:tgtEl>
                                        <p:attrNameLst>
                                          <p:attrName>style.visibility</p:attrName>
                                        </p:attrNameLst>
                                      </p:cBhvr>
                                      <p:to>
                                        <p:strVal val="visible"/>
                                      </p:to>
                                    </p:set>
                                    <p:anim calcmode="lin" valueType="num">
                                      <p:cBhvr additive="base">
                                        <p:cTn id="33" dur="500" fill="hold"/>
                                        <p:tgtEl>
                                          <p:spTgt spid="390172"/>
                                        </p:tgtEl>
                                        <p:attrNameLst>
                                          <p:attrName>ppt_x</p:attrName>
                                        </p:attrNameLst>
                                      </p:cBhvr>
                                      <p:tavLst>
                                        <p:tav tm="0">
                                          <p:val>
                                            <p:strVal val="0-#ppt_w/2"/>
                                          </p:val>
                                        </p:tav>
                                        <p:tav tm="100000">
                                          <p:val>
                                            <p:strVal val="#ppt_x"/>
                                          </p:val>
                                        </p:tav>
                                      </p:tavLst>
                                    </p:anim>
                                    <p:anim calcmode="lin" valueType="num">
                                      <p:cBhvr additive="base">
                                        <p:cTn id="34" dur="500" fill="hold"/>
                                        <p:tgtEl>
                                          <p:spTgt spid="390172"/>
                                        </p:tgtEl>
                                        <p:attrNameLst>
                                          <p:attrName>ppt_y</p:attrName>
                                        </p:attrNameLst>
                                      </p:cBhvr>
                                      <p:tavLst>
                                        <p:tav tm="0">
                                          <p:val>
                                            <p:strVal val="#ppt_y"/>
                                          </p:val>
                                        </p:tav>
                                        <p:tav tm="100000">
                                          <p:val>
                                            <p:strVal val="#ppt_y"/>
                                          </p:val>
                                        </p:tav>
                                      </p:tavLst>
                                    </p:anim>
                                  </p:childTnLst>
                                </p:cTn>
                              </p:par>
                            </p:childTnLst>
                          </p:cTn>
                        </p:par>
                        <p:par>
                          <p:cTn id="35" fill="hold" nodeType="afterGroup">
                            <p:stCondLst>
                              <p:cond delay="16000"/>
                            </p:stCondLst>
                            <p:childTnLst>
                              <p:par>
                                <p:cTn id="36" presetID="2" presetClass="entr" presetSubtype="8" fill="hold" nodeType="afterEffect">
                                  <p:stCondLst>
                                    <p:cond delay="0"/>
                                  </p:stCondLst>
                                  <p:childTnLst>
                                    <p:set>
                                      <p:cBhvr>
                                        <p:cTn id="37" dur="1" fill="hold">
                                          <p:stCondLst>
                                            <p:cond delay="0"/>
                                          </p:stCondLst>
                                        </p:cTn>
                                        <p:tgtEl>
                                          <p:spTgt spid="390209"/>
                                        </p:tgtEl>
                                        <p:attrNameLst>
                                          <p:attrName>style.visibility</p:attrName>
                                        </p:attrNameLst>
                                      </p:cBhvr>
                                      <p:to>
                                        <p:strVal val="visible"/>
                                      </p:to>
                                    </p:set>
                                    <p:anim calcmode="lin" valueType="num">
                                      <p:cBhvr additive="base">
                                        <p:cTn id="38" dur="2000" fill="hold"/>
                                        <p:tgtEl>
                                          <p:spTgt spid="390209"/>
                                        </p:tgtEl>
                                        <p:attrNameLst>
                                          <p:attrName>ppt_x</p:attrName>
                                        </p:attrNameLst>
                                      </p:cBhvr>
                                      <p:tavLst>
                                        <p:tav tm="0">
                                          <p:val>
                                            <p:strVal val="0-#ppt_w/2"/>
                                          </p:val>
                                        </p:tav>
                                        <p:tav tm="100000">
                                          <p:val>
                                            <p:strVal val="#ppt_x"/>
                                          </p:val>
                                        </p:tav>
                                      </p:tavLst>
                                    </p:anim>
                                    <p:anim calcmode="lin" valueType="num">
                                      <p:cBhvr additive="base">
                                        <p:cTn id="39" dur="2000" fill="hold"/>
                                        <p:tgtEl>
                                          <p:spTgt spid="390209"/>
                                        </p:tgtEl>
                                        <p:attrNameLst>
                                          <p:attrName>ppt_y</p:attrName>
                                        </p:attrNameLst>
                                      </p:cBhvr>
                                      <p:tavLst>
                                        <p:tav tm="0">
                                          <p:val>
                                            <p:strVal val="#ppt_y"/>
                                          </p:val>
                                        </p:tav>
                                        <p:tav tm="100000">
                                          <p:val>
                                            <p:strVal val="#ppt_y"/>
                                          </p:val>
                                        </p:tav>
                                      </p:tavLst>
                                    </p:anim>
                                  </p:childTnLst>
                                </p:cTn>
                              </p:par>
                            </p:childTnLst>
                          </p:cTn>
                        </p:par>
                        <p:par>
                          <p:cTn id="40" fill="hold" nodeType="afterGroup">
                            <p:stCondLst>
                              <p:cond delay="18000"/>
                            </p:stCondLst>
                            <p:childTnLst>
                              <p:par>
                                <p:cTn id="41" presetID="2" presetClass="entr" presetSubtype="1" fill="hold" nodeType="afterEffect">
                                  <p:stCondLst>
                                    <p:cond delay="0"/>
                                  </p:stCondLst>
                                  <p:childTnLst>
                                    <p:set>
                                      <p:cBhvr>
                                        <p:cTn id="42" dur="1" fill="hold">
                                          <p:stCondLst>
                                            <p:cond delay="0"/>
                                          </p:stCondLst>
                                        </p:cTn>
                                        <p:tgtEl>
                                          <p:spTgt spid="390174"/>
                                        </p:tgtEl>
                                        <p:attrNameLst>
                                          <p:attrName>style.visibility</p:attrName>
                                        </p:attrNameLst>
                                      </p:cBhvr>
                                      <p:to>
                                        <p:strVal val="visible"/>
                                      </p:to>
                                    </p:set>
                                    <p:anim calcmode="lin" valueType="num">
                                      <p:cBhvr additive="base">
                                        <p:cTn id="43" dur="1000" fill="hold"/>
                                        <p:tgtEl>
                                          <p:spTgt spid="390174"/>
                                        </p:tgtEl>
                                        <p:attrNameLst>
                                          <p:attrName>ppt_x</p:attrName>
                                        </p:attrNameLst>
                                      </p:cBhvr>
                                      <p:tavLst>
                                        <p:tav tm="0">
                                          <p:val>
                                            <p:strVal val="#ppt_x"/>
                                          </p:val>
                                        </p:tav>
                                        <p:tav tm="100000">
                                          <p:val>
                                            <p:strVal val="#ppt_x"/>
                                          </p:val>
                                        </p:tav>
                                      </p:tavLst>
                                    </p:anim>
                                    <p:anim calcmode="lin" valueType="num">
                                      <p:cBhvr additive="base">
                                        <p:cTn id="44" dur="1000" fill="hold"/>
                                        <p:tgtEl>
                                          <p:spTgt spid="390174"/>
                                        </p:tgtEl>
                                        <p:attrNameLst>
                                          <p:attrName>ppt_y</p:attrName>
                                        </p:attrNameLst>
                                      </p:cBhvr>
                                      <p:tavLst>
                                        <p:tav tm="0">
                                          <p:val>
                                            <p:strVal val="0-#ppt_h/2"/>
                                          </p:val>
                                        </p:tav>
                                        <p:tav tm="100000">
                                          <p:val>
                                            <p:strVal val="#ppt_y"/>
                                          </p:val>
                                        </p:tav>
                                      </p:tavLst>
                                    </p:anim>
                                  </p:childTnLst>
                                </p:cTn>
                              </p:par>
                            </p:childTnLst>
                          </p:cTn>
                        </p:par>
                        <p:par>
                          <p:cTn id="45" fill="hold" nodeType="afterGroup">
                            <p:stCondLst>
                              <p:cond delay="19000"/>
                            </p:stCondLst>
                            <p:childTnLst>
                              <p:par>
                                <p:cTn id="46" presetID="2" presetClass="entr" presetSubtype="4" fill="hold" nodeType="afterEffect">
                                  <p:stCondLst>
                                    <p:cond delay="0"/>
                                  </p:stCondLst>
                                  <p:childTnLst>
                                    <p:set>
                                      <p:cBhvr>
                                        <p:cTn id="47" dur="1" fill="hold">
                                          <p:stCondLst>
                                            <p:cond delay="0"/>
                                          </p:stCondLst>
                                        </p:cTn>
                                        <p:tgtEl>
                                          <p:spTgt spid="390175"/>
                                        </p:tgtEl>
                                        <p:attrNameLst>
                                          <p:attrName>style.visibility</p:attrName>
                                        </p:attrNameLst>
                                      </p:cBhvr>
                                      <p:to>
                                        <p:strVal val="visible"/>
                                      </p:to>
                                    </p:set>
                                    <p:anim calcmode="lin" valueType="num">
                                      <p:cBhvr additive="base">
                                        <p:cTn id="48" dur="3000" fill="hold"/>
                                        <p:tgtEl>
                                          <p:spTgt spid="390175"/>
                                        </p:tgtEl>
                                        <p:attrNameLst>
                                          <p:attrName>ppt_x</p:attrName>
                                        </p:attrNameLst>
                                      </p:cBhvr>
                                      <p:tavLst>
                                        <p:tav tm="0">
                                          <p:val>
                                            <p:strVal val="#ppt_x"/>
                                          </p:val>
                                        </p:tav>
                                        <p:tav tm="100000">
                                          <p:val>
                                            <p:strVal val="#ppt_x"/>
                                          </p:val>
                                        </p:tav>
                                      </p:tavLst>
                                    </p:anim>
                                    <p:anim calcmode="lin" valueType="num">
                                      <p:cBhvr additive="base">
                                        <p:cTn id="49" dur="3000" fill="hold"/>
                                        <p:tgtEl>
                                          <p:spTgt spid="390175"/>
                                        </p:tgtEl>
                                        <p:attrNameLst>
                                          <p:attrName>ppt_y</p:attrName>
                                        </p:attrNameLst>
                                      </p:cBhvr>
                                      <p:tavLst>
                                        <p:tav tm="0">
                                          <p:val>
                                            <p:strVal val="1+#ppt_h/2"/>
                                          </p:val>
                                        </p:tav>
                                        <p:tav tm="100000">
                                          <p:val>
                                            <p:strVal val="#ppt_y"/>
                                          </p:val>
                                        </p:tav>
                                      </p:tavLst>
                                    </p:anim>
                                  </p:childTnLst>
                                </p:cTn>
                              </p:par>
                            </p:childTnLst>
                          </p:cTn>
                        </p:par>
                        <p:par>
                          <p:cTn id="50" fill="hold" nodeType="afterGroup">
                            <p:stCondLst>
                              <p:cond delay="22000"/>
                            </p:stCondLst>
                            <p:childTnLst>
                              <p:par>
                                <p:cTn id="51" presetID="2" presetClass="entr" presetSubtype="2" fill="hold" nodeType="afterEffect">
                                  <p:stCondLst>
                                    <p:cond delay="500"/>
                                  </p:stCondLst>
                                  <p:childTnLst>
                                    <p:set>
                                      <p:cBhvr>
                                        <p:cTn id="52" dur="1" fill="hold">
                                          <p:stCondLst>
                                            <p:cond delay="0"/>
                                          </p:stCondLst>
                                        </p:cTn>
                                        <p:tgtEl>
                                          <p:spTgt spid="390210"/>
                                        </p:tgtEl>
                                        <p:attrNameLst>
                                          <p:attrName>style.visibility</p:attrName>
                                        </p:attrNameLst>
                                      </p:cBhvr>
                                      <p:to>
                                        <p:strVal val="visible"/>
                                      </p:to>
                                    </p:set>
                                    <p:anim calcmode="lin" valueType="num">
                                      <p:cBhvr additive="base">
                                        <p:cTn id="53" dur="1000" fill="hold"/>
                                        <p:tgtEl>
                                          <p:spTgt spid="390210"/>
                                        </p:tgtEl>
                                        <p:attrNameLst>
                                          <p:attrName>ppt_x</p:attrName>
                                        </p:attrNameLst>
                                      </p:cBhvr>
                                      <p:tavLst>
                                        <p:tav tm="0">
                                          <p:val>
                                            <p:strVal val="1+#ppt_w/2"/>
                                          </p:val>
                                        </p:tav>
                                        <p:tav tm="100000">
                                          <p:val>
                                            <p:strVal val="#ppt_x"/>
                                          </p:val>
                                        </p:tav>
                                      </p:tavLst>
                                    </p:anim>
                                    <p:anim calcmode="lin" valueType="num">
                                      <p:cBhvr additive="base">
                                        <p:cTn id="54" dur="1000" fill="hold"/>
                                        <p:tgtEl>
                                          <p:spTgt spid="390210"/>
                                        </p:tgtEl>
                                        <p:attrNameLst>
                                          <p:attrName>ppt_y</p:attrName>
                                        </p:attrNameLst>
                                      </p:cBhvr>
                                      <p:tavLst>
                                        <p:tav tm="0">
                                          <p:val>
                                            <p:strVal val="#ppt_y"/>
                                          </p:val>
                                        </p:tav>
                                        <p:tav tm="100000">
                                          <p:val>
                                            <p:strVal val="#ppt_y"/>
                                          </p:val>
                                        </p:tav>
                                      </p:tavLst>
                                    </p:anim>
                                  </p:childTnLst>
                                </p:cTn>
                              </p:par>
                              <p:par>
                                <p:cTn id="55" presetID="2" presetClass="entr" presetSubtype="1" fill="hold" nodeType="withEffect">
                                  <p:stCondLst>
                                    <p:cond delay="1000"/>
                                  </p:stCondLst>
                                  <p:childTnLst>
                                    <p:set>
                                      <p:cBhvr>
                                        <p:cTn id="56" dur="1" fill="hold">
                                          <p:stCondLst>
                                            <p:cond delay="0"/>
                                          </p:stCondLst>
                                        </p:cTn>
                                        <p:tgtEl>
                                          <p:spTgt spid="390177"/>
                                        </p:tgtEl>
                                        <p:attrNameLst>
                                          <p:attrName>style.visibility</p:attrName>
                                        </p:attrNameLst>
                                      </p:cBhvr>
                                      <p:to>
                                        <p:strVal val="visible"/>
                                      </p:to>
                                    </p:set>
                                    <p:anim calcmode="lin" valueType="num">
                                      <p:cBhvr additive="base">
                                        <p:cTn id="57" dur="1000" fill="hold"/>
                                        <p:tgtEl>
                                          <p:spTgt spid="390177"/>
                                        </p:tgtEl>
                                        <p:attrNameLst>
                                          <p:attrName>ppt_x</p:attrName>
                                        </p:attrNameLst>
                                      </p:cBhvr>
                                      <p:tavLst>
                                        <p:tav tm="0">
                                          <p:val>
                                            <p:strVal val="#ppt_x"/>
                                          </p:val>
                                        </p:tav>
                                        <p:tav tm="100000">
                                          <p:val>
                                            <p:strVal val="#ppt_x"/>
                                          </p:val>
                                        </p:tav>
                                      </p:tavLst>
                                    </p:anim>
                                    <p:anim calcmode="lin" valueType="num">
                                      <p:cBhvr additive="base">
                                        <p:cTn id="58" dur="1000" fill="hold"/>
                                        <p:tgtEl>
                                          <p:spTgt spid="390177"/>
                                        </p:tgtEl>
                                        <p:attrNameLst>
                                          <p:attrName>ppt_y</p:attrName>
                                        </p:attrNameLst>
                                      </p:cBhvr>
                                      <p:tavLst>
                                        <p:tav tm="0">
                                          <p:val>
                                            <p:strVal val="0-#ppt_h/2"/>
                                          </p:val>
                                        </p:tav>
                                        <p:tav tm="100000">
                                          <p:val>
                                            <p:strVal val="#ppt_y"/>
                                          </p:val>
                                        </p:tav>
                                      </p:tavLst>
                                    </p:anim>
                                  </p:childTnLst>
                                </p:cTn>
                              </p:par>
                              <p:par>
                                <p:cTn id="59" presetID="2" presetClass="entr" presetSubtype="4" fill="hold" nodeType="withEffect">
                                  <p:stCondLst>
                                    <p:cond delay="1000"/>
                                  </p:stCondLst>
                                  <p:childTnLst>
                                    <p:set>
                                      <p:cBhvr>
                                        <p:cTn id="60" dur="1" fill="hold">
                                          <p:stCondLst>
                                            <p:cond delay="0"/>
                                          </p:stCondLst>
                                        </p:cTn>
                                        <p:tgtEl>
                                          <p:spTgt spid="390178"/>
                                        </p:tgtEl>
                                        <p:attrNameLst>
                                          <p:attrName>style.visibility</p:attrName>
                                        </p:attrNameLst>
                                      </p:cBhvr>
                                      <p:to>
                                        <p:strVal val="visible"/>
                                      </p:to>
                                    </p:set>
                                    <p:anim calcmode="lin" valueType="num">
                                      <p:cBhvr additive="base">
                                        <p:cTn id="61" dur="2000" fill="hold"/>
                                        <p:tgtEl>
                                          <p:spTgt spid="390178"/>
                                        </p:tgtEl>
                                        <p:attrNameLst>
                                          <p:attrName>ppt_x</p:attrName>
                                        </p:attrNameLst>
                                      </p:cBhvr>
                                      <p:tavLst>
                                        <p:tav tm="0">
                                          <p:val>
                                            <p:strVal val="#ppt_x"/>
                                          </p:val>
                                        </p:tav>
                                        <p:tav tm="100000">
                                          <p:val>
                                            <p:strVal val="#ppt_x"/>
                                          </p:val>
                                        </p:tav>
                                      </p:tavLst>
                                    </p:anim>
                                    <p:anim calcmode="lin" valueType="num">
                                      <p:cBhvr additive="base">
                                        <p:cTn id="62" dur="2000" fill="hold"/>
                                        <p:tgtEl>
                                          <p:spTgt spid="390178"/>
                                        </p:tgtEl>
                                        <p:attrNameLst>
                                          <p:attrName>ppt_y</p:attrName>
                                        </p:attrNameLst>
                                      </p:cBhvr>
                                      <p:tavLst>
                                        <p:tav tm="0">
                                          <p:val>
                                            <p:strVal val="1+#ppt_h/2"/>
                                          </p:val>
                                        </p:tav>
                                        <p:tav tm="100000">
                                          <p:val>
                                            <p:strVal val="#ppt_y"/>
                                          </p:val>
                                        </p:tav>
                                      </p:tavLst>
                                    </p:anim>
                                  </p:childTnLst>
                                </p:cTn>
                              </p:par>
                              <p:par>
                                <p:cTn id="63" presetID="1" presetClass="entr" presetSubtype="0" fill="hold" grpId="0" nodeType="withEffect">
                                  <p:stCondLst>
                                    <p:cond delay="1000"/>
                                  </p:stCondLst>
                                  <p:childTnLst>
                                    <p:set>
                                      <p:cBhvr>
                                        <p:cTn id="64" dur="1" fill="hold">
                                          <p:stCondLst>
                                            <p:cond delay="0"/>
                                          </p:stCondLst>
                                        </p:cTn>
                                        <p:tgtEl>
                                          <p:spTgt spid="390160"/>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10" presetClass="exit" presetSubtype="0" fill="hold" grpId="1" nodeType="clickEffect">
                                  <p:stCondLst>
                                    <p:cond delay="0"/>
                                  </p:stCondLst>
                                  <p:childTnLst>
                                    <p:animEffect transition="out" filter="fade">
                                      <p:cBhvr>
                                        <p:cTn id="68" dur="1000"/>
                                        <p:tgtEl>
                                          <p:spTgt spid="390160"/>
                                        </p:tgtEl>
                                      </p:cBhvr>
                                    </p:animEffect>
                                    <p:set>
                                      <p:cBhvr>
                                        <p:cTn id="69" dur="1" fill="hold">
                                          <p:stCondLst>
                                            <p:cond delay="999"/>
                                          </p:stCondLst>
                                        </p:cTn>
                                        <p:tgtEl>
                                          <p:spTgt spid="390160"/>
                                        </p:tgtEl>
                                        <p:attrNameLst>
                                          <p:attrName>style.visibility</p:attrName>
                                        </p:attrNameLst>
                                      </p:cBhvr>
                                      <p:to>
                                        <p:strVal val="hidden"/>
                                      </p:to>
                                    </p:set>
                                  </p:childTnLst>
                                </p:cTn>
                              </p:par>
                              <p:par>
                                <p:cTn id="70" presetID="10" presetClass="entr" presetSubtype="0" fill="hold" grpId="0" nodeType="withEffect">
                                  <p:stCondLst>
                                    <p:cond delay="0"/>
                                  </p:stCondLst>
                                  <p:childTnLst>
                                    <p:set>
                                      <p:cBhvr>
                                        <p:cTn id="71" dur="1" fill="hold">
                                          <p:stCondLst>
                                            <p:cond delay="0"/>
                                          </p:stCondLst>
                                        </p:cTn>
                                        <p:tgtEl>
                                          <p:spTgt spid="390179"/>
                                        </p:tgtEl>
                                        <p:attrNameLst>
                                          <p:attrName>style.visibility</p:attrName>
                                        </p:attrNameLst>
                                      </p:cBhvr>
                                      <p:to>
                                        <p:strVal val="visible"/>
                                      </p:to>
                                    </p:set>
                                    <p:animEffect transition="in" filter="fade">
                                      <p:cBhvr>
                                        <p:cTn id="72" dur="1000"/>
                                        <p:tgtEl>
                                          <p:spTgt spid="390179"/>
                                        </p:tgtEl>
                                      </p:cBhvr>
                                    </p:animEffect>
                                  </p:childTnLst>
                                </p:cTn>
                              </p:par>
                              <p:par>
                                <p:cTn id="73" presetID="1" presetClass="entr" presetSubtype="0" fill="hold" grpId="0" nodeType="withEffect">
                                  <p:stCondLst>
                                    <p:cond delay="0"/>
                                  </p:stCondLst>
                                  <p:childTnLst>
                                    <p:set>
                                      <p:cBhvr>
                                        <p:cTn id="74" dur="1" fill="hold">
                                          <p:stCondLst>
                                            <p:cond delay="0"/>
                                          </p:stCondLst>
                                        </p:cTn>
                                        <p:tgtEl>
                                          <p:spTgt spid="390205"/>
                                        </p:tgtEl>
                                        <p:attrNameLst>
                                          <p:attrName>style.visibility</p:attrName>
                                        </p:attrNameLst>
                                      </p:cBhvr>
                                      <p:to>
                                        <p:strVal val="visible"/>
                                      </p:to>
                                    </p:set>
                                  </p:childTnLst>
                                </p:cTn>
                              </p:par>
                            </p:childTnLst>
                          </p:cTn>
                        </p:par>
                        <p:par>
                          <p:cTn id="75" fill="hold" nodeType="afterGroup">
                            <p:stCondLst>
                              <p:cond delay="1000"/>
                            </p:stCondLst>
                            <p:childTnLst>
                              <p:par>
                                <p:cTn id="76" presetID="10" presetClass="exit" presetSubtype="0" fill="hold" nodeType="afterEffect">
                                  <p:stCondLst>
                                    <p:cond delay="0"/>
                                  </p:stCondLst>
                                  <p:childTnLst>
                                    <p:animEffect transition="out" filter="fade">
                                      <p:cBhvr>
                                        <p:cTn id="77" dur="2000"/>
                                        <p:tgtEl>
                                          <p:spTgt spid="390175"/>
                                        </p:tgtEl>
                                      </p:cBhvr>
                                    </p:animEffect>
                                    <p:set>
                                      <p:cBhvr>
                                        <p:cTn id="78" dur="1" fill="hold">
                                          <p:stCondLst>
                                            <p:cond delay="1999"/>
                                          </p:stCondLst>
                                        </p:cTn>
                                        <p:tgtEl>
                                          <p:spTgt spid="390175"/>
                                        </p:tgtEl>
                                        <p:attrNameLst>
                                          <p:attrName>style.visibility</p:attrName>
                                        </p:attrNameLst>
                                      </p:cBhvr>
                                      <p:to>
                                        <p:strVal val="hidden"/>
                                      </p:to>
                                    </p:set>
                                  </p:childTnLst>
                                </p:cTn>
                              </p:par>
                              <p:par>
                                <p:cTn id="79" presetID="10" presetClass="exit" presetSubtype="0" fill="hold" nodeType="withEffect">
                                  <p:stCondLst>
                                    <p:cond delay="0"/>
                                  </p:stCondLst>
                                  <p:childTnLst>
                                    <p:animEffect transition="out" filter="fade">
                                      <p:cBhvr>
                                        <p:cTn id="80" dur="2000"/>
                                        <p:tgtEl>
                                          <p:spTgt spid="390169"/>
                                        </p:tgtEl>
                                      </p:cBhvr>
                                    </p:animEffect>
                                    <p:set>
                                      <p:cBhvr>
                                        <p:cTn id="81" dur="1" fill="hold">
                                          <p:stCondLst>
                                            <p:cond delay="1999"/>
                                          </p:stCondLst>
                                        </p:cTn>
                                        <p:tgtEl>
                                          <p:spTgt spid="390169"/>
                                        </p:tgtEl>
                                        <p:attrNameLst>
                                          <p:attrName>style.visibility</p:attrName>
                                        </p:attrNameLst>
                                      </p:cBhvr>
                                      <p:to>
                                        <p:strVal val="hidden"/>
                                      </p:to>
                                    </p:set>
                                  </p:childTnLst>
                                </p:cTn>
                              </p:par>
                              <p:par>
                                <p:cTn id="82" presetID="10" presetClass="exit" presetSubtype="0" fill="hold" nodeType="withEffect">
                                  <p:stCondLst>
                                    <p:cond delay="0"/>
                                  </p:stCondLst>
                                  <p:childTnLst>
                                    <p:animEffect transition="out" filter="fade">
                                      <p:cBhvr>
                                        <p:cTn id="83" dur="2000"/>
                                        <p:tgtEl>
                                          <p:spTgt spid="390210"/>
                                        </p:tgtEl>
                                      </p:cBhvr>
                                    </p:animEffect>
                                    <p:set>
                                      <p:cBhvr>
                                        <p:cTn id="84" dur="1" fill="hold">
                                          <p:stCondLst>
                                            <p:cond delay="1999"/>
                                          </p:stCondLst>
                                        </p:cTn>
                                        <p:tgtEl>
                                          <p:spTgt spid="390210"/>
                                        </p:tgtEl>
                                        <p:attrNameLst>
                                          <p:attrName>style.visibility</p:attrName>
                                        </p:attrNameLst>
                                      </p:cBhvr>
                                      <p:to>
                                        <p:strVal val="hidden"/>
                                      </p:to>
                                    </p:set>
                                  </p:childTnLst>
                                </p:cTn>
                              </p:par>
                              <p:par>
                                <p:cTn id="85" presetID="10" presetClass="exit" presetSubtype="0" fill="hold" nodeType="withEffect">
                                  <p:stCondLst>
                                    <p:cond delay="0"/>
                                  </p:stCondLst>
                                  <p:childTnLst>
                                    <p:animEffect transition="out" filter="fade">
                                      <p:cBhvr>
                                        <p:cTn id="86" dur="2000"/>
                                        <p:tgtEl>
                                          <p:spTgt spid="390170"/>
                                        </p:tgtEl>
                                      </p:cBhvr>
                                    </p:animEffect>
                                    <p:set>
                                      <p:cBhvr>
                                        <p:cTn id="87" dur="1" fill="hold">
                                          <p:stCondLst>
                                            <p:cond delay="1999"/>
                                          </p:stCondLst>
                                        </p:cTn>
                                        <p:tgtEl>
                                          <p:spTgt spid="390170"/>
                                        </p:tgtEl>
                                        <p:attrNameLst>
                                          <p:attrName>style.visibility</p:attrName>
                                        </p:attrNameLst>
                                      </p:cBhvr>
                                      <p:to>
                                        <p:strVal val="hidden"/>
                                      </p:to>
                                    </p:set>
                                  </p:childTnLst>
                                </p:cTn>
                              </p:par>
                              <p:par>
                                <p:cTn id="88" presetID="10" presetClass="exit" presetSubtype="0" fill="hold" nodeType="withEffect">
                                  <p:stCondLst>
                                    <p:cond delay="0"/>
                                  </p:stCondLst>
                                  <p:childTnLst>
                                    <p:animEffect transition="out" filter="fade">
                                      <p:cBhvr>
                                        <p:cTn id="89" dur="2000"/>
                                        <p:tgtEl>
                                          <p:spTgt spid="390178"/>
                                        </p:tgtEl>
                                      </p:cBhvr>
                                    </p:animEffect>
                                    <p:set>
                                      <p:cBhvr>
                                        <p:cTn id="90" dur="1" fill="hold">
                                          <p:stCondLst>
                                            <p:cond delay="1999"/>
                                          </p:stCondLst>
                                        </p:cTn>
                                        <p:tgtEl>
                                          <p:spTgt spid="390178"/>
                                        </p:tgtEl>
                                        <p:attrNameLst>
                                          <p:attrName>style.visibility</p:attrName>
                                        </p:attrNameLst>
                                      </p:cBhvr>
                                      <p:to>
                                        <p:strVal val="hidden"/>
                                      </p:to>
                                    </p:set>
                                  </p:childTnLst>
                                </p:cTn>
                              </p:par>
                              <p:par>
                                <p:cTn id="91" presetID="10" presetClass="exit" presetSubtype="0" fill="hold" nodeType="withEffect">
                                  <p:stCondLst>
                                    <p:cond delay="0"/>
                                  </p:stCondLst>
                                  <p:childTnLst>
                                    <p:animEffect transition="out" filter="fade">
                                      <p:cBhvr>
                                        <p:cTn id="92" dur="2000"/>
                                        <p:tgtEl>
                                          <p:spTgt spid="390177"/>
                                        </p:tgtEl>
                                      </p:cBhvr>
                                    </p:animEffect>
                                    <p:set>
                                      <p:cBhvr>
                                        <p:cTn id="93" dur="1" fill="hold">
                                          <p:stCondLst>
                                            <p:cond delay="1999"/>
                                          </p:stCondLst>
                                        </p:cTn>
                                        <p:tgtEl>
                                          <p:spTgt spid="390177"/>
                                        </p:tgtEl>
                                        <p:attrNameLst>
                                          <p:attrName>style.visibility</p:attrName>
                                        </p:attrNameLst>
                                      </p:cBhvr>
                                      <p:to>
                                        <p:strVal val="hidden"/>
                                      </p:to>
                                    </p:set>
                                  </p:childTnLst>
                                </p:cTn>
                              </p:par>
                              <p:par>
                                <p:cTn id="94" presetID="10" presetClass="exit" presetSubtype="0" fill="hold" nodeType="withEffect">
                                  <p:stCondLst>
                                    <p:cond delay="0"/>
                                  </p:stCondLst>
                                  <p:childTnLst>
                                    <p:animEffect transition="out" filter="fade">
                                      <p:cBhvr>
                                        <p:cTn id="95" dur="2000"/>
                                        <p:tgtEl>
                                          <p:spTgt spid="390174"/>
                                        </p:tgtEl>
                                      </p:cBhvr>
                                    </p:animEffect>
                                    <p:set>
                                      <p:cBhvr>
                                        <p:cTn id="96" dur="1" fill="hold">
                                          <p:stCondLst>
                                            <p:cond delay="1999"/>
                                          </p:stCondLst>
                                        </p:cTn>
                                        <p:tgtEl>
                                          <p:spTgt spid="390174"/>
                                        </p:tgtEl>
                                        <p:attrNameLst>
                                          <p:attrName>style.visibility</p:attrName>
                                        </p:attrNameLst>
                                      </p:cBhvr>
                                      <p:to>
                                        <p:strVal val="hidden"/>
                                      </p:to>
                                    </p:set>
                                  </p:childTnLst>
                                </p:cTn>
                              </p:par>
                              <p:par>
                                <p:cTn id="97" presetID="10" presetClass="exit" presetSubtype="0" fill="hold" nodeType="withEffect">
                                  <p:stCondLst>
                                    <p:cond delay="0"/>
                                  </p:stCondLst>
                                  <p:childTnLst>
                                    <p:animEffect transition="out" filter="fade">
                                      <p:cBhvr>
                                        <p:cTn id="98" dur="2000"/>
                                        <p:tgtEl>
                                          <p:spTgt spid="390168"/>
                                        </p:tgtEl>
                                      </p:cBhvr>
                                    </p:animEffect>
                                    <p:set>
                                      <p:cBhvr>
                                        <p:cTn id="99" dur="1" fill="hold">
                                          <p:stCondLst>
                                            <p:cond delay="1999"/>
                                          </p:stCondLst>
                                        </p:cTn>
                                        <p:tgtEl>
                                          <p:spTgt spid="390168"/>
                                        </p:tgtEl>
                                        <p:attrNameLst>
                                          <p:attrName>style.visibility</p:attrName>
                                        </p:attrNameLst>
                                      </p:cBhvr>
                                      <p:to>
                                        <p:strVal val="hidden"/>
                                      </p:to>
                                    </p:set>
                                  </p:childTnLst>
                                </p:cTn>
                              </p:par>
                              <p:par>
                                <p:cTn id="100" presetID="10" presetClass="exit" presetSubtype="0" fill="hold" nodeType="withEffect">
                                  <p:stCondLst>
                                    <p:cond delay="0"/>
                                  </p:stCondLst>
                                  <p:childTnLst>
                                    <p:animEffect transition="out" filter="fade">
                                      <p:cBhvr>
                                        <p:cTn id="101" dur="2000"/>
                                        <p:tgtEl>
                                          <p:spTgt spid="390162"/>
                                        </p:tgtEl>
                                      </p:cBhvr>
                                    </p:animEffect>
                                    <p:set>
                                      <p:cBhvr>
                                        <p:cTn id="102" dur="1" fill="hold">
                                          <p:stCondLst>
                                            <p:cond delay="1999"/>
                                          </p:stCondLst>
                                        </p:cTn>
                                        <p:tgtEl>
                                          <p:spTgt spid="390162"/>
                                        </p:tgtEl>
                                        <p:attrNameLst>
                                          <p:attrName>style.visibility</p:attrName>
                                        </p:attrNameLst>
                                      </p:cBhvr>
                                      <p:to>
                                        <p:strVal val="hidden"/>
                                      </p:to>
                                    </p:set>
                                  </p:childTnLst>
                                </p:cTn>
                              </p:par>
                              <p:par>
                                <p:cTn id="103" presetID="10" presetClass="exit" presetSubtype="0" fill="hold" nodeType="withEffect">
                                  <p:stCondLst>
                                    <p:cond delay="0"/>
                                  </p:stCondLst>
                                  <p:childTnLst>
                                    <p:animEffect transition="out" filter="fade">
                                      <p:cBhvr>
                                        <p:cTn id="104" dur="2000"/>
                                        <p:tgtEl>
                                          <p:spTgt spid="390171"/>
                                        </p:tgtEl>
                                      </p:cBhvr>
                                    </p:animEffect>
                                    <p:set>
                                      <p:cBhvr>
                                        <p:cTn id="105" dur="1" fill="hold">
                                          <p:stCondLst>
                                            <p:cond delay="1999"/>
                                          </p:stCondLst>
                                        </p:cTn>
                                        <p:tgtEl>
                                          <p:spTgt spid="390171"/>
                                        </p:tgtEl>
                                        <p:attrNameLst>
                                          <p:attrName>style.visibility</p:attrName>
                                        </p:attrNameLst>
                                      </p:cBhvr>
                                      <p:to>
                                        <p:strVal val="hidden"/>
                                      </p:to>
                                    </p:set>
                                  </p:childTnLst>
                                </p:cTn>
                              </p:par>
                              <p:par>
                                <p:cTn id="106" presetID="10" presetClass="exit" presetSubtype="0" fill="hold" nodeType="withEffect">
                                  <p:stCondLst>
                                    <p:cond delay="0"/>
                                  </p:stCondLst>
                                  <p:childTnLst>
                                    <p:animEffect transition="out" filter="fade">
                                      <p:cBhvr>
                                        <p:cTn id="107" dur="2000"/>
                                        <p:tgtEl>
                                          <p:spTgt spid="390172"/>
                                        </p:tgtEl>
                                      </p:cBhvr>
                                    </p:animEffect>
                                    <p:set>
                                      <p:cBhvr>
                                        <p:cTn id="108" dur="1" fill="hold">
                                          <p:stCondLst>
                                            <p:cond delay="1999"/>
                                          </p:stCondLst>
                                        </p:cTn>
                                        <p:tgtEl>
                                          <p:spTgt spid="390172"/>
                                        </p:tgtEl>
                                        <p:attrNameLst>
                                          <p:attrName>style.visibility</p:attrName>
                                        </p:attrNameLst>
                                      </p:cBhvr>
                                      <p:to>
                                        <p:strVal val="hidden"/>
                                      </p:to>
                                    </p:set>
                                  </p:childTnLst>
                                </p:cTn>
                              </p:par>
                            </p:childTnLst>
                          </p:cTn>
                        </p:par>
                        <p:par>
                          <p:cTn id="109" fill="hold" nodeType="afterGroup">
                            <p:stCondLst>
                              <p:cond delay="3000"/>
                            </p:stCondLst>
                            <p:childTnLst>
                              <p:par>
                                <p:cTn id="110" presetID="1" presetClass="entr" presetSubtype="0" fill="hold" grpId="2" nodeType="afterEffect">
                                  <p:stCondLst>
                                    <p:cond delay="1000"/>
                                  </p:stCondLst>
                                  <p:childTnLst>
                                    <p:set>
                                      <p:cBhvr>
                                        <p:cTn id="111" dur="1" fill="hold">
                                          <p:stCondLst>
                                            <p:cond delay="0"/>
                                          </p:stCondLst>
                                        </p:cTn>
                                        <p:tgtEl>
                                          <p:spTgt spid="3901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0160" grpId="0"/>
      <p:bldP spid="390160" grpId="1"/>
      <p:bldP spid="390160" grpId="2"/>
      <p:bldP spid="390167" grpId="0" animBg="1"/>
      <p:bldP spid="390205" grpId="0" animBg="1"/>
      <p:bldP spid="39017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liennummernplatzhalter 1"/>
          <p:cNvSpPr>
            <a:spLocks noGrp="1"/>
          </p:cNvSpPr>
          <p:nvPr>
            <p:ph type="sldNum" sz="quarter" idx="10"/>
          </p:nvPr>
        </p:nvSpPr>
        <p:spPr>
          <a:noFill/>
          <a:ln>
            <a:miter lim="800000"/>
            <a:headEnd/>
            <a:tailEnd/>
          </a:ln>
        </p:spPr>
        <p:txBody>
          <a:bodyPr/>
          <a:lstStyle/>
          <a:p>
            <a:r>
              <a:rPr lang="de-DE"/>
              <a:t>Folie </a:t>
            </a:r>
            <a:fld id="{F7BE1F17-EE3B-4DFC-9F5B-6A54A864C530}" type="slidenum">
              <a:rPr lang="de-DE"/>
              <a:pPr/>
              <a:t>5</a:t>
            </a:fld>
            <a:endParaRPr lang="de-DE"/>
          </a:p>
        </p:txBody>
      </p:sp>
      <p:sp>
        <p:nvSpPr>
          <p:cNvPr id="7171" name="Rectangle 48"/>
          <p:cNvSpPr>
            <a:spLocks noGrp="1" noChangeArrowheads="1"/>
          </p:cNvSpPr>
          <p:nvPr>
            <p:ph type="title" idx="4294967295"/>
          </p:nvPr>
        </p:nvSpPr>
        <p:spPr bwMode="auto">
          <a:xfrm>
            <a:off x="592138" y="274638"/>
            <a:ext cx="4556125" cy="396875"/>
          </a:xfrm>
          <a:prstGeom prst="rect">
            <a:avLst/>
          </a:prstGeom>
          <a:noFill/>
          <a:ln>
            <a:miter lim="800000"/>
            <a:headEnd/>
            <a:tailEnd/>
          </a:ln>
        </p:spPr>
        <p:txBody>
          <a:bodyPr>
            <a:spAutoFit/>
          </a:bodyPr>
          <a:lstStyle/>
          <a:p>
            <a:pPr eaLnBrk="1" hangingPunct="1"/>
            <a:r>
              <a:rPr lang="de-DE">
                <a:solidFill>
                  <a:srgbClr val="EAEAEA"/>
                </a:solidFill>
              </a:rPr>
              <a:t>1.1 Gebrauchswert - Tauschwert</a:t>
            </a:r>
          </a:p>
        </p:txBody>
      </p:sp>
      <p:sp>
        <p:nvSpPr>
          <p:cNvPr id="7172" name="Rectangle 2"/>
          <p:cNvSpPr>
            <a:spLocks noGrp="1" noChangeArrowheads="1"/>
          </p:cNvSpPr>
          <p:nvPr>
            <p:ph type="title" idx="4294967295"/>
          </p:nvPr>
        </p:nvSpPr>
        <p:spPr bwMode="auto">
          <a:xfrm>
            <a:off x="1096963" y="406400"/>
            <a:ext cx="7589837" cy="396875"/>
          </a:xfrm>
          <a:prstGeom prst="rect">
            <a:avLst/>
          </a:prstGeom>
          <a:noFill/>
          <a:ln algn="ctr">
            <a:miter lim="800000"/>
            <a:headEnd/>
            <a:tailEnd/>
          </a:ln>
        </p:spPr>
        <p:txBody>
          <a:bodyPr anchor="ctr">
            <a:spAutoFit/>
          </a:bodyPr>
          <a:lstStyle/>
          <a:p>
            <a:pPr algn="ctr" eaLnBrk="1" hangingPunct="1"/>
            <a:r>
              <a:rPr lang="de-DE"/>
              <a:t>1. Die zwei  Faktoren der Ware: Gebrauchswert und Wert</a:t>
            </a:r>
          </a:p>
        </p:txBody>
      </p:sp>
      <p:sp>
        <p:nvSpPr>
          <p:cNvPr id="404486" name="Text Box 6"/>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7174" name="Rectangle 8"/>
          <p:cNvSpPr>
            <a:spLocks noChangeArrowheads="1"/>
          </p:cNvSpPr>
          <p:nvPr/>
        </p:nvSpPr>
        <p:spPr bwMode="auto">
          <a:xfrm>
            <a:off x="457200" y="260350"/>
            <a:ext cx="8229600" cy="703263"/>
          </a:xfrm>
          <a:prstGeom prst="rect">
            <a:avLst/>
          </a:prstGeom>
          <a:noFill/>
          <a:ln w="9525">
            <a:noFill/>
            <a:miter lim="800000"/>
            <a:headEnd/>
            <a:tailEnd/>
          </a:ln>
          <a:effectLst/>
        </p:spPr>
        <p:txBody>
          <a:bodyPr anchor="ctr"/>
          <a:lstStyle/>
          <a:p>
            <a:endParaRPr lang="de-DE" sz="900" b="1"/>
          </a:p>
        </p:txBody>
      </p:sp>
      <p:sp>
        <p:nvSpPr>
          <p:cNvPr id="7175" name="Text Box 9"/>
          <p:cNvSpPr txBox="1">
            <a:spLocks noChangeArrowheads="1"/>
          </p:cNvSpPr>
          <p:nvPr/>
        </p:nvSpPr>
        <p:spPr bwMode="auto">
          <a:xfrm>
            <a:off x="1144588" y="5508625"/>
            <a:ext cx="184150" cy="366713"/>
          </a:xfrm>
          <a:prstGeom prst="rect">
            <a:avLst/>
          </a:prstGeom>
          <a:noFill/>
          <a:ln w="9525">
            <a:noFill/>
            <a:miter lim="800000"/>
            <a:headEnd/>
            <a:tailEnd/>
          </a:ln>
          <a:effectLst/>
        </p:spPr>
        <p:txBody>
          <a:bodyPr>
            <a:spAutoFit/>
          </a:bodyPr>
          <a:lstStyle/>
          <a:p>
            <a:pPr>
              <a:spcBef>
                <a:spcPct val="50000"/>
              </a:spcBef>
            </a:pPr>
            <a:endParaRPr lang="de-DE"/>
          </a:p>
        </p:txBody>
      </p:sp>
      <p:cxnSp>
        <p:nvCxnSpPr>
          <p:cNvPr id="7176" name="AutoShape 10"/>
          <p:cNvCxnSpPr>
            <a:cxnSpLocks noChangeShapeType="1"/>
          </p:cNvCxnSpPr>
          <p:nvPr/>
        </p:nvCxnSpPr>
        <p:spPr bwMode="auto">
          <a:xfrm>
            <a:off x="2970213" y="5280025"/>
            <a:ext cx="0" cy="0"/>
          </a:xfrm>
          <a:prstGeom prst="straightConnector1">
            <a:avLst/>
          </a:prstGeom>
          <a:noFill/>
          <a:ln w="9525">
            <a:solidFill>
              <a:schemeClr val="tx1"/>
            </a:solidFill>
            <a:round/>
            <a:headEnd/>
            <a:tailEnd type="triangle" w="med" len="med"/>
          </a:ln>
          <a:effectLst/>
        </p:spPr>
      </p:cxnSp>
      <p:sp>
        <p:nvSpPr>
          <p:cNvPr id="7177" name="Text Box 12"/>
          <p:cNvSpPr txBox="1">
            <a:spLocks noChangeArrowheads="1"/>
          </p:cNvSpPr>
          <p:nvPr/>
        </p:nvSpPr>
        <p:spPr bwMode="auto">
          <a:xfrm>
            <a:off x="611188" y="4581525"/>
            <a:ext cx="8353425" cy="366713"/>
          </a:xfrm>
          <a:prstGeom prst="rect">
            <a:avLst/>
          </a:prstGeom>
          <a:noFill/>
          <a:ln w="9525">
            <a:noFill/>
            <a:miter lim="800000"/>
            <a:headEnd/>
            <a:tailEnd/>
          </a:ln>
          <a:effectLst/>
        </p:spPr>
        <p:txBody>
          <a:bodyPr>
            <a:spAutoFit/>
          </a:bodyPr>
          <a:lstStyle/>
          <a:p>
            <a:pPr>
              <a:spcBef>
                <a:spcPct val="50000"/>
              </a:spcBef>
            </a:pPr>
            <a:endParaRPr lang="de-DE"/>
          </a:p>
        </p:txBody>
      </p:sp>
      <p:sp>
        <p:nvSpPr>
          <p:cNvPr id="7178" name="Text Box 13"/>
          <p:cNvSpPr txBox="1">
            <a:spLocks noChangeArrowheads="1"/>
          </p:cNvSpPr>
          <p:nvPr/>
        </p:nvSpPr>
        <p:spPr bwMode="auto">
          <a:xfrm>
            <a:off x="1189038" y="1096963"/>
            <a:ext cx="7497762" cy="609600"/>
          </a:xfrm>
          <a:prstGeom prst="rect">
            <a:avLst/>
          </a:prstGeom>
          <a:solidFill>
            <a:srgbClr val="3366FF">
              <a:alpha val="30196"/>
            </a:srgbClr>
          </a:solidFill>
          <a:ln w="9525" algn="ctr">
            <a:solidFill>
              <a:srgbClr val="000000"/>
            </a:solidFill>
            <a:miter lim="800000"/>
            <a:headEnd/>
            <a:tailEnd/>
          </a:ln>
          <a:effectLst/>
        </p:spPr>
        <p:txBody>
          <a:bodyPr/>
          <a:lstStyle/>
          <a:p>
            <a:pPr>
              <a:spcBef>
                <a:spcPct val="50000"/>
              </a:spcBef>
            </a:pPr>
            <a:r>
              <a:rPr lang="de-DE" sz="1600"/>
              <a:t>Ausgangspunkt: Der </a:t>
            </a:r>
            <a:r>
              <a:rPr lang="de-DE" sz="1600" b="1"/>
              <a:t>Reichtum</a:t>
            </a:r>
            <a:r>
              <a:rPr lang="de-DE" sz="1600"/>
              <a:t> der Gesellschaften, in denen </a:t>
            </a:r>
            <a:r>
              <a:rPr lang="de-DE" sz="1600" b="1"/>
              <a:t>kapitalistische Produktionsweise</a:t>
            </a:r>
            <a:r>
              <a:rPr lang="de-DE" sz="1600"/>
              <a:t> herrscht, erscheint als eine </a:t>
            </a:r>
            <a:r>
              <a:rPr lang="de-DE" sz="1600" b="1"/>
              <a:t>„ungeheure Warensammlung“.</a:t>
            </a:r>
          </a:p>
        </p:txBody>
      </p:sp>
      <p:sp>
        <p:nvSpPr>
          <p:cNvPr id="7179" name="Rectangle 22"/>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7180" name="Text Box 23"/>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7181" name="Rectangle 28"/>
          <p:cNvSpPr>
            <a:spLocks noChangeArrowheads="1"/>
          </p:cNvSpPr>
          <p:nvPr/>
        </p:nvSpPr>
        <p:spPr bwMode="auto">
          <a:xfrm>
            <a:off x="3535363" y="1798638"/>
            <a:ext cx="5197475" cy="669925"/>
          </a:xfrm>
          <a:prstGeom prst="rect">
            <a:avLst/>
          </a:prstGeom>
          <a:solidFill>
            <a:srgbClr val="EAEAEA"/>
          </a:solidFill>
          <a:ln w="9525">
            <a:noFill/>
            <a:miter lim="800000"/>
            <a:headEnd/>
            <a:tailEnd/>
          </a:ln>
          <a:effectLst/>
        </p:spPr>
        <p:txBody>
          <a:bodyPr wrap="none" anchor="ctr"/>
          <a:lstStyle/>
          <a:p>
            <a:endParaRPr lang="de-DE"/>
          </a:p>
        </p:txBody>
      </p:sp>
      <p:sp>
        <p:nvSpPr>
          <p:cNvPr id="7182" name="Text Box 29"/>
          <p:cNvSpPr txBox="1">
            <a:spLocks noChangeArrowheads="1"/>
          </p:cNvSpPr>
          <p:nvPr/>
        </p:nvSpPr>
        <p:spPr bwMode="auto">
          <a:xfrm>
            <a:off x="3576638" y="1811338"/>
            <a:ext cx="5113337" cy="609600"/>
          </a:xfrm>
          <a:prstGeom prst="rect">
            <a:avLst/>
          </a:prstGeom>
          <a:solidFill>
            <a:srgbClr val="3366FF">
              <a:alpha val="30196"/>
            </a:srgbClr>
          </a:solidFill>
          <a:ln w="9525" algn="ctr">
            <a:solidFill>
              <a:srgbClr val="000000"/>
            </a:solidFill>
            <a:miter lim="800000"/>
            <a:headEnd/>
            <a:tailEnd/>
          </a:ln>
          <a:effectLst/>
        </p:spPr>
        <p:txBody>
          <a:bodyPr/>
          <a:lstStyle/>
          <a:p>
            <a:pPr>
              <a:spcBef>
                <a:spcPct val="50000"/>
              </a:spcBef>
            </a:pPr>
            <a:r>
              <a:rPr lang="de-DE" sz="1600"/>
              <a:t>Die Analyse beginnt mit der </a:t>
            </a:r>
            <a:r>
              <a:rPr lang="de-DE" sz="1600" b="1"/>
              <a:t>Elementarform</a:t>
            </a:r>
            <a:r>
              <a:rPr lang="de-DE" sz="1600"/>
              <a:t> dieses Reichtums, einer beliebigen </a:t>
            </a:r>
            <a:r>
              <a:rPr lang="de-DE" sz="1600" b="1"/>
              <a:t>einzelnen</a:t>
            </a:r>
            <a:r>
              <a:rPr lang="de-DE" sz="1600"/>
              <a:t> Ware.</a:t>
            </a:r>
          </a:p>
        </p:txBody>
      </p:sp>
      <p:sp>
        <p:nvSpPr>
          <p:cNvPr id="404510" name="Text Box 30"/>
          <p:cNvSpPr txBox="1">
            <a:spLocks noChangeArrowheads="1"/>
          </p:cNvSpPr>
          <p:nvPr/>
        </p:nvSpPr>
        <p:spPr bwMode="auto">
          <a:xfrm>
            <a:off x="1182688" y="5403850"/>
            <a:ext cx="6192837" cy="609600"/>
          </a:xfrm>
          <a:prstGeom prst="rect">
            <a:avLst/>
          </a:prstGeom>
          <a:solidFill>
            <a:srgbClr val="3366FF">
              <a:alpha val="30196"/>
            </a:srgbClr>
          </a:solidFill>
          <a:ln w="9525" algn="ctr">
            <a:solidFill>
              <a:srgbClr val="000000"/>
            </a:solidFill>
            <a:miter lim="800000"/>
            <a:headEnd/>
            <a:tailEnd/>
          </a:ln>
          <a:effectLst/>
        </p:spPr>
        <p:txBody>
          <a:bodyPr/>
          <a:lstStyle/>
          <a:p>
            <a:pPr>
              <a:spcBef>
                <a:spcPct val="50000"/>
              </a:spcBef>
            </a:pPr>
            <a:r>
              <a:rPr lang="de-DE" sz="1600"/>
              <a:t>Als ein </a:t>
            </a:r>
            <a:r>
              <a:rPr lang="de-DE" sz="1600" b="1"/>
              <a:t>Ding</a:t>
            </a:r>
            <a:r>
              <a:rPr lang="de-DE" sz="1600"/>
              <a:t>, das durch seine Eigenschaften irgendein menschliches </a:t>
            </a:r>
            <a:r>
              <a:rPr lang="de-DE" sz="1600" b="1"/>
              <a:t>Bedürfnis</a:t>
            </a:r>
            <a:r>
              <a:rPr lang="de-DE" sz="1600"/>
              <a:t> befriedigt, ist die Ware </a:t>
            </a:r>
            <a:r>
              <a:rPr lang="de-DE" sz="1600" b="1"/>
              <a:t>Gebrauchswert.</a:t>
            </a:r>
          </a:p>
        </p:txBody>
      </p:sp>
      <p:sp>
        <p:nvSpPr>
          <p:cNvPr id="404511" name="Text Box 31"/>
          <p:cNvSpPr txBox="1">
            <a:spLocks noChangeArrowheads="1"/>
          </p:cNvSpPr>
          <p:nvPr/>
        </p:nvSpPr>
        <p:spPr bwMode="auto">
          <a:xfrm>
            <a:off x="1201738" y="2614613"/>
            <a:ext cx="5546725" cy="609600"/>
          </a:xfrm>
          <a:prstGeom prst="rect">
            <a:avLst/>
          </a:prstGeom>
          <a:solidFill>
            <a:srgbClr val="FFCC00">
              <a:alpha val="30196"/>
            </a:srgbClr>
          </a:solidFill>
          <a:ln w="9525" algn="ctr">
            <a:solidFill>
              <a:srgbClr val="000000"/>
            </a:solidFill>
            <a:miter lim="800000"/>
            <a:headEnd/>
            <a:tailEnd/>
          </a:ln>
          <a:effectLst/>
        </p:spPr>
        <p:txBody>
          <a:bodyPr/>
          <a:lstStyle/>
          <a:p>
            <a:r>
              <a:rPr lang="de-DE" sz="1600"/>
              <a:t>Gebrauchswerte bilden in der kapitalistischen Gesellschaft </a:t>
            </a:r>
          </a:p>
          <a:p>
            <a:r>
              <a:rPr lang="de-DE" sz="1600"/>
              <a:t>zugleich die stofflichen Träger des </a:t>
            </a:r>
            <a:r>
              <a:rPr lang="de-DE" sz="1600" b="1"/>
              <a:t>Tauschwerts.</a:t>
            </a:r>
          </a:p>
        </p:txBody>
      </p:sp>
      <p:pic>
        <p:nvPicPr>
          <p:cNvPr id="7185" name="Picture 33" descr="Fernseher1"/>
          <p:cNvPicPr>
            <a:picLocks noChangeAspect="1" noChangeArrowheads="1"/>
          </p:cNvPicPr>
          <p:nvPr/>
        </p:nvPicPr>
        <p:blipFill>
          <a:blip r:embed="rId3"/>
          <a:srcRect/>
          <a:stretch>
            <a:fillRect/>
          </a:stretch>
        </p:blipFill>
        <p:spPr bwMode="auto">
          <a:xfrm>
            <a:off x="3509963" y="4006850"/>
            <a:ext cx="1790700" cy="1285875"/>
          </a:xfrm>
          <a:prstGeom prst="rect">
            <a:avLst/>
          </a:prstGeom>
          <a:noFill/>
          <a:ln w="9525">
            <a:noFill/>
            <a:miter lim="800000"/>
            <a:headEnd/>
            <a:tailEnd/>
          </a:ln>
        </p:spPr>
      </p:pic>
      <p:pic>
        <p:nvPicPr>
          <p:cNvPr id="404514" name="Picture 34" descr="Fernseher1Preis"/>
          <p:cNvPicPr>
            <a:picLocks noChangeAspect="1" noChangeArrowheads="1"/>
          </p:cNvPicPr>
          <p:nvPr/>
        </p:nvPicPr>
        <p:blipFill>
          <a:blip r:embed="rId4"/>
          <a:srcRect/>
          <a:stretch>
            <a:fillRect/>
          </a:stretch>
        </p:blipFill>
        <p:spPr bwMode="auto">
          <a:xfrm>
            <a:off x="3551238" y="3757613"/>
            <a:ext cx="1219200" cy="466725"/>
          </a:xfrm>
          <a:prstGeom prst="rect">
            <a:avLst/>
          </a:prstGeom>
          <a:noFill/>
          <a:ln w="9525">
            <a:noFill/>
            <a:miter lim="800000"/>
            <a:headEnd/>
            <a:tailEnd/>
          </a:ln>
        </p:spPr>
      </p:pic>
      <p:sp>
        <p:nvSpPr>
          <p:cNvPr id="404515" name="Oval 35"/>
          <p:cNvSpPr>
            <a:spLocks noChangeArrowheads="1"/>
          </p:cNvSpPr>
          <p:nvPr/>
        </p:nvSpPr>
        <p:spPr bwMode="auto">
          <a:xfrm>
            <a:off x="1944688" y="3935413"/>
            <a:ext cx="4876800" cy="1387475"/>
          </a:xfrm>
          <a:prstGeom prst="ellipse">
            <a:avLst/>
          </a:prstGeom>
          <a:noFill/>
          <a:ln w="38100">
            <a:solidFill>
              <a:srgbClr val="FF3300"/>
            </a:solidFill>
            <a:round/>
            <a:headEnd/>
            <a:tailEnd/>
          </a:ln>
          <a:effectLst/>
        </p:spPr>
        <p:txBody>
          <a:bodyPr wrap="none" anchor="ctr"/>
          <a:lstStyle/>
          <a:p>
            <a:pPr algn="ctr"/>
            <a:endParaRPr lang="de-DE"/>
          </a:p>
        </p:txBody>
      </p:sp>
      <p:sp>
        <p:nvSpPr>
          <p:cNvPr id="404516" name="Rectangle 36"/>
          <p:cNvSpPr>
            <a:spLocks noChangeArrowheads="1"/>
          </p:cNvSpPr>
          <p:nvPr/>
        </p:nvSpPr>
        <p:spPr bwMode="auto">
          <a:xfrm>
            <a:off x="2174875" y="4381500"/>
            <a:ext cx="1182688" cy="581025"/>
          </a:xfrm>
          <a:prstGeom prst="rect">
            <a:avLst/>
          </a:prstGeom>
          <a:noFill/>
          <a:ln w="9525" algn="ctr">
            <a:noFill/>
            <a:miter lim="800000"/>
            <a:headEnd/>
            <a:tailEnd/>
          </a:ln>
          <a:effectLst/>
        </p:spPr>
        <p:txBody>
          <a:bodyPr wrap="none">
            <a:spAutoFit/>
          </a:bodyPr>
          <a:lstStyle/>
          <a:p>
            <a:pPr algn="ctr">
              <a:lnSpc>
                <a:spcPct val="80000"/>
              </a:lnSpc>
            </a:pPr>
            <a:r>
              <a:rPr lang="de-DE" sz="2000">
                <a:solidFill>
                  <a:srgbClr val="FF0000"/>
                </a:solidFill>
                <a:latin typeface="Monotype Corsiva" pitchFamily="66" charset="0"/>
              </a:rPr>
              <a:t>Gebrauchs-</a:t>
            </a:r>
          </a:p>
          <a:p>
            <a:pPr algn="ctr">
              <a:lnSpc>
                <a:spcPct val="80000"/>
              </a:lnSpc>
            </a:pPr>
            <a:r>
              <a:rPr lang="de-DE" sz="2000">
                <a:solidFill>
                  <a:srgbClr val="FF0000"/>
                </a:solidFill>
                <a:latin typeface="Monotype Corsiva" pitchFamily="66" charset="0"/>
              </a:rPr>
              <a:t>wert</a:t>
            </a:r>
          </a:p>
        </p:txBody>
      </p:sp>
      <p:sp>
        <p:nvSpPr>
          <p:cNvPr id="404517" name="Rectangle 37"/>
          <p:cNvSpPr>
            <a:spLocks noChangeArrowheads="1"/>
          </p:cNvSpPr>
          <p:nvPr/>
        </p:nvSpPr>
        <p:spPr bwMode="auto">
          <a:xfrm>
            <a:off x="5295900" y="4383088"/>
            <a:ext cx="1025525" cy="581025"/>
          </a:xfrm>
          <a:prstGeom prst="rect">
            <a:avLst/>
          </a:prstGeom>
          <a:noFill/>
          <a:ln w="9525" algn="ctr">
            <a:noFill/>
            <a:miter lim="800000"/>
            <a:headEnd/>
            <a:tailEnd/>
          </a:ln>
          <a:effectLst/>
        </p:spPr>
        <p:txBody>
          <a:bodyPr wrap="none">
            <a:spAutoFit/>
          </a:bodyPr>
          <a:lstStyle/>
          <a:p>
            <a:pPr>
              <a:lnSpc>
                <a:spcPct val="80000"/>
              </a:lnSpc>
            </a:pPr>
            <a:r>
              <a:rPr lang="de-DE" sz="2000">
                <a:solidFill>
                  <a:srgbClr val="FF0000"/>
                </a:solidFill>
                <a:latin typeface="Monotype Corsiva" pitchFamily="66" charset="0"/>
              </a:rPr>
              <a:t>fernsehen</a:t>
            </a:r>
          </a:p>
          <a:p>
            <a:pPr>
              <a:lnSpc>
                <a:spcPct val="80000"/>
              </a:lnSpc>
            </a:pPr>
            <a:r>
              <a:rPr lang="de-DE" sz="2000">
                <a:solidFill>
                  <a:srgbClr val="FF0000"/>
                </a:solidFill>
                <a:latin typeface="Monotype Corsiva" pitchFamily="66" charset="0"/>
              </a:rPr>
              <a:t>können</a:t>
            </a:r>
          </a:p>
        </p:txBody>
      </p:sp>
      <p:sp>
        <p:nvSpPr>
          <p:cNvPr id="404518" name="Rectangle 38">
            <a:hlinkClick r:id="rId5" action="ppaction://hlinksldjump"/>
          </p:cNvPr>
          <p:cNvSpPr>
            <a:spLocks noChangeArrowheads="1"/>
          </p:cNvSpPr>
          <p:nvPr/>
        </p:nvSpPr>
        <p:spPr bwMode="auto">
          <a:xfrm>
            <a:off x="6854825" y="4559300"/>
            <a:ext cx="1835150" cy="549275"/>
          </a:xfrm>
          <a:prstGeom prst="rect">
            <a:avLst/>
          </a:prstGeom>
          <a:noFill/>
          <a:ln w="9525" algn="ctr">
            <a:noFill/>
            <a:miter lim="800000"/>
            <a:headEnd/>
            <a:tailEnd/>
          </a:ln>
          <a:effectLst/>
        </p:spPr>
        <p:txBody>
          <a:bodyPr>
            <a:spAutoFit/>
          </a:bodyPr>
          <a:lstStyle/>
          <a:p>
            <a:r>
              <a:rPr lang="de-DE" sz="1600">
                <a:solidFill>
                  <a:schemeClr val="bg2"/>
                </a:solidFill>
                <a:latin typeface="Wingdings 3" pitchFamily="18" charset="2"/>
              </a:rPr>
              <a:t>u</a:t>
            </a:r>
            <a:r>
              <a:rPr lang="de-DE" sz="1400">
                <a:solidFill>
                  <a:schemeClr val="bg2"/>
                </a:solidFill>
              </a:rPr>
              <a:t> Bestimmungen des Gebrauchswerts</a:t>
            </a:r>
          </a:p>
        </p:txBody>
      </p:sp>
      <p:sp>
        <p:nvSpPr>
          <p:cNvPr id="404519" name="Rectangle 39"/>
          <p:cNvSpPr>
            <a:spLocks noChangeArrowheads="1"/>
          </p:cNvSpPr>
          <p:nvPr/>
        </p:nvSpPr>
        <p:spPr bwMode="auto">
          <a:xfrm>
            <a:off x="1049338" y="4814888"/>
            <a:ext cx="1155700" cy="581025"/>
          </a:xfrm>
          <a:prstGeom prst="rect">
            <a:avLst/>
          </a:prstGeom>
          <a:noFill/>
          <a:ln w="9525" algn="ctr">
            <a:noFill/>
            <a:miter lim="800000"/>
            <a:headEnd/>
            <a:tailEnd/>
          </a:ln>
          <a:effectLst/>
        </p:spPr>
        <p:txBody>
          <a:bodyPr wrap="none">
            <a:spAutoFit/>
          </a:bodyPr>
          <a:lstStyle/>
          <a:p>
            <a:pPr>
              <a:lnSpc>
                <a:spcPct val="80000"/>
              </a:lnSpc>
            </a:pPr>
            <a:r>
              <a:rPr lang="de-DE" sz="2000">
                <a:solidFill>
                  <a:srgbClr val="FF0000"/>
                </a:solidFill>
                <a:latin typeface="Monotype Corsiva" pitchFamily="66" charset="0"/>
              </a:rPr>
              <a:t>Nützliches</a:t>
            </a:r>
          </a:p>
          <a:p>
            <a:pPr>
              <a:lnSpc>
                <a:spcPct val="80000"/>
              </a:lnSpc>
            </a:pPr>
            <a:r>
              <a:rPr lang="de-DE" sz="2000">
                <a:solidFill>
                  <a:srgbClr val="FF0000"/>
                </a:solidFill>
                <a:latin typeface="Monotype Corsiva" pitchFamily="66" charset="0"/>
              </a:rPr>
              <a:t>Ding</a:t>
            </a:r>
          </a:p>
        </p:txBody>
      </p:sp>
      <p:sp>
        <p:nvSpPr>
          <p:cNvPr id="404523" name="Oval 43"/>
          <p:cNvSpPr>
            <a:spLocks noChangeArrowheads="1"/>
          </p:cNvSpPr>
          <p:nvPr/>
        </p:nvSpPr>
        <p:spPr bwMode="auto">
          <a:xfrm>
            <a:off x="2051050" y="3144838"/>
            <a:ext cx="4557713" cy="976312"/>
          </a:xfrm>
          <a:prstGeom prst="ellipse">
            <a:avLst/>
          </a:prstGeom>
          <a:noFill/>
          <a:ln w="38100">
            <a:solidFill>
              <a:srgbClr val="FF3300"/>
            </a:solidFill>
            <a:round/>
            <a:headEnd/>
            <a:tailEnd/>
          </a:ln>
          <a:effectLst/>
        </p:spPr>
        <p:txBody>
          <a:bodyPr wrap="none" anchor="ctr"/>
          <a:lstStyle/>
          <a:p>
            <a:endParaRPr lang="de-DE"/>
          </a:p>
        </p:txBody>
      </p:sp>
      <p:sp>
        <p:nvSpPr>
          <p:cNvPr id="404524" name="Rectangle 44"/>
          <p:cNvSpPr>
            <a:spLocks noChangeArrowheads="1"/>
          </p:cNvSpPr>
          <p:nvPr/>
        </p:nvSpPr>
        <p:spPr bwMode="auto">
          <a:xfrm>
            <a:off x="2320925" y="3373438"/>
            <a:ext cx="884238" cy="581025"/>
          </a:xfrm>
          <a:prstGeom prst="rect">
            <a:avLst/>
          </a:prstGeom>
          <a:noFill/>
          <a:ln w="9525" algn="ctr">
            <a:noFill/>
            <a:miter lim="800000"/>
            <a:headEnd/>
            <a:tailEnd/>
          </a:ln>
          <a:effectLst/>
        </p:spPr>
        <p:txBody>
          <a:bodyPr wrap="none">
            <a:spAutoFit/>
          </a:bodyPr>
          <a:lstStyle/>
          <a:p>
            <a:pPr algn="ctr">
              <a:lnSpc>
                <a:spcPct val="80000"/>
              </a:lnSpc>
            </a:pPr>
            <a:r>
              <a:rPr lang="de-DE" sz="2000">
                <a:solidFill>
                  <a:srgbClr val="FF0000"/>
                </a:solidFill>
                <a:latin typeface="Monotype Corsiva" pitchFamily="66" charset="0"/>
              </a:rPr>
              <a:t>Tausch-</a:t>
            </a:r>
          </a:p>
          <a:p>
            <a:pPr algn="ctr">
              <a:lnSpc>
                <a:spcPct val="80000"/>
              </a:lnSpc>
            </a:pPr>
            <a:r>
              <a:rPr lang="de-DE" sz="2000">
                <a:solidFill>
                  <a:srgbClr val="FF0000"/>
                </a:solidFill>
                <a:latin typeface="Monotype Corsiva" pitchFamily="66" charset="0"/>
              </a:rPr>
              <a:t>wert</a:t>
            </a:r>
          </a:p>
        </p:txBody>
      </p:sp>
      <p:sp>
        <p:nvSpPr>
          <p:cNvPr id="404525" name="Rectangle 45"/>
          <p:cNvSpPr>
            <a:spLocks noChangeArrowheads="1"/>
          </p:cNvSpPr>
          <p:nvPr/>
        </p:nvSpPr>
        <p:spPr bwMode="auto">
          <a:xfrm>
            <a:off x="4976813" y="3352800"/>
            <a:ext cx="969962" cy="581025"/>
          </a:xfrm>
          <a:prstGeom prst="rect">
            <a:avLst/>
          </a:prstGeom>
          <a:noFill/>
          <a:ln w="9525" algn="ctr">
            <a:noFill/>
            <a:miter lim="800000"/>
            <a:headEnd/>
            <a:tailEnd/>
          </a:ln>
          <a:effectLst/>
        </p:spPr>
        <p:txBody>
          <a:bodyPr wrap="none">
            <a:spAutoFit/>
          </a:bodyPr>
          <a:lstStyle/>
          <a:p>
            <a:pPr>
              <a:lnSpc>
                <a:spcPct val="80000"/>
              </a:lnSpc>
            </a:pPr>
            <a:r>
              <a:rPr lang="de-DE" sz="2000">
                <a:solidFill>
                  <a:srgbClr val="FF0000"/>
                </a:solidFill>
                <a:latin typeface="Monotype Corsiva" pitchFamily="66" charset="0"/>
              </a:rPr>
              <a:t>tauschen</a:t>
            </a:r>
          </a:p>
          <a:p>
            <a:pPr>
              <a:lnSpc>
                <a:spcPct val="80000"/>
              </a:lnSpc>
            </a:pPr>
            <a:r>
              <a:rPr lang="de-DE" sz="2000">
                <a:solidFill>
                  <a:srgbClr val="FF0000"/>
                </a:solidFill>
                <a:latin typeface="Monotype Corsiva" pitchFamily="66" charset="0"/>
              </a:rPr>
              <a:t>können</a:t>
            </a:r>
          </a:p>
        </p:txBody>
      </p:sp>
      <p:sp>
        <p:nvSpPr>
          <p:cNvPr id="404526" name="Rectangle 46"/>
          <p:cNvSpPr>
            <a:spLocks noChangeArrowheads="1"/>
          </p:cNvSpPr>
          <p:nvPr/>
        </p:nvSpPr>
        <p:spPr bwMode="auto">
          <a:xfrm>
            <a:off x="1122363" y="3305175"/>
            <a:ext cx="722312" cy="581025"/>
          </a:xfrm>
          <a:prstGeom prst="rect">
            <a:avLst/>
          </a:prstGeom>
          <a:noFill/>
          <a:ln w="9525" algn="ctr">
            <a:noFill/>
            <a:miter lim="800000"/>
            <a:headEnd/>
            <a:tailEnd/>
          </a:ln>
          <a:effectLst/>
        </p:spPr>
        <p:txBody>
          <a:bodyPr wrap="none">
            <a:spAutoFit/>
          </a:bodyPr>
          <a:lstStyle/>
          <a:p>
            <a:pPr algn="ctr">
              <a:lnSpc>
                <a:spcPct val="80000"/>
              </a:lnSpc>
            </a:pPr>
            <a:r>
              <a:rPr lang="de-DE" sz="2000">
                <a:solidFill>
                  <a:srgbClr val="FF0000"/>
                </a:solidFill>
                <a:latin typeface="Monotype Corsiva" pitchFamily="66" charset="0"/>
              </a:rPr>
              <a:t>Wert-</a:t>
            </a:r>
          </a:p>
          <a:p>
            <a:pPr algn="ctr">
              <a:lnSpc>
                <a:spcPct val="80000"/>
              </a:lnSpc>
            </a:pPr>
            <a:r>
              <a:rPr lang="de-DE" sz="2000">
                <a:solidFill>
                  <a:srgbClr val="FF0000"/>
                </a:solidFill>
                <a:latin typeface="Monotype Corsiva" pitchFamily="66" charset="0"/>
              </a:rPr>
              <a:t>Ding</a:t>
            </a:r>
          </a:p>
        </p:txBody>
      </p:sp>
      <p:sp>
        <p:nvSpPr>
          <p:cNvPr id="404527" name="Rectangle 47"/>
          <p:cNvSpPr>
            <a:spLocks noChangeArrowheads="1"/>
          </p:cNvSpPr>
          <p:nvPr/>
        </p:nvSpPr>
        <p:spPr bwMode="auto">
          <a:xfrm>
            <a:off x="6734175" y="3305175"/>
            <a:ext cx="1931988" cy="835025"/>
          </a:xfrm>
          <a:prstGeom prst="rect">
            <a:avLst/>
          </a:prstGeom>
          <a:solidFill>
            <a:schemeClr val="hlink">
              <a:alpha val="79999"/>
            </a:schemeClr>
          </a:solidFill>
          <a:ln w="9525" algn="ctr">
            <a:solidFill>
              <a:srgbClr val="000000"/>
            </a:solidFill>
            <a:miter lim="800000"/>
            <a:headEnd/>
            <a:tailEnd/>
          </a:ln>
          <a:effectLst/>
        </p:spPr>
        <p:txBody>
          <a:bodyPr>
            <a:spAutoFit/>
          </a:bodyPr>
          <a:lstStyle/>
          <a:p>
            <a:r>
              <a:rPr lang="de-DE" sz="1600">
                <a:solidFill>
                  <a:schemeClr val="bg1"/>
                </a:solidFill>
              </a:rPr>
              <a:t>Übergangsbestim-mung zum ande-ren Pol der Ware</a:t>
            </a:r>
          </a:p>
        </p:txBody>
      </p:sp>
      <p:sp>
        <p:nvSpPr>
          <p:cNvPr id="7197" name="Text Box 49"/>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49 f</a:t>
            </a:r>
          </a:p>
          <a:p>
            <a:pPr algn="ctr"/>
            <a:r>
              <a:rPr lang="de-DE" sz="1400">
                <a:solidFill>
                  <a:schemeClr val="bg2"/>
                </a:solidFill>
              </a:rPr>
              <a:t>Originaltext</a:t>
            </a:r>
          </a:p>
        </p:txBody>
      </p:sp>
      <p:sp>
        <p:nvSpPr>
          <p:cNvPr id="7198" name="Text Box 50"/>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7199" name="Text Box 51"/>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404510"/>
                                        </p:tgtEl>
                                        <p:attrNameLst>
                                          <p:attrName>style.visibility</p:attrName>
                                        </p:attrNameLst>
                                      </p:cBhvr>
                                      <p:to>
                                        <p:strVal val="visible"/>
                                      </p:to>
                                    </p:set>
                                    <p:animEffect transition="in" filter="fade">
                                      <p:cBhvr>
                                        <p:cTn id="7" dur="1000"/>
                                        <p:tgtEl>
                                          <p:spTgt spid="404510"/>
                                        </p:tgtEl>
                                      </p:cBhvr>
                                    </p:animEffect>
                                  </p:childTnLst>
                                </p:cTn>
                              </p:par>
                            </p:childTnLst>
                          </p:cTn>
                        </p:par>
                        <p:par>
                          <p:cTn id="8" fill="hold" nodeType="afterGroup">
                            <p:stCondLst>
                              <p:cond delay="1500"/>
                            </p:stCondLst>
                            <p:childTnLst>
                              <p:par>
                                <p:cTn id="9" presetID="64" presetClass="path" presetSubtype="0" accel="50000" decel="50000" fill="hold" nodeType="afterEffect">
                                  <p:stCondLst>
                                    <p:cond delay="3000"/>
                                  </p:stCondLst>
                                  <p:childTnLst>
                                    <p:animMotion origin="layout" path="M -4.72222E-6 -4.44444E-6 L -4.72222E-6 -0.07314 " pathEditMode="relative" rAng="0" ptsTypes="AA">
                                      <p:cBhvr>
                                        <p:cTn id="10" dur="2000" fill="hold"/>
                                        <p:tgtEl>
                                          <p:spTgt spid="404514"/>
                                        </p:tgtEl>
                                        <p:attrNameLst>
                                          <p:attrName>ppt_x</p:attrName>
                                          <p:attrName>ppt_y</p:attrName>
                                        </p:attrNameLst>
                                      </p:cBhvr>
                                      <p:rCtr x="0" y="-37"/>
                                    </p:animMotion>
                                  </p:childTnLst>
                                </p:cTn>
                              </p:par>
                            </p:childTnLst>
                          </p:cTn>
                        </p:par>
                        <p:par>
                          <p:cTn id="11" fill="hold" nodeType="afterGroup">
                            <p:stCondLst>
                              <p:cond delay="6500"/>
                            </p:stCondLst>
                            <p:childTnLst>
                              <p:par>
                                <p:cTn id="12" presetID="1" presetClass="entr" presetSubtype="0" fill="hold" grpId="0" nodeType="afterEffect">
                                  <p:stCondLst>
                                    <p:cond delay="0"/>
                                  </p:stCondLst>
                                  <p:childTnLst>
                                    <p:set>
                                      <p:cBhvr>
                                        <p:cTn id="13" dur="1" fill="hold">
                                          <p:stCondLst>
                                            <p:cond delay="0"/>
                                          </p:stCondLst>
                                        </p:cTn>
                                        <p:tgtEl>
                                          <p:spTgt spid="404515"/>
                                        </p:tgtEl>
                                        <p:attrNameLst>
                                          <p:attrName>style.visibility</p:attrName>
                                        </p:attrNameLst>
                                      </p:cBhvr>
                                      <p:to>
                                        <p:strVal val="visible"/>
                                      </p:to>
                                    </p:set>
                                  </p:childTnLst>
                                </p:cTn>
                              </p:par>
                            </p:childTnLst>
                          </p:cTn>
                        </p:par>
                        <p:par>
                          <p:cTn id="14" fill="hold" nodeType="afterGroup">
                            <p:stCondLst>
                              <p:cond delay="6500"/>
                            </p:stCondLst>
                            <p:childTnLst>
                              <p:par>
                                <p:cTn id="15" presetID="1" presetClass="entr" presetSubtype="0" fill="hold" grpId="0" nodeType="afterEffect">
                                  <p:stCondLst>
                                    <p:cond delay="0"/>
                                  </p:stCondLst>
                                  <p:iterate type="lt">
                                    <p:tmAbs val="100"/>
                                  </p:iterate>
                                  <p:childTnLst>
                                    <p:set>
                                      <p:cBhvr>
                                        <p:cTn id="16" dur="1" fill="hold">
                                          <p:stCondLst>
                                            <p:cond delay="0"/>
                                          </p:stCondLst>
                                        </p:cTn>
                                        <p:tgtEl>
                                          <p:spTgt spid="404519"/>
                                        </p:tgtEl>
                                        <p:attrNameLst>
                                          <p:attrName>style.visibility</p:attrName>
                                        </p:attrNameLst>
                                      </p:cBhvr>
                                      <p:to>
                                        <p:strVal val="visible"/>
                                      </p:to>
                                    </p:set>
                                  </p:childTnLst>
                                </p:cTn>
                              </p:par>
                            </p:childTnLst>
                          </p:cTn>
                        </p:par>
                        <p:par>
                          <p:cTn id="17" fill="hold" nodeType="afterGroup">
                            <p:stCondLst>
                              <p:cond delay="7801"/>
                            </p:stCondLst>
                            <p:childTnLst>
                              <p:par>
                                <p:cTn id="18" presetID="1" presetClass="entr" presetSubtype="0" fill="hold" grpId="0" nodeType="afterEffect">
                                  <p:stCondLst>
                                    <p:cond delay="500"/>
                                  </p:stCondLst>
                                  <p:iterate type="lt">
                                    <p:tmAbs val="100"/>
                                  </p:iterate>
                                  <p:childTnLst>
                                    <p:set>
                                      <p:cBhvr>
                                        <p:cTn id="19" dur="1" fill="hold">
                                          <p:stCondLst>
                                            <p:cond delay="0"/>
                                          </p:stCondLst>
                                        </p:cTn>
                                        <p:tgtEl>
                                          <p:spTgt spid="404516"/>
                                        </p:tgtEl>
                                        <p:attrNameLst>
                                          <p:attrName>style.visibility</p:attrName>
                                        </p:attrNameLst>
                                      </p:cBhvr>
                                      <p:to>
                                        <p:strVal val="visible"/>
                                      </p:to>
                                    </p:set>
                                  </p:childTnLst>
                                </p:cTn>
                              </p:par>
                            </p:childTnLst>
                          </p:cTn>
                        </p:par>
                        <p:par>
                          <p:cTn id="20" fill="hold" nodeType="afterGroup">
                            <p:stCondLst>
                              <p:cond delay="9602"/>
                            </p:stCondLst>
                            <p:childTnLst>
                              <p:par>
                                <p:cTn id="21" presetID="1" presetClass="entr" presetSubtype="0" fill="hold" grpId="0" nodeType="afterEffect">
                                  <p:stCondLst>
                                    <p:cond delay="500"/>
                                  </p:stCondLst>
                                  <p:iterate type="lt">
                                    <p:tmAbs val="100"/>
                                  </p:iterate>
                                  <p:childTnLst>
                                    <p:set>
                                      <p:cBhvr>
                                        <p:cTn id="22" dur="1" fill="hold">
                                          <p:stCondLst>
                                            <p:cond delay="0"/>
                                          </p:stCondLst>
                                        </p:cTn>
                                        <p:tgtEl>
                                          <p:spTgt spid="404517"/>
                                        </p:tgtEl>
                                        <p:attrNameLst>
                                          <p:attrName>style.visibility</p:attrName>
                                        </p:attrNameLst>
                                      </p:cBhvr>
                                      <p:to>
                                        <p:strVal val="visible"/>
                                      </p:to>
                                    </p:set>
                                  </p:childTnLst>
                                </p:cTn>
                              </p:par>
                            </p:childTnLst>
                          </p:cTn>
                        </p:par>
                        <p:par>
                          <p:cTn id="23" fill="hold" nodeType="afterGroup">
                            <p:stCondLst>
                              <p:cond delay="11503"/>
                            </p:stCondLst>
                            <p:childTnLst>
                              <p:par>
                                <p:cTn id="24" presetID="1" presetClass="entr" presetSubtype="0" fill="hold" grpId="0" nodeType="afterEffect">
                                  <p:stCondLst>
                                    <p:cond delay="500"/>
                                  </p:stCondLst>
                                  <p:childTnLst>
                                    <p:set>
                                      <p:cBhvr>
                                        <p:cTn id="25" dur="1" fill="hold">
                                          <p:stCondLst>
                                            <p:cond delay="0"/>
                                          </p:stCondLst>
                                        </p:cTn>
                                        <p:tgtEl>
                                          <p:spTgt spid="404518"/>
                                        </p:tgtEl>
                                        <p:attrNameLst>
                                          <p:attrName>style.visibility</p:attrName>
                                        </p:attrNameLst>
                                      </p:cBhvr>
                                      <p:to>
                                        <p:strVal val="visible"/>
                                      </p:to>
                                    </p:set>
                                  </p:childTnLst>
                                </p:cTn>
                              </p:par>
                              <p:par>
                                <p:cTn id="26" presetID="1" presetClass="entr" presetSubtype="0" fill="hold" grpId="0" nodeType="withEffect">
                                  <p:stCondLst>
                                    <p:cond delay="1000"/>
                                  </p:stCondLst>
                                  <p:childTnLst>
                                    <p:set>
                                      <p:cBhvr>
                                        <p:cTn id="27" dur="1" fill="hold">
                                          <p:stCondLst>
                                            <p:cond delay="0"/>
                                          </p:stCondLst>
                                        </p:cTn>
                                        <p:tgtEl>
                                          <p:spTgt spid="404486"/>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xit" presetSubtype="0" fill="hold" grpId="1" nodeType="clickEffect">
                                  <p:stCondLst>
                                    <p:cond delay="0"/>
                                  </p:stCondLst>
                                  <p:childTnLst>
                                    <p:animEffect transition="out" filter="fade">
                                      <p:cBhvr>
                                        <p:cTn id="31" dur="2000"/>
                                        <p:tgtEl>
                                          <p:spTgt spid="404486"/>
                                        </p:tgtEl>
                                      </p:cBhvr>
                                    </p:animEffect>
                                    <p:set>
                                      <p:cBhvr>
                                        <p:cTn id="32" dur="1" fill="hold">
                                          <p:stCondLst>
                                            <p:cond delay="1999"/>
                                          </p:stCondLst>
                                        </p:cTn>
                                        <p:tgtEl>
                                          <p:spTgt spid="404486"/>
                                        </p:tgtEl>
                                        <p:attrNameLst>
                                          <p:attrName>style.visibility</p:attrName>
                                        </p:attrNameLst>
                                      </p:cBhvr>
                                      <p:to>
                                        <p:strVal val="hidden"/>
                                      </p:to>
                                    </p:set>
                                  </p:childTnLst>
                                </p:cTn>
                              </p:par>
                            </p:childTnLst>
                          </p:cTn>
                        </p:par>
                        <p:par>
                          <p:cTn id="33" fill="hold" nodeType="afterGroup">
                            <p:stCondLst>
                              <p:cond delay="2000"/>
                            </p:stCondLst>
                            <p:childTnLst>
                              <p:par>
                                <p:cTn id="34" presetID="10" presetClass="entr" presetSubtype="0" fill="hold" grpId="0" nodeType="afterEffect">
                                  <p:stCondLst>
                                    <p:cond delay="500"/>
                                  </p:stCondLst>
                                  <p:childTnLst>
                                    <p:set>
                                      <p:cBhvr>
                                        <p:cTn id="35" dur="1" fill="hold">
                                          <p:stCondLst>
                                            <p:cond delay="0"/>
                                          </p:stCondLst>
                                        </p:cTn>
                                        <p:tgtEl>
                                          <p:spTgt spid="404511"/>
                                        </p:tgtEl>
                                        <p:attrNameLst>
                                          <p:attrName>style.visibility</p:attrName>
                                        </p:attrNameLst>
                                      </p:cBhvr>
                                      <p:to>
                                        <p:strVal val="visible"/>
                                      </p:to>
                                    </p:set>
                                    <p:animEffect transition="in" filter="fade">
                                      <p:cBhvr>
                                        <p:cTn id="36" dur="1000"/>
                                        <p:tgtEl>
                                          <p:spTgt spid="404511"/>
                                        </p:tgtEl>
                                      </p:cBhvr>
                                    </p:animEffect>
                                  </p:childTnLst>
                                </p:cTn>
                              </p:par>
                            </p:childTnLst>
                          </p:cTn>
                        </p:par>
                        <p:par>
                          <p:cTn id="37" fill="hold" nodeType="afterGroup">
                            <p:stCondLst>
                              <p:cond delay="3500"/>
                            </p:stCondLst>
                            <p:childTnLst>
                              <p:par>
                                <p:cTn id="38" presetID="1" presetClass="entr" presetSubtype="0" fill="hold" grpId="0" nodeType="afterEffect">
                                  <p:stCondLst>
                                    <p:cond delay="3500"/>
                                  </p:stCondLst>
                                  <p:childTnLst>
                                    <p:set>
                                      <p:cBhvr>
                                        <p:cTn id="39" dur="1" fill="hold">
                                          <p:stCondLst>
                                            <p:cond delay="0"/>
                                          </p:stCondLst>
                                        </p:cTn>
                                        <p:tgtEl>
                                          <p:spTgt spid="404523"/>
                                        </p:tgtEl>
                                        <p:attrNameLst>
                                          <p:attrName>style.visibility</p:attrName>
                                        </p:attrNameLst>
                                      </p:cBhvr>
                                      <p:to>
                                        <p:strVal val="visible"/>
                                      </p:to>
                                    </p:set>
                                  </p:childTnLst>
                                </p:cTn>
                              </p:par>
                            </p:childTnLst>
                          </p:cTn>
                        </p:par>
                        <p:par>
                          <p:cTn id="40" fill="hold" nodeType="afterGroup">
                            <p:stCondLst>
                              <p:cond delay="7000"/>
                            </p:stCondLst>
                            <p:childTnLst>
                              <p:par>
                                <p:cTn id="41" presetID="1" presetClass="entr" presetSubtype="0" fill="hold" grpId="0" nodeType="afterEffect">
                                  <p:stCondLst>
                                    <p:cond delay="500"/>
                                  </p:stCondLst>
                                  <p:iterate type="lt">
                                    <p:tmAbs val="100"/>
                                  </p:iterate>
                                  <p:childTnLst>
                                    <p:set>
                                      <p:cBhvr>
                                        <p:cTn id="42" dur="1" fill="hold">
                                          <p:stCondLst>
                                            <p:cond delay="0"/>
                                          </p:stCondLst>
                                        </p:cTn>
                                        <p:tgtEl>
                                          <p:spTgt spid="404526"/>
                                        </p:tgtEl>
                                        <p:attrNameLst>
                                          <p:attrName>style.visibility</p:attrName>
                                        </p:attrNameLst>
                                      </p:cBhvr>
                                      <p:to>
                                        <p:strVal val="visible"/>
                                      </p:to>
                                    </p:set>
                                  </p:childTnLst>
                                </p:cTn>
                              </p:par>
                            </p:childTnLst>
                          </p:cTn>
                        </p:par>
                        <p:par>
                          <p:cTn id="43" fill="hold" nodeType="afterGroup">
                            <p:stCondLst>
                              <p:cond delay="8301"/>
                            </p:stCondLst>
                            <p:childTnLst>
                              <p:par>
                                <p:cTn id="44" presetID="1" presetClass="entr" presetSubtype="0" fill="hold" grpId="0" nodeType="afterEffect">
                                  <p:stCondLst>
                                    <p:cond delay="500"/>
                                  </p:stCondLst>
                                  <p:iterate type="lt">
                                    <p:tmAbs val="100"/>
                                  </p:iterate>
                                  <p:childTnLst>
                                    <p:set>
                                      <p:cBhvr>
                                        <p:cTn id="45" dur="1" fill="hold">
                                          <p:stCondLst>
                                            <p:cond delay="0"/>
                                          </p:stCondLst>
                                        </p:cTn>
                                        <p:tgtEl>
                                          <p:spTgt spid="404524"/>
                                        </p:tgtEl>
                                        <p:attrNameLst>
                                          <p:attrName>style.visibility</p:attrName>
                                        </p:attrNameLst>
                                      </p:cBhvr>
                                      <p:to>
                                        <p:strVal val="visible"/>
                                      </p:to>
                                    </p:set>
                                  </p:childTnLst>
                                </p:cTn>
                              </p:par>
                            </p:childTnLst>
                          </p:cTn>
                        </p:par>
                        <p:par>
                          <p:cTn id="46" fill="hold" nodeType="afterGroup">
                            <p:stCondLst>
                              <p:cond delay="9802"/>
                            </p:stCondLst>
                            <p:childTnLst>
                              <p:par>
                                <p:cTn id="47" presetID="1" presetClass="entr" presetSubtype="0" fill="hold" grpId="0" nodeType="afterEffect">
                                  <p:stCondLst>
                                    <p:cond delay="500"/>
                                  </p:stCondLst>
                                  <p:iterate type="lt">
                                    <p:tmAbs val="100"/>
                                  </p:iterate>
                                  <p:childTnLst>
                                    <p:set>
                                      <p:cBhvr>
                                        <p:cTn id="48" dur="1" fill="hold">
                                          <p:stCondLst>
                                            <p:cond delay="0"/>
                                          </p:stCondLst>
                                        </p:cTn>
                                        <p:tgtEl>
                                          <p:spTgt spid="404525"/>
                                        </p:tgtEl>
                                        <p:attrNameLst>
                                          <p:attrName>style.visibility</p:attrName>
                                        </p:attrNameLst>
                                      </p:cBhvr>
                                      <p:to>
                                        <p:strVal val="visible"/>
                                      </p:to>
                                    </p:set>
                                  </p:childTnLst>
                                </p:cTn>
                              </p:par>
                            </p:childTnLst>
                          </p:cTn>
                        </p:par>
                        <p:par>
                          <p:cTn id="49" fill="hold" nodeType="afterGroup">
                            <p:stCondLst>
                              <p:cond delay="11603"/>
                            </p:stCondLst>
                            <p:childTnLst>
                              <p:par>
                                <p:cTn id="50" presetID="10" presetClass="entr" presetSubtype="0" fill="hold" grpId="0" nodeType="afterEffect">
                                  <p:stCondLst>
                                    <p:cond delay="500"/>
                                  </p:stCondLst>
                                  <p:childTnLst>
                                    <p:set>
                                      <p:cBhvr>
                                        <p:cTn id="51" dur="1" fill="hold">
                                          <p:stCondLst>
                                            <p:cond delay="0"/>
                                          </p:stCondLst>
                                        </p:cTn>
                                        <p:tgtEl>
                                          <p:spTgt spid="404527"/>
                                        </p:tgtEl>
                                        <p:attrNameLst>
                                          <p:attrName>style.visibility</p:attrName>
                                        </p:attrNameLst>
                                      </p:cBhvr>
                                      <p:to>
                                        <p:strVal val="visible"/>
                                      </p:to>
                                    </p:set>
                                    <p:animEffect transition="in" filter="fade">
                                      <p:cBhvr>
                                        <p:cTn id="52" dur="1000"/>
                                        <p:tgtEl>
                                          <p:spTgt spid="404527"/>
                                        </p:tgtEl>
                                      </p:cBhvr>
                                    </p:animEffect>
                                  </p:childTnLst>
                                </p:cTn>
                              </p:par>
                            </p:childTnLst>
                          </p:cTn>
                        </p:par>
                        <p:par>
                          <p:cTn id="53" fill="hold" nodeType="afterGroup">
                            <p:stCondLst>
                              <p:cond delay="13103"/>
                            </p:stCondLst>
                            <p:childTnLst>
                              <p:par>
                                <p:cTn id="54" presetID="1" presetClass="entr" presetSubtype="0" fill="hold" grpId="2" nodeType="afterEffect">
                                  <p:stCondLst>
                                    <p:cond delay="0"/>
                                  </p:stCondLst>
                                  <p:childTnLst>
                                    <p:set>
                                      <p:cBhvr>
                                        <p:cTn id="55" dur="1" fill="hold">
                                          <p:stCondLst>
                                            <p:cond delay="0"/>
                                          </p:stCondLst>
                                        </p:cTn>
                                        <p:tgtEl>
                                          <p:spTgt spid="4044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4486" grpId="0"/>
      <p:bldP spid="404486" grpId="1"/>
      <p:bldP spid="404486" grpId="2"/>
      <p:bldP spid="404510" grpId="0" animBg="1"/>
      <p:bldP spid="404511" grpId="0" animBg="1"/>
      <p:bldP spid="404515" grpId="0" animBg="1"/>
      <p:bldP spid="404516" grpId="0"/>
      <p:bldP spid="404517" grpId="0"/>
      <p:bldP spid="404518" grpId="0"/>
      <p:bldP spid="404519" grpId="0"/>
      <p:bldP spid="404523" grpId="0" animBg="1"/>
      <p:bldP spid="404524" grpId="0"/>
      <p:bldP spid="404525" grpId="0"/>
      <p:bldP spid="404526" grpId="0"/>
      <p:bldP spid="4045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liennummernplatzhalter 1"/>
          <p:cNvSpPr>
            <a:spLocks noGrp="1"/>
          </p:cNvSpPr>
          <p:nvPr>
            <p:ph type="sldNum" sz="quarter" idx="10"/>
          </p:nvPr>
        </p:nvSpPr>
        <p:spPr>
          <a:noFill/>
          <a:ln>
            <a:miter lim="800000"/>
            <a:headEnd/>
            <a:tailEnd/>
          </a:ln>
        </p:spPr>
        <p:txBody>
          <a:bodyPr/>
          <a:lstStyle/>
          <a:p>
            <a:r>
              <a:rPr lang="de-DE"/>
              <a:t>Folie </a:t>
            </a:r>
            <a:fld id="{AF9CBE2A-BCC5-4402-A1A2-6DD4F180CD40}" type="slidenum">
              <a:rPr lang="de-DE"/>
              <a:pPr/>
              <a:t>6</a:t>
            </a:fld>
            <a:endParaRPr lang="de-DE"/>
          </a:p>
        </p:txBody>
      </p:sp>
      <p:pic>
        <p:nvPicPr>
          <p:cNvPr id="413764" name="Picture 68" descr="Blumenkohl_oP"/>
          <p:cNvPicPr>
            <a:picLocks noChangeAspect="1" noChangeArrowheads="1"/>
          </p:cNvPicPr>
          <p:nvPr/>
        </p:nvPicPr>
        <p:blipFill>
          <a:blip r:embed="rId3"/>
          <a:srcRect/>
          <a:stretch>
            <a:fillRect/>
          </a:stretch>
        </p:blipFill>
        <p:spPr bwMode="auto">
          <a:xfrm>
            <a:off x="7439025" y="4232275"/>
            <a:ext cx="1193800" cy="1149350"/>
          </a:xfrm>
          <a:prstGeom prst="rect">
            <a:avLst/>
          </a:prstGeom>
          <a:noFill/>
          <a:ln w="9525">
            <a:noFill/>
            <a:miter lim="800000"/>
            <a:headEnd/>
            <a:tailEnd/>
          </a:ln>
        </p:spPr>
      </p:pic>
      <p:pic>
        <p:nvPicPr>
          <p:cNvPr id="413763" name="Picture 67" descr="Adidas"/>
          <p:cNvPicPr>
            <a:picLocks noChangeAspect="1" noChangeArrowheads="1"/>
          </p:cNvPicPr>
          <p:nvPr/>
        </p:nvPicPr>
        <p:blipFill>
          <a:blip r:embed="rId4"/>
          <a:srcRect b="5859"/>
          <a:stretch>
            <a:fillRect/>
          </a:stretch>
        </p:blipFill>
        <p:spPr bwMode="auto">
          <a:xfrm>
            <a:off x="5419725" y="2690813"/>
            <a:ext cx="1576388" cy="1019175"/>
          </a:xfrm>
          <a:prstGeom prst="rect">
            <a:avLst/>
          </a:prstGeom>
          <a:noFill/>
          <a:ln w="9525">
            <a:noFill/>
            <a:miter lim="800000"/>
            <a:headEnd/>
            <a:tailEnd/>
          </a:ln>
        </p:spPr>
      </p:pic>
      <p:pic>
        <p:nvPicPr>
          <p:cNvPr id="413762" name="Picture 66" descr="JimBeam_oP"/>
          <p:cNvPicPr>
            <a:picLocks noChangeAspect="1" noChangeArrowheads="1"/>
          </p:cNvPicPr>
          <p:nvPr/>
        </p:nvPicPr>
        <p:blipFill>
          <a:blip r:embed="rId5"/>
          <a:srcRect/>
          <a:stretch>
            <a:fillRect/>
          </a:stretch>
        </p:blipFill>
        <p:spPr bwMode="auto">
          <a:xfrm>
            <a:off x="7639050" y="1677988"/>
            <a:ext cx="896938" cy="1920875"/>
          </a:xfrm>
          <a:prstGeom prst="rect">
            <a:avLst/>
          </a:prstGeom>
          <a:noFill/>
          <a:ln w="9525">
            <a:noFill/>
            <a:miter lim="800000"/>
            <a:headEnd/>
            <a:tailEnd/>
          </a:ln>
        </p:spPr>
      </p:pic>
      <p:sp>
        <p:nvSpPr>
          <p:cNvPr id="8198" name="Rectangle 61"/>
          <p:cNvSpPr>
            <a:spLocks noGrp="1" noChangeArrowheads="1"/>
          </p:cNvSpPr>
          <p:nvPr>
            <p:ph type="title" idx="4294967295"/>
          </p:nvPr>
        </p:nvSpPr>
        <p:spPr bwMode="auto">
          <a:xfrm>
            <a:off x="615950" y="250825"/>
            <a:ext cx="4556125" cy="396875"/>
          </a:xfrm>
          <a:prstGeom prst="rect">
            <a:avLst/>
          </a:prstGeom>
          <a:noFill/>
          <a:ln>
            <a:miter lim="800000"/>
            <a:headEnd/>
            <a:tailEnd/>
          </a:ln>
        </p:spPr>
        <p:txBody>
          <a:bodyPr>
            <a:spAutoFit/>
          </a:bodyPr>
          <a:lstStyle/>
          <a:p>
            <a:pPr eaLnBrk="1" hangingPunct="1"/>
            <a:r>
              <a:rPr lang="de-DE">
                <a:solidFill>
                  <a:srgbClr val="EAEAEA"/>
                </a:solidFill>
              </a:rPr>
              <a:t>1.1 Eine Ware – viele Tauschwerte</a:t>
            </a:r>
          </a:p>
        </p:txBody>
      </p:sp>
      <p:sp>
        <p:nvSpPr>
          <p:cNvPr id="8199" name="Rectangle 2"/>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8200" name="Rectangle 6"/>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13706" name="Text Box 10"/>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8202" name="Text Box 18"/>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413737" name="Text Box 41"/>
          <p:cNvSpPr txBox="1">
            <a:spLocks noChangeArrowheads="1"/>
          </p:cNvSpPr>
          <p:nvPr/>
        </p:nvSpPr>
        <p:spPr bwMode="auto">
          <a:xfrm>
            <a:off x="1177925" y="1014413"/>
            <a:ext cx="7412038" cy="590550"/>
          </a:xfrm>
          <a:prstGeom prst="rect">
            <a:avLst/>
          </a:prstGeom>
          <a:solidFill>
            <a:srgbClr val="FFCC00">
              <a:alpha val="30196"/>
            </a:srgbClr>
          </a:solidFill>
          <a:ln w="9525" algn="ctr">
            <a:solidFill>
              <a:srgbClr val="000000"/>
            </a:solidFill>
            <a:miter lim="800000"/>
            <a:headEnd/>
            <a:tailEnd/>
          </a:ln>
          <a:effectLst/>
        </p:spPr>
        <p:txBody>
          <a:bodyPr>
            <a:spAutoFit/>
          </a:bodyPr>
          <a:lstStyle/>
          <a:p>
            <a:pPr>
              <a:spcBef>
                <a:spcPct val="50000"/>
              </a:spcBef>
            </a:pPr>
            <a:r>
              <a:rPr lang="de-DE" sz="1600"/>
              <a:t>Der Tauschwert erscheint zunächst als das </a:t>
            </a:r>
            <a:r>
              <a:rPr lang="de-DE" sz="1600" b="1"/>
              <a:t>quantitative Verhältnis</a:t>
            </a:r>
            <a:r>
              <a:rPr lang="de-DE" sz="1600"/>
              <a:t>, worin sich Gebrauchswerte einer Art gegen Gebrauchswerte anderer Art austauschen</a:t>
            </a:r>
          </a:p>
        </p:txBody>
      </p:sp>
      <p:pic>
        <p:nvPicPr>
          <p:cNvPr id="413738" name="Picture 42" descr="Blumenkohl"/>
          <p:cNvPicPr>
            <a:picLocks noChangeAspect="1" noChangeArrowheads="1"/>
          </p:cNvPicPr>
          <p:nvPr/>
        </p:nvPicPr>
        <p:blipFill>
          <a:blip r:embed="rId6"/>
          <a:srcRect/>
          <a:stretch>
            <a:fillRect/>
          </a:stretch>
        </p:blipFill>
        <p:spPr bwMode="auto">
          <a:xfrm>
            <a:off x="7440613" y="4230688"/>
            <a:ext cx="1196975" cy="1152525"/>
          </a:xfrm>
          <a:prstGeom prst="rect">
            <a:avLst/>
          </a:prstGeom>
          <a:noFill/>
          <a:ln w="9525">
            <a:noFill/>
            <a:miter lim="800000"/>
            <a:headEnd/>
            <a:tailEnd/>
          </a:ln>
        </p:spPr>
      </p:pic>
      <p:pic>
        <p:nvPicPr>
          <p:cNvPr id="413739" name="Picture 43" descr="Fernseher1"/>
          <p:cNvPicPr>
            <a:picLocks noChangeAspect="1" noChangeArrowheads="1"/>
          </p:cNvPicPr>
          <p:nvPr/>
        </p:nvPicPr>
        <p:blipFill>
          <a:blip r:embed="rId7"/>
          <a:srcRect b="14073"/>
          <a:stretch>
            <a:fillRect/>
          </a:stretch>
        </p:blipFill>
        <p:spPr bwMode="auto">
          <a:xfrm>
            <a:off x="1265238" y="1895475"/>
            <a:ext cx="1790700" cy="1538288"/>
          </a:xfrm>
          <a:prstGeom prst="rect">
            <a:avLst/>
          </a:prstGeom>
          <a:noFill/>
          <a:ln w="9525">
            <a:noFill/>
            <a:miter lim="800000"/>
            <a:headEnd/>
            <a:tailEnd/>
          </a:ln>
        </p:spPr>
      </p:pic>
      <p:sp>
        <p:nvSpPr>
          <p:cNvPr id="413740" name="Text Box 44"/>
          <p:cNvSpPr txBox="1">
            <a:spLocks noChangeArrowheads="1"/>
          </p:cNvSpPr>
          <p:nvPr/>
        </p:nvSpPr>
        <p:spPr bwMode="auto">
          <a:xfrm>
            <a:off x="1217613" y="3495675"/>
            <a:ext cx="2189162" cy="590550"/>
          </a:xfrm>
          <a:prstGeom prst="rect">
            <a:avLst/>
          </a:prstGeom>
          <a:solidFill>
            <a:srgbClr val="3366FF">
              <a:alpha val="30196"/>
            </a:srgbClr>
          </a:solidFill>
          <a:ln w="9525" algn="ctr">
            <a:solidFill>
              <a:srgbClr val="000000"/>
            </a:solidFill>
            <a:miter lim="800000"/>
            <a:headEnd/>
            <a:tailEnd/>
          </a:ln>
          <a:effectLst/>
        </p:spPr>
        <p:txBody>
          <a:bodyPr wrap="none">
            <a:spAutoFit/>
          </a:bodyPr>
          <a:lstStyle/>
          <a:p>
            <a:r>
              <a:rPr lang="de-DE" sz="1600" i="1"/>
              <a:t>1 Stück</a:t>
            </a:r>
            <a:r>
              <a:rPr lang="de-DE" sz="1600"/>
              <a:t> </a:t>
            </a:r>
          </a:p>
          <a:p>
            <a:r>
              <a:rPr lang="de-DE" sz="1600"/>
              <a:t>Philips PlasmaTV, 42“</a:t>
            </a:r>
          </a:p>
        </p:txBody>
      </p:sp>
      <p:sp>
        <p:nvSpPr>
          <p:cNvPr id="8207" name="Text Box 45"/>
          <p:cNvSpPr txBox="1">
            <a:spLocks noChangeArrowheads="1"/>
          </p:cNvSpPr>
          <p:nvPr/>
        </p:nvSpPr>
        <p:spPr bwMode="auto">
          <a:xfrm>
            <a:off x="3074988" y="2338388"/>
            <a:ext cx="2144712" cy="336550"/>
          </a:xfrm>
          <a:prstGeom prst="rect">
            <a:avLst/>
          </a:prstGeom>
          <a:noFill/>
          <a:ln w="9525">
            <a:noFill/>
            <a:miter lim="800000"/>
            <a:headEnd/>
            <a:tailEnd/>
          </a:ln>
          <a:effectLst/>
        </p:spPr>
        <p:txBody>
          <a:bodyPr>
            <a:spAutoFit/>
          </a:bodyPr>
          <a:lstStyle/>
          <a:p>
            <a:pPr>
              <a:spcBef>
                <a:spcPct val="50000"/>
              </a:spcBef>
            </a:pPr>
            <a:endParaRPr lang="de-DE" sz="1600" b="1">
              <a:solidFill>
                <a:schemeClr val="bg2"/>
              </a:solidFill>
            </a:endParaRPr>
          </a:p>
        </p:txBody>
      </p:sp>
      <p:sp>
        <p:nvSpPr>
          <p:cNvPr id="413742" name="Text Box 46"/>
          <p:cNvSpPr txBox="1">
            <a:spLocks noChangeArrowheads="1"/>
          </p:cNvSpPr>
          <p:nvPr/>
        </p:nvSpPr>
        <p:spPr bwMode="auto">
          <a:xfrm>
            <a:off x="3683000" y="1966913"/>
            <a:ext cx="1733550" cy="336550"/>
          </a:xfrm>
          <a:prstGeom prst="rect">
            <a:avLst/>
          </a:prstGeom>
          <a:noFill/>
          <a:ln w="9525">
            <a:noFill/>
            <a:miter lim="800000"/>
            <a:headEnd/>
            <a:tailEnd/>
          </a:ln>
          <a:effectLst/>
        </p:spPr>
        <p:txBody>
          <a:bodyPr wrap="none">
            <a:spAutoFit/>
          </a:bodyPr>
          <a:lstStyle/>
          <a:p>
            <a:r>
              <a:rPr lang="de-DE" sz="1600" b="1">
                <a:solidFill>
                  <a:srgbClr val="003B76"/>
                </a:solidFill>
              </a:rPr>
              <a:t>tauscht sich mit</a:t>
            </a:r>
          </a:p>
        </p:txBody>
      </p:sp>
      <p:sp>
        <p:nvSpPr>
          <p:cNvPr id="413743" name="Text Box 47"/>
          <p:cNvSpPr txBox="1">
            <a:spLocks noChangeArrowheads="1"/>
          </p:cNvSpPr>
          <p:nvPr/>
        </p:nvSpPr>
        <p:spPr bwMode="auto">
          <a:xfrm>
            <a:off x="6016625" y="4406900"/>
            <a:ext cx="1401763" cy="590550"/>
          </a:xfrm>
          <a:prstGeom prst="rect">
            <a:avLst/>
          </a:prstGeom>
          <a:solidFill>
            <a:srgbClr val="FFCC00">
              <a:alpha val="30196"/>
            </a:srgbClr>
          </a:solidFill>
          <a:ln w="9525" algn="ctr">
            <a:solidFill>
              <a:srgbClr val="000000"/>
            </a:solidFill>
            <a:miter lim="800000"/>
            <a:headEnd/>
            <a:tailEnd/>
          </a:ln>
          <a:effectLst/>
        </p:spPr>
        <p:txBody>
          <a:bodyPr wrap="none">
            <a:spAutoFit/>
          </a:bodyPr>
          <a:lstStyle/>
          <a:p>
            <a:pPr>
              <a:spcBef>
                <a:spcPct val="50000"/>
              </a:spcBef>
            </a:pPr>
            <a:r>
              <a:rPr lang="de-DE" sz="1600" i="1"/>
              <a:t>2174 Köpfen</a:t>
            </a:r>
            <a:r>
              <a:rPr lang="de-DE" sz="1600"/>
              <a:t> </a:t>
            </a:r>
          </a:p>
          <a:p>
            <a:r>
              <a:rPr lang="de-DE" sz="1600"/>
              <a:t>Blumenkohl</a:t>
            </a:r>
          </a:p>
        </p:txBody>
      </p:sp>
      <p:sp>
        <p:nvSpPr>
          <p:cNvPr id="413744" name="Text Box 48"/>
          <p:cNvSpPr txBox="1">
            <a:spLocks noChangeArrowheads="1"/>
          </p:cNvSpPr>
          <p:nvPr/>
        </p:nvSpPr>
        <p:spPr bwMode="auto">
          <a:xfrm>
            <a:off x="4067175" y="3159125"/>
            <a:ext cx="987425" cy="336550"/>
          </a:xfrm>
          <a:prstGeom prst="rect">
            <a:avLst/>
          </a:prstGeom>
          <a:noFill/>
          <a:ln w="9525">
            <a:noFill/>
            <a:miter lim="800000"/>
            <a:headEnd/>
            <a:tailEnd/>
          </a:ln>
          <a:effectLst/>
        </p:spPr>
        <p:txBody>
          <a:bodyPr wrap="none">
            <a:spAutoFit/>
          </a:bodyPr>
          <a:lstStyle/>
          <a:p>
            <a:r>
              <a:rPr lang="de-DE" sz="1600" b="1">
                <a:solidFill>
                  <a:srgbClr val="003B76"/>
                </a:solidFill>
              </a:rPr>
              <a:t>oder mit</a:t>
            </a:r>
          </a:p>
        </p:txBody>
      </p:sp>
      <p:pic>
        <p:nvPicPr>
          <p:cNvPr id="413745" name="Picture 49" descr="JimBeam"/>
          <p:cNvPicPr>
            <a:picLocks noChangeAspect="1" noChangeArrowheads="1"/>
          </p:cNvPicPr>
          <p:nvPr/>
        </p:nvPicPr>
        <p:blipFill>
          <a:blip r:embed="rId8"/>
          <a:srcRect/>
          <a:stretch>
            <a:fillRect/>
          </a:stretch>
        </p:blipFill>
        <p:spPr bwMode="auto">
          <a:xfrm>
            <a:off x="7642225" y="1681163"/>
            <a:ext cx="896938" cy="1919287"/>
          </a:xfrm>
          <a:prstGeom prst="rect">
            <a:avLst/>
          </a:prstGeom>
          <a:noFill/>
          <a:ln w="9525">
            <a:noFill/>
            <a:miter lim="800000"/>
            <a:headEnd/>
            <a:tailEnd/>
          </a:ln>
        </p:spPr>
      </p:pic>
      <p:sp>
        <p:nvSpPr>
          <p:cNvPr id="413746" name="Text Box 50"/>
          <p:cNvSpPr txBox="1">
            <a:spLocks noChangeArrowheads="1"/>
          </p:cNvSpPr>
          <p:nvPr/>
        </p:nvSpPr>
        <p:spPr bwMode="auto">
          <a:xfrm>
            <a:off x="6218238" y="1808163"/>
            <a:ext cx="1468437" cy="590550"/>
          </a:xfrm>
          <a:prstGeom prst="rect">
            <a:avLst/>
          </a:prstGeom>
          <a:solidFill>
            <a:srgbClr val="FFCC00">
              <a:alpha val="30196"/>
            </a:srgbClr>
          </a:solidFill>
          <a:ln w="9525" algn="ctr">
            <a:solidFill>
              <a:srgbClr val="000000"/>
            </a:solidFill>
            <a:miter lim="800000"/>
            <a:headEnd/>
            <a:tailEnd/>
          </a:ln>
          <a:effectLst/>
        </p:spPr>
        <p:txBody>
          <a:bodyPr wrap="none">
            <a:spAutoFit/>
          </a:bodyPr>
          <a:lstStyle/>
          <a:p>
            <a:pPr>
              <a:spcBef>
                <a:spcPct val="50000"/>
              </a:spcBef>
            </a:pPr>
            <a:r>
              <a:rPr lang="de-DE" sz="1600" i="1"/>
              <a:t>150 Flaschen </a:t>
            </a:r>
          </a:p>
          <a:p>
            <a:r>
              <a:rPr lang="de-DE" sz="1600"/>
              <a:t>Jim Beam</a:t>
            </a:r>
          </a:p>
        </p:txBody>
      </p:sp>
      <p:pic>
        <p:nvPicPr>
          <p:cNvPr id="413747" name="Picture 51" descr="Adidas4999"/>
          <p:cNvPicPr>
            <a:picLocks noChangeAspect="1" noChangeArrowheads="1"/>
          </p:cNvPicPr>
          <p:nvPr/>
        </p:nvPicPr>
        <p:blipFill>
          <a:blip r:embed="rId9"/>
          <a:srcRect b="5859"/>
          <a:stretch>
            <a:fillRect/>
          </a:stretch>
        </p:blipFill>
        <p:spPr bwMode="auto">
          <a:xfrm>
            <a:off x="5418138" y="2689225"/>
            <a:ext cx="1577975" cy="1019175"/>
          </a:xfrm>
          <a:prstGeom prst="rect">
            <a:avLst/>
          </a:prstGeom>
          <a:noFill/>
          <a:ln w="9525">
            <a:noFill/>
            <a:miter lim="800000"/>
            <a:headEnd/>
            <a:tailEnd/>
          </a:ln>
        </p:spPr>
      </p:pic>
      <p:sp>
        <p:nvSpPr>
          <p:cNvPr id="413748" name="Text Box 52"/>
          <p:cNvSpPr txBox="1">
            <a:spLocks noChangeArrowheads="1"/>
          </p:cNvSpPr>
          <p:nvPr/>
        </p:nvSpPr>
        <p:spPr bwMode="auto">
          <a:xfrm>
            <a:off x="6670675" y="3625850"/>
            <a:ext cx="1638300" cy="590550"/>
          </a:xfrm>
          <a:prstGeom prst="rect">
            <a:avLst/>
          </a:prstGeom>
          <a:solidFill>
            <a:srgbClr val="FFCC00">
              <a:alpha val="30196"/>
            </a:srgbClr>
          </a:solidFill>
          <a:ln w="9525" algn="ctr">
            <a:solidFill>
              <a:srgbClr val="000000"/>
            </a:solidFill>
            <a:miter lim="800000"/>
            <a:headEnd/>
            <a:tailEnd/>
          </a:ln>
          <a:effectLst/>
        </p:spPr>
        <p:txBody>
          <a:bodyPr wrap="none">
            <a:spAutoFit/>
          </a:bodyPr>
          <a:lstStyle/>
          <a:p>
            <a:pPr>
              <a:spcBef>
                <a:spcPct val="50000"/>
              </a:spcBef>
            </a:pPr>
            <a:r>
              <a:rPr lang="de-DE" sz="1600" i="1"/>
              <a:t>30 Paar </a:t>
            </a:r>
            <a:r>
              <a:rPr lang="de-DE" sz="1600"/>
              <a:t>Adidas </a:t>
            </a:r>
          </a:p>
          <a:p>
            <a:r>
              <a:rPr lang="de-DE" sz="1600"/>
              <a:t>Turnschuhen</a:t>
            </a:r>
          </a:p>
        </p:txBody>
      </p:sp>
      <p:sp>
        <p:nvSpPr>
          <p:cNvPr id="413749" name="Text Box 53"/>
          <p:cNvSpPr txBox="1">
            <a:spLocks noChangeArrowheads="1"/>
          </p:cNvSpPr>
          <p:nvPr/>
        </p:nvSpPr>
        <p:spPr bwMode="auto">
          <a:xfrm>
            <a:off x="4056063" y="4443413"/>
            <a:ext cx="987425" cy="336550"/>
          </a:xfrm>
          <a:prstGeom prst="rect">
            <a:avLst/>
          </a:prstGeom>
          <a:noFill/>
          <a:ln w="9525">
            <a:noFill/>
            <a:miter lim="800000"/>
            <a:headEnd/>
            <a:tailEnd/>
          </a:ln>
          <a:effectLst/>
        </p:spPr>
        <p:txBody>
          <a:bodyPr wrap="none">
            <a:spAutoFit/>
          </a:bodyPr>
          <a:lstStyle/>
          <a:p>
            <a:r>
              <a:rPr lang="de-DE" sz="1600" b="1">
                <a:solidFill>
                  <a:srgbClr val="003B76"/>
                </a:solidFill>
              </a:rPr>
              <a:t>oder mit</a:t>
            </a:r>
          </a:p>
        </p:txBody>
      </p:sp>
      <p:sp>
        <p:nvSpPr>
          <p:cNvPr id="413750" name="Text Box 54"/>
          <p:cNvSpPr txBox="1">
            <a:spLocks noChangeArrowheads="1"/>
          </p:cNvSpPr>
          <p:nvPr/>
        </p:nvSpPr>
        <p:spPr bwMode="auto">
          <a:xfrm>
            <a:off x="1309688" y="5276850"/>
            <a:ext cx="3219450" cy="650875"/>
          </a:xfrm>
          <a:prstGeom prst="rect">
            <a:avLst/>
          </a:prstGeom>
          <a:solidFill>
            <a:srgbClr val="FFCC00">
              <a:alpha val="30196"/>
            </a:srgbClr>
          </a:solidFill>
          <a:ln w="9525" algn="ctr">
            <a:solidFill>
              <a:srgbClr val="000000"/>
            </a:solidFill>
            <a:miter lim="800000"/>
            <a:headEnd/>
            <a:tailEnd/>
          </a:ln>
          <a:effectLst/>
        </p:spPr>
        <p:txBody>
          <a:bodyPr>
            <a:spAutoFit/>
          </a:bodyPr>
          <a:lstStyle/>
          <a:p>
            <a:pPr>
              <a:lnSpc>
                <a:spcPct val="90000"/>
              </a:lnSpc>
            </a:pPr>
            <a:r>
              <a:rPr lang="de-DE" sz="2000"/>
              <a:t>Eine Ware</a:t>
            </a:r>
          </a:p>
          <a:p>
            <a:pPr>
              <a:lnSpc>
                <a:spcPct val="90000"/>
              </a:lnSpc>
            </a:pPr>
            <a:r>
              <a:rPr lang="de-DE" sz="2000"/>
              <a:t>hat also vieleTauschwerte</a:t>
            </a:r>
          </a:p>
        </p:txBody>
      </p:sp>
      <p:sp>
        <p:nvSpPr>
          <p:cNvPr id="8217" name="Text Box 62"/>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50 f</a:t>
            </a:r>
          </a:p>
          <a:p>
            <a:pPr algn="ctr"/>
            <a:r>
              <a:rPr lang="de-DE" sz="1400">
                <a:solidFill>
                  <a:schemeClr val="bg2"/>
                </a:solidFill>
              </a:rPr>
              <a:t>Originaltext</a:t>
            </a:r>
          </a:p>
        </p:txBody>
      </p:sp>
      <p:sp>
        <p:nvSpPr>
          <p:cNvPr id="8218" name="Text Box 63"/>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8219" name="Text Box 64"/>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pic>
        <p:nvPicPr>
          <p:cNvPr id="413761" name="Picture 65" descr="Fernseher1"/>
          <p:cNvPicPr>
            <a:picLocks noChangeAspect="1" noChangeArrowheads="1"/>
          </p:cNvPicPr>
          <p:nvPr/>
        </p:nvPicPr>
        <p:blipFill>
          <a:blip r:embed="rId10"/>
          <a:srcRect/>
          <a:stretch>
            <a:fillRect/>
          </a:stretch>
        </p:blipFill>
        <p:spPr bwMode="auto">
          <a:xfrm>
            <a:off x="1257300" y="2143125"/>
            <a:ext cx="1790700" cy="12858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413737"/>
                                        </p:tgtEl>
                                        <p:attrNameLst>
                                          <p:attrName>style.visibility</p:attrName>
                                        </p:attrNameLst>
                                      </p:cBhvr>
                                      <p:to>
                                        <p:strVal val="visible"/>
                                      </p:to>
                                    </p:set>
                                    <p:animEffect transition="in" filter="fade">
                                      <p:cBhvr>
                                        <p:cTn id="7" dur="1000"/>
                                        <p:tgtEl>
                                          <p:spTgt spid="413737"/>
                                        </p:tgtEl>
                                      </p:cBhvr>
                                    </p:animEffect>
                                  </p:childTnLst>
                                </p:cTn>
                              </p:par>
                            </p:childTnLst>
                          </p:cTn>
                        </p:par>
                        <p:par>
                          <p:cTn id="8" fill="hold" nodeType="afterGroup">
                            <p:stCondLst>
                              <p:cond delay="1500"/>
                            </p:stCondLst>
                            <p:childTnLst>
                              <p:par>
                                <p:cTn id="9" presetID="1" presetClass="entr" presetSubtype="0" fill="hold" grpId="1" nodeType="afterEffect">
                                  <p:stCondLst>
                                    <p:cond delay="0"/>
                                  </p:stCondLst>
                                  <p:childTnLst>
                                    <p:set>
                                      <p:cBhvr>
                                        <p:cTn id="10" dur="1" fill="hold">
                                          <p:stCondLst>
                                            <p:cond delay="0"/>
                                          </p:stCondLst>
                                        </p:cTn>
                                        <p:tgtEl>
                                          <p:spTgt spid="41370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grpId="2" nodeType="clickEffect">
                                  <p:stCondLst>
                                    <p:cond delay="0"/>
                                  </p:stCondLst>
                                  <p:childTnLst>
                                    <p:animEffect transition="out" filter="fade">
                                      <p:cBhvr>
                                        <p:cTn id="14" dur="1000"/>
                                        <p:tgtEl>
                                          <p:spTgt spid="413706"/>
                                        </p:tgtEl>
                                      </p:cBhvr>
                                    </p:animEffect>
                                    <p:set>
                                      <p:cBhvr>
                                        <p:cTn id="15" dur="1" fill="hold">
                                          <p:stCondLst>
                                            <p:cond delay="999"/>
                                          </p:stCondLst>
                                        </p:cTn>
                                        <p:tgtEl>
                                          <p:spTgt spid="413706"/>
                                        </p:tgtEl>
                                        <p:attrNameLst>
                                          <p:attrName>style.visibility</p:attrName>
                                        </p:attrNameLst>
                                      </p:cBhvr>
                                      <p:to>
                                        <p:strVal val="hidden"/>
                                      </p:to>
                                    </p:set>
                                  </p:childTnLst>
                                </p:cTn>
                              </p:par>
                            </p:childTnLst>
                          </p:cTn>
                        </p:par>
                        <p:par>
                          <p:cTn id="16" fill="hold" nodeType="afterGroup">
                            <p:stCondLst>
                              <p:cond delay="1000"/>
                            </p:stCondLst>
                            <p:childTnLst>
                              <p:par>
                                <p:cTn id="17" presetID="2" presetClass="entr" presetSubtype="8" fill="hold" nodeType="afterEffect">
                                  <p:stCondLst>
                                    <p:cond delay="0"/>
                                  </p:stCondLst>
                                  <p:childTnLst>
                                    <p:set>
                                      <p:cBhvr>
                                        <p:cTn id="18" dur="1" fill="hold">
                                          <p:stCondLst>
                                            <p:cond delay="0"/>
                                          </p:stCondLst>
                                        </p:cTn>
                                        <p:tgtEl>
                                          <p:spTgt spid="413739"/>
                                        </p:tgtEl>
                                        <p:attrNameLst>
                                          <p:attrName>style.visibility</p:attrName>
                                        </p:attrNameLst>
                                      </p:cBhvr>
                                      <p:to>
                                        <p:strVal val="visible"/>
                                      </p:to>
                                    </p:set>
                                    <p:anim calcmode="lin" valueType="num">
                                      <p:cBhvr additive="base">
                                        <p:cTn id="19" dur="1000" fill="hold"/>
                                        <p:tgtEl>
                                          <p:spTgt spid="413739"/>
                                        </p:tgtEl>
                                        <p:attrNameLst>
                                          <p:attrName>ppt_x</p:attrName>
                                        </p:attrNameLst>
                                      </p:cBhvr>
                                      <p:tavLst>
                                        <p:tav tm="0">
                                          <p:val>
                                            <p:strVal val="0-#ppt_w/2"/>
                                          </p:val>
                                        </p:tav>
                                        <p:tav tm="100000">
                                          <p:val>
                                            <p:strVal val="#ppt_x"/>
                                          </p:val>
                                        </p:tav>
                                      </p:tavLst>
                                    </p:anim>
                                    <p:anim calcmode="lin" valueType="num">
                                      <p:cBhvr additive="base">
                                        <p:cTn id="20" dur="1000" fill="hold"/>
                                        <p:tgtEl>
                                          <p:spTgt spid="413739"/>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2000"/>
                            </p:stCondLst>
                            <p:childTnLst>
                              <p:par>
                                <p:cTn id="22" presetID="10" presetClass="exit" presetSubtype="0" fill="hold" nodeType="afterEffect">
                                  <p:stCondLst>
                                    <p:cond delay="0"/>
                                  </p:stCondLst>
                                  <p:childTnLst>
                                    <p:animEffect transition="out" filter="fade">
                                      <p:cBhvr>
                                        <p:cTn id="23" dur="2000"/>
                                        <p:tgtEl>
                                          <p:spTgt spid="413739"/>
                                        </p:tgtEl>
                                      </p:cBhvr>
                                    </p:animEffect>
                                    <p:set>
                                      <p:cBhvr>
                                        <p:cTn id="24" dur="1" fill="hold">
                                          <p:stCondLst>
                                            <p:cond delay="1999"/>
                                          </p:stCondLst>
                                        </p:cTn>
                                        <p:tgtEl>
                                          <p:spTgt spid="413739"/>
                                        </p:tgtEl>
                                        <p:attrNameLst>
                                          <p:attrName>style.visibility</p:attrName>
                                        </p:attrNameLst>
                                      </p:cBhvr>
                                      <p:to>
                                        <p:strVal val="hidden"/>
                                      </p:to>
                                    </p:set>
                                  </p:childTnLst>
                                </p:cTn>
                              </p:par>
                              <p:par>
                                <p:cTn id="25" presetID="10" presetClass="entr" presetSubtype="0" fill="hold" nodeType="withEffect">
                                  <p:stCondLst>
                                    <p:cond delay="0"/>
                                  </p:stCondLst>
                                  <p:childTnLst>
                                    <p:set>
                                      <p:cBhvr>
                                        <p:cTn id="26" dur="1" fill="hold">
                                          <p:stCondLst>
                                            <p:cond delay="0"/>
                                          </p:stCondLst>
                                        </p:cTn>
                                        <p:tgtEl>
                                          <p:spTgt spid="413761"/>
                                        </p:tgtEl>
                                        <p:attrNameLst>
                                          <p:attrName>style.visibility</p:attrName>
                                        </p:attrNameLst>
                                      </p:cBhvr>
                                      <p:to>
                                        <p:strVal val="visible"/>
                                      </p:to>
                                    </p:set>
                                    <p:animEffect transition="in" filter="fade">
                                      <p:cBhvr>
                                        <p:cTn id="27" dur="2000"/>
                                        <p:tgtEl>
                                          <p:spTgt spid="413761"/>
                                        </p:tgtEl>
                                      </p:cBhvr>
                                    </p:animEffect>
                                  </p:childTnLst>
                                </p:cTn>
                              </p:par>
                            </p:childTnLst>
                          </p:cTn>
                        </p:par>
                        <p:par>
                          <p:cTn id="28" fill="hold" nodeType="afterGroup">
                            <p:stCondLst>
                              <p:cond delay="4000"/>
                            </p:stCondLst>
                            <p:childTnLst>
                              <p:par>
                                <p:cTn id="29" presetID="1" presetClass="entr" presetSubtype="0" fill="hold" grpId="0" nodeType="afterEffect">
                                  <p:stCondLst>
                                    <p:cond delay="0"/>
                                  </p:stCondLst>
                                  <p:childTnLst>
                                    <p:set>
                                      <p:cBhvr>
                                        <p:cTn id="30" dur="1" fill="hold">
                                          <p:stCondLst>
                                            <p:cond delay="0"/>
                                          </p:stCondLst>
                                        </p:cTn>
                                        <p:tgtEl>
                                          <p:spTgt spid="413740"/>
                                        </p:tgtEl>
                                        <p:attrNameLst>
                                          <p:attrName>style.visibility</p:attrName>
                                        </p:attrNameLst>
                                      </p:cBhvr>
                                      <p:to>
                                        <p:strVal val="visible"/>
                                      </p:to>
                                    </p:set>
                                  </p:childTnLst>
                                </p:cTn>
                              </p:par>
                            </p:childTnLst>
                          </p:cTn>
                        </p:par>
                        <p:par>
                          <p:cTn id="31" fill="hold" nodeType="afterGroup">
                            <p:stCondLst>
                              <p:cond delay="4000"/>
                            </p:stCondLst>
                            <p:childTnLst>
                              <p:par>
                                <p:cTn id="32" presetID="1" presetClass="entr" presetSubtype="0" fill="hold" grpId="0" nodeType="afterEffect">
                                  <p:stCondLst>
                                    <p:cond delay="1000"/>
                                  </p:stCondLst>
                                  <p:iterate type="lt">
                                    <p:tmAbs val="100"/>
                                  </p:iterate>
                                  <p:childTnLst>
                                    <p:set>
                                      <p:cBhvr>
                                        <p:cTn id="33" dur="1" fill="hold">
                                          <p:stCondLst>
                                            <p:cond delay="0"/>
                                          </p:stCondLst>
                                        </p:cTn>
                                        <p:tgtEl>
                                          <p:spTgt spid="413742"/>
                                        </p:tgtEl>
                                        <p:attrNameLst>
                                          <p:attrName>style.visibility</p:attrName>
                                        </p:attrNameLst>
                                      </p:cBhvr>
                                      <p:to>
                                        <p:strVal val="visible"/>
                                      </p:to>
                                    </p:set>
                                  </p:childTnLst>
                                </p:cTn>
                              </p:par>
                            </p:childTnLst>
                          </p:cTn>
                        </p:par>
                        <p:par>
                          <p:cTn id="34" fill="hold" nodeType="afterGroup">
                            <p:stCondLst>
                              <p:cond delay="6301"/>
                            </p:stCondLst>
                            <p:childTnLst>
                              <p:par>
                                <p:cTn id="35" presetID="2" presetClass="entr" presetSubtype="4" fill="hold" nodeType="afterEffect">
                                  <p:stCondLst>
                                    <p:cond delay="500"/>
                                  </p:stCondLst>
                                  <p:childTnLst>
                                    <p:set>
                                      <p:cBhvr>
                                        <p:cTn id="36" dur="1" fill="hold">
                                          <p:stCondLst>
                                            <p:cond delay="0"/>
                                          </p:stCondLst>
                                        </p:cTn>
                                        <p:tgtEl>
                                          <p:spTgt spid="413745"/>
                                        </p:tgtEl>
                                        <p:attrNameLst>
                                          <p:attrName>style.visibility</p:attrName>
                                        </p:attrNameLst>
                                      </p:cBhvr>
                                      <p:to>
                                        <p:strVal val="visible"/>
                                      </p:to>
                                    </p:set>
                                    <p:anim calcmode="lin" valueType="num">
                                      <p:cBhvr additive="base">
                                        <p:cTn id="37" dur="500" fill="hold"/>
                                        <p:tgtEl>
                                          <p:spTgt spid="413745"/>
                                        </p:tgtEl>
                                        <p:attrNameLst>
                                          <p:attrName>ppt_x</p:attrName>
                                        </p:attrNameLst>
                                      </p:cBhvr>
                                      <p:tavLst>
                                        <p:tav tm="0">
                                          <p:val>
                                            <p:strVal val="#ppt_x"/>
                                          </p:val>
                                        </p:tav>
                                        <p:tav tm="100000">
                                          <p:val>
                                            <p:strVal val="#ppt_x"/>
                                          </p:val>
                                        </p:tav>
                                      </p:tavLst>
                                    </p:anim>
                                    <p:anim calcmode="lin" valueType="num">
                                      <p:cBhvr additive="base">
                                        <p:cTn id="38" dur="500" fill="hold"/>
                                        <p:tgtEl>
                                          <p:spTgt spid="413745"/>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7301"/>
                            </p:stCondLst>
                            <p:childTnLst>
                              <p:par>
                                <p:cTn id="40" presetID="10" presetClass="exit" presetSubtype="0" fill="hold" nodeType="afterEffect">
                                  <p:stCondLst>
                                    <p:cond delay="0"/>
                                  </p:stCondLst>
                                  <p:childTnLst>
                                    <p:animEffect transition="out" filter="fade">
                                      <p:cBhvr>
                                        <p:cTn id="41" dur="2000"/>
                                        <p:tgtEl>
                                          <p:spTgt spid="413745"/>
                                        </p:tgtEl>
                                      </p:cBhvr>
                                    </p:animEffect>
                                    <p:set>
                                      <p:cBhvr>
                                        <p:cTn id="42" dur="1" fill="hold">
                                          <p:stCondLst>
                                            <p:cond delay="1999"/>
                                          </p:stCondLst>
                                        </p:cTn>
                                        <p:tgtEl>
                                          <p:spTgt spid="413745"/>
                                        </p:tgtEl>
                                        <p:attrNameLst>
                                          <p:attrName>style.visibility</p:attrName>
                                        </p:attrNameLst>
                                      </p:cBhvr>
                                      <p:to>
                                        <p:strVal val="hidden"/>
                                      </p:to>
                                    </p:set>
                                  </p:childTnLst>
                                </p:cTn>
                              </p:par>
                              <p:par>
                                <p:cTn id="43" presetID="10" presetClass="entr" presetSubtype="0" fill="hold" nodeType="withEffect">
                                  <p:stCondLst>
                                    <p:cond delay="0"/>
                                  </p:stCondLst>
                                  <p:childTnLst>
                                    <p:set>
                                      <p:cBhvr>
                                        <p:cTn id="44" dur="1" fill="hold">
                                          <p:stCondLst>
                                            <p:cond delay="0"/>
                                          </p:stCondLst>
                                        </p:cTn>
                                        <p:tgtEl>
                                          <p:spTgt spid="413762"/>
                                        </p:tgtEl>
                                        <p:attrNameLst>
                                          <p:attrName>style.visibility</p:attrName>
                                        </p:attrNameLst>
                                      </p:cBhvr>
                                      <p:to>
                                        <p:strVal val="visible"/>
                                      </p:to>
                                    </p:set>
                                    <p:animEffect transition="in" filter="fade">
                                      <p:cBhvr>
                                        <p:cTn id="45" dur="2000"/>
                                        <p:tgtEl>
                                          <p:spTgt spid="413762"/>
                                        </p:tgtEl>
                                      </p:cBhvr>
                                    </p:animEffect>
                                  </p:childTnLst>
                                </p:cTn>
                              </p:par>
                              <p:par>
                                <p:cTn id="46" presetID="1" presetClass="entr" presetSubtype="0" fill="hold" grpId="0" nodeType="withEffect">
                                  <p:stCondLst>
                                    <p:cond delay="1000"/>
                                  </p:stCondLst>
                                  <p:childTnLst>
                                    <p:set>
                                      <p:cBhvr>
                                        <p:cTn id="47" dur="1" fill="hold">
                                          <p:stCondLst>
                                            <p:cond delay="0"/>
                                          </p:stCondLst>
                                        </p:cTn>
                                        <p:tgtEl>
                                          <p:spTgt spid="413746"/>
                                        </p:tgtEl>
                                        <p:attrNameLst>
                                          <p:attrName>style.visibility</p:attrName>
                                        </p:attrNameLst>
                                      </p:cBhvr>
                                      <p:to>
                                        <p:strVal val="visible"/>
                                      </p:to>
                                    </p:set>
                                  </p:childTnLst>
                                </p:cTn>
                              </p:par>
                            </p:childTnLst>
                          </p:cTn>
                        </p:par>
                        <p:par>
                          <p:cTn id="48" fill="hold" nodeType="afterGroup">
                            <p:stCondLst>
                              <p:cond delay="9301"/>
                            </p:stCondLst>
                            <p:childTnLst>
                              <p:par>
                                <p:cTn id="49" presetID="1" presetClass="entr" presetSubtype="0" fill="hold" grpId="0" nodeType="afterEffect">
                                  <p:stCondLst>
                                    <p:cond delay="1500"/>
                                  </p:stCondLst>
                                  <p:iterate type="lt">
                                    <p:tmAbs val="100"/>
                                  </p:iterate>
                                  <p:childTnLst>
                                    <p:set>
                                      <p:cBhvr>
                                        <p:cTn id="50" dur="1" fill="hold">
                                          <p:stCondLst>
                                            <p:cond delay="0"/>
                                          </p:stCondLst>
                                        </p:cTn>
                                        <p:tgtEl>
                                          <p:spTgt spid="413744"/>
                                        </p:tgtEl>
                                        <p:attrNameLst>
                                          <p:attrName>style.visibility</p:attrName>
                                        </p:attrNameLst>
                                      </p:cBhvr>
                                      <p:to>
                                        <p:strVal val="visible"/>
                                      </p:to>
                                    </p:set>
                                  </p:childTnLst>
                                </p:cTn>
                              </p:par>
                            </p:childTnLst>
                          </p:cTn>
                        </p:par>
                        <p:par>
                          <p:cTn id="51" fill="hold" nodeType="afterGroup">
                            <p:stCondLst>
                              <p:cond delay="11402"/>
                            </p:stCondLst>
                            <p:childTnLst>
                              <p:par>
                                <p:cTn id="52" presetID="2" presetClass="entr" presetSubtype="4" fill="hold" nodeType="afterEffect">
                                  <p:stCondLst>
                                    <p:cond delay="500"/>
                                  </p:stCondLst>
                                  <p:childTnLst>
                                    <p:set>
                                      <p:cBhvr>
                                        <p:cTn id="53" dur="1" fill="hold">
                                          <p:stCondLst>
                                            <p:cond delay="0"/>
                                          </p:stCondLst>
                                        </p:cTn>
                                        <p:tgtEl>
                                          <p:spTgt spid="413747"/>
                                        </p:tgtEl>
                                        <p:attrNameLst>
                                          <p:attrName>style.visibility</p:attrName>
                                        </p:attrNameLst>
                                      </p:cBhvr>
                                      <p:to>
                                        <p:strVal val="visible"/>
                                      </p:to>
                                    </p:set>
                                    <p:anim calcmode="lin" valueType="num">
                                      <p:cBhvr additive="base">
                                        <p:cTn id="54" dur="1000" fill="hold"/>
                                        <p:tgtEl>
                                          <p:spTgt spid="413747"/>
                                        </p:tgtEl>
                                        <p:attrNameLst>
                                          <p:attrName>ppt_x</p:attrName>
                                        </p:attrNameLst>
                                      </p:cBhvr>
                                      <p:tavLst>
                                        <p:tav tm="0">
                                          <p:val>
                                            <p:strVal val="#ppt_x"/>
                                          </p:val>
                                        </p:tav>
                                        <p:tav tm="100000">
                                          <p:val>
                                            <p:strVal val="#ppt_x"/>
                                          </p:val>
                                        </p:tav>
                                      </p:tavLst>
                                    </p:anim>
                                    <p:anim calcmode="lin" valueType="num">
                                      <p:cBhvr additive="base">
                                        <p:cTn id="55" dur="1000" fill="hold"/>
                                        <p:tgtEl>
                                          <p:spTgt spid="413747"/>
                                        </p:tgtEl>
                                        <p:attrNameLst>
                                          <p:attrName>ppt_y</p:attrName>
                                        </p:attrNameLst>
                                      </p:cBhvr>
                                      <p:tavLst>
                                        <p:tav tm="0">
                                          <p:val>
                                            <p:strVal val="1+#ppt_h/2"/>
                                          </p:val>
                                        </p:tav>
                                        <p:tav tm="100000">
                                          <p:val>
                                            <p:strVal val="#ppt_y"/>
                                          </p:val>
                                        </p:tav>
                                      </p:tavLst>
                                    </p:anim>
                                  </p:childTnLst>
                                </p:cTn>
                              </p:par>
                            </p:childTnLst>
                          </p:cTn>
                        </p:par>
                        <p:par>
                          <p:cTn id="56" fill="hold" nodeType="afterGroup">
                            <p:stCondLst>
                              <p:cond delay="12902"/>
                            </p:stCondLst>
                            <p:childTnLst>
                              <p:par>
                                <p:cTn id="57" presetID="10" presetClass="exit" presetSubtype="0" fill="hold" nodeType="afterEffect">
                                  <p:stCondLst>
                                    <p:cond delay="0"/>
                                  </p:stCondLst>
                                  <p:childTnLst>
                                    <p:animEffect transition="out" filter="fade">
                                      <p:cBhvr>
                                        <p:cTn id="58" dur="2000"/>
                                        <p:tgtEl>
                                          <p:spTgt spid="413747"/>
                                        </p:tgtEl>
                                      </p:cBhvr>
                                    </p:animEffect>
                                    <p:set>
                                      <p:cBhvr>
                                        <p:cTn id="59" dur="1" fill="hold">
                                          <p:stCondLst>
                                            <p:cond delay="1999"/>
                                          </p:stCondLst>
                                        </p:cTn>
                                        <p:tgtEl>
                                          <p:spTgt spid="413747"/>
                                        </p:tgtEl>
                                        <p:attrNameLst>
                                          <p:attrName>style.visibility</p:attrName>
                                        </p:attrNameLst>
                                      </p:cBhvr>
                                      <p:to>
                                        <p:strVal val="hidden"/>
                                      </p:to>
                                    </p:set>
                                  </p:childTnLst>
                                </p:cTn>
                              </p:par>
                              <p:par>
                                <p:cTn id="60" presetID="10" presetClass="entr" presetSubtype="0" fill="hold" nodeType="withEffect">
                                  <p:stCondLst>
                                    <p:cond delay="0"/>
                                  </p:stCondLst>
                                  <p:childTnLst>
                                    <p:set>
                                      <p:cBhvr>
                                        <p:cTn id="61" dur="1" fill="hold">
                                          <p:stCondLst>
                                            <p:cond delay="0"/>
                                          </p:stCondLst>
                                        </p:cTn>
                                        <p:tgtEl>
                                          <p:spTgt spid="413763"/>
                                        </p:tgtEl>
                                        <p:attrNameLst>
                                          <p:attrName>style.visibility</p:attrName>
                                        </p:attrNameLst>
                                      </p:cBhvr>
                                      <p:to>
                                        <p:strVal val="visible"/>
                                      </p:to>
                                    </p:set>
                                    <p:animEffect transition="in" filter="fade">
                                      <p:cBhvr>
                                        <p:cTn id="62" dur="2000"/>
                                        <p:tgtEl>
                                          <p:spTgt spid="413763"/>
                                        </p:tgtEl>
                                      </p:cBhvr>
                                    </p:animEffect>
                                  </p:childTnLst>
                                </p:cTn>
                              </p:par>
                              <p:par>
                                <p:cTn id="63" presetID="1" presetClass="entr" presetSubtype="0" fill="hold" grpId="0" nodeType="withEffect">
                                  <p:stCondLst>
                                    <p:cond delay="1500"/>
                                  </p:stCondLst>
                                  <p:childTnLst>
                                    <p:set>
                                      <p:cBhvr>
                                        <p:cTn id="64" dur="1" fill="hold">
                                          <p:stCondLst>
                                            <p:cond delay="0"/>
                                          </p:stCondLst>
                                        </p:cTn>
                                        <p:tgtEl>
                                          <p:spTgt spid="413748"/>
                                        </p:tgtEl>
                                        <p:attrNameLst>
                                          <p:attrName>style.visibility</p:attrName>
                                        </p:attrNameLst>
                                      </p:cBhvr>
                                      <p:to>
                                        <p:strVal val="visible"/>
                                      </p:to>
                                    </p:set>
                                  </p:childTnLst>
                                </p:cTn>
                              </p:par>
                            </p:childTnLst>
                          </p:cTn>
                        </p:par>
                        <p:par>
                          <p:cTn id="65" fill="hold" nodeType="afterGroup">
                            <p:stCondLst>
                              <p:cond delay="14902"/>
                            </p:stCondLst>
                            <p:childTnLst>
                              <p:par>
                                <p:cTn id="66" presetID="1" presetClass="entr" presetSubtype="0" fill="hold" grpId="0" nodeType="afterEffect">
                                  <p:stCondLst>
                                    <p:cond delay="1500"/>
                                  </p:stCondLst>
                                  <p:iterate type="lt">
                                    <p:tmAbs val="100"/>
                                  </p:iterate>
                                  <p:childTnLst>
                                    <p:set>
                                      <p:cBhvr>
                                        <p:cTn id="67" dur="1" fill="hold">
                                          <p:stCondLst>
                                            <p:cond delay="0"/>
                                          </p:stCondLst>
                                        </p:cTn>
                                        <p:tgtEl>
                                          <p:spTgt spid="413749"/>
                                        </p:tgtEl>
                                        <p:attrNameLst>
                                          <p:attrName>style.visibility</p:attrName>
                                        </p:attrNameLst>
                                      </p:cBhvr>
                                      <p:to>
                                        <p:strVal val="visible"/>
                                      </p:to>
                                    </p:set>
                                  </p:childTnLst>
                                </p:cTn>
                              </p:par>
                            </p:childTnLst>
                          </p:cTn>
                        </p:par>
                        <p:par>
                          <p:cTn id="68" fill="hold" nodeType="afterGroup">
                            <p:stCondLst>
                              <p:cond delay="17003"/>
                            </p:stCondLst>
                            <p:childTnLst>
                              <p:par>
                                <p:cTn id="69" presetID="2" presetClass="entr" presetSubtype="4" fill="hold" nodeType="afterEffect">
                                  <p:stCondLst>
                                    <p:cond delay="500"/>
                                  </p:stCondLst>
                                  <p:childTnLst>
                                    <p:set>
                                      <p:cBhvr>
                                        <p:cTn id="70" dur="1" fill="hold">
                                          <p:stCondLst>
                                            <p:cond delay="0"/>
                                          </p:stCondLst>
                                        </p:cTn>
                                        <p:tgtEl>
                                          <p:spTgt spid="413738"/>
                                        </p:tgtEl>
                                        <p:attrNameLst>
                                          <p:attrName>style.visibility</p:attrName>
                                        </p:attrNameLst>
                                      </p:cBhvr>
                                      <p:to>
                                        <p:strVal val="visible"/>
                                      </p:to>
                                    </p:set>
                                    <p:anim calcmode="lin" valueType="num">
                                      <p:cBhvr additive="base">
                                        <p:cTn id="71" dur="1000" fill="hold"/>
                                        <p:tgtEl>
                                          <p:spTgt spid="413738"/>
                                        </p:tgtEl>
                                        <p:attrNameLst>
                                          <p:attrName>ppt_x</p:attrName>
                                        </p:attrNameLst>
                                      </p:cBhvr>
                                      <p:tavLst>
                                        <p:tav tm="0">
                                          <p:val>
                                            <p:strVal val="#ppt_x"/>
                                          </p:val>
                                        </p:tav>
                                        <p:tav tm="100000">
                                          <p:val>
                                            <p:strVal val="#ppt_x"/>
                                          </p:val>
                                        </p:tav>
                                      </p:tavLst>
                                    </p:anim>
                                    <p:anim calcmode="lin" valueType="num">
                                      <p:cBhvr additive="base">
                                        <p:cTn id="72" dur="1000" fill="hold"/>
                                        <p:tgtEl>
                                          <p:spTgt spid="413738"/>
                                        </p:tgtEl>
                                        <p:attrNameLst>
                                          <p:attrName>ppt_y</p:attrName>
                                        </p:attrNameLst>
                                      </p:cBhvr>
                                      <p:tavLst>
                                        <p:tav tm="0">
                                          <p:val>
                                            <p:strVal val="1+#ppt_h/2"/>
                                          </p:val>
                                        </p:tav>
                                        <p:tav tm="100000">
                                          <p:val>
                                            <p:strVal val="#ppt_y"/>
                                          </p:val>
                                        </p:tav>
                                      </p:tavLst>
                                    </p:anim>
                                  </p:childTnLst>
                                </p:cTn>
                              </p:par>
                            </p:childTnLst>
                          </p:cTn>
                        </p:par>
                        <p:par>
                          <p:cTn id="73" fill="hold" nodeType="afterGroup">
                            <p:stCondLst>
                              <p:cond delay="18503"/>
                            </p:stCondLst>
                            <p:childTnLst>
                              <p:par>
                                <p:cTn id="74" presetID="10" presetClass="exit" presetSubtype="0" fill="hold" nodeType="afterEffect">
                                  <p:stCondLst>
                                    <p:cond delay="0"/>
                                  </p:stCondLst>
                                  <p:childTnLst>
                                    <p:animEffect transition="out" filter="fade">
                                      <p:cBhvr>
                                        <p:cTn id="75" dur="2000"/>
                                        <p:tgtEl>
                                          <p:spTgt spid="413738"/>
                                        </p:tgtEl>
                                      </p:cBhvr>
                                    </p:animEffect>
                                    <p:set>
                                      <p:cBhvr>
                                        <p:cTn id="76" dur="1" fill="hold">
                                          <p:stCondLst>
                                            <p:cond delay="1999"/>
                                          </p:stCondLst>
                                        </p:cTn>
                                        <p:tgtEl>
                                          <p:spTgt spid="413738"/>
                                        </p:tgtEl>
                                        <p:attrNameLst>
                                          <p:attrName>style.visibility</p:attrName>
                                        </p:attrNameLst>
                                      </p:cBhvr>
                                      <p:to>
                                        <p:strVal val="hidden"/>
                                      </p:to>
                                    </p:set>
                                  </p:childTnLst>
                                </p:cTn>
                              </p:par>
                              <p:par>
                                <p:cTn id="77" presetID="10" presetClass="entr" presetSubtype="0" fill="hold" nodeType="withEffect">
                                  <p:stCondLst>
                                    <p:cond delay="0"/>
                                  </p:stCondLst>
                                  <p:childTnLst>
                                    <p:set>
                                      <p:cBhvr>
                                        <p:cTn id="78" dur="1" fill="hold">
                                          <p:stCondLst>
                                            <p:cond delay="0"/>
                                          </p:stCondLst>
                                        </p:cTn>
                                        <p:tgtEl>
                                          <p:spTgt spid="413764"/>
                                        </p:tgtEl>
                                        <p:attrNameLst>
                                          <p:attrName>style.visibility</p:attrName>
                                        </p:attrNameLst>
                                      </p:cBhvr>
                                      <p:to>
                                        <p:strVal val="visible"/>
                                      </p:to>
                                    </p:set>
                                    <p:animEffect transition="in" filter="fade">
                                      <p:cBhvr>
                                        <p:cTn id="79" dur="2000"/>
                                        <p:tgtEl>
                                          <p:spTgt spid="413764"/>
                                        </p:tgtEl>
                                      </p:cBhvr>
                                    </p:animEffect>
                                  </p:childTnLst>
                                </p:cTn>
                              </p:par>
                            </p:childTnLst>
                          </p:cTn>
                        </p:par>
                        <p:par>
                          <p:cTn id="80" fill="hold" nodeType="afterGroup">
                            <p:stCondLst>
                              <p:cond delay="20503"/>
                            </p:stCondLst>
                            <p:childTnLst>
                              <p:par>
                                <p:cTn id="81" presetID="1" presetClass="entr" presetSubtype="0" fill="hold" grpId="0" nodeType="afterEffect">
                                  <p:stCondLst>
                                    <p:cond delay="0"/>
                                  </p:stCondLst>
                                  <p:childTnLst>
                                    <p:set>
                                      <p:cBhvr>
                                        <p:cTn id="82" dur="1" fill="hold">
                                          <p:stCondLst>
                                            <p:cond delay="0"/>
                                          </p:stCondLst>
                                        </p:cTn>
                                        <p:tgtEl>
                                          <p:spTgt spid="413743"/>
                                        </p:tgtEl>
                                        <p:attrNameLst>
                                          <p:attrName>style.visibility</p:attrName>
                                        </p:attrNameLst>
                                      </p:cBhvr>
                                      <p:to>
                                        <p:strVal val="visible"/>
                                      </p:to>
                                    </p:set>
                                  </p:childTnLst>
                                </p:cTn>
                              </p:par>
                            </p:childTnLst>
                          </p:cTn>
                        </p:par>
                        <p:par>
                          <p:cTn id="83" fill="hold" nodeType="afterGroup">
                            <p:stCondLst>
                              <p:cond delay="20503"/>
                            </p:stCondLst>
                            <p:childTnLst>
                              <p:par>
                                <p:cTn id="84" presetID="1" presetClass="entr" presetSubtype="0" fill="hold" grpId="0" nodeType="afterEffect">
                                  <p:stCondLst>
                                    <p:cond delay="500"/>
                                  </p:stCondLst>
                                  <p:iterate type="lt">
                                    <p:tmAbs val="100"/>
                                  </p:iterate>
                                  <p:childTnLst>
                                    <p:set>
                                      <p:cBhvr>
                                        <p:cTn id="85" dur="1" fill="hold">
                                          <p:stCondLst>
                                            <p:cond delay="0"/>
                                          </p:stCondLst>
                                        </p:cTn>
                                        <p:tgtEl>
                                          <p:spTgt spid="413750">
                                            <p:bg/>
                                          </p:spTgt>
                                        </p:tgtEl>
                                        <p:attrNameLst>
                                          <p:attrName>style.visibility</p:attrName>
                                        </p:attrNameLst>
                                      </p:cBhvr>
                                      <p:to>
                                        <p:strVal val="visible"/>
                                      </p:to>
                                    </p:set>
                                  </p:childTnLst>
                                </p:cTn>
                              </p:par>
                            </p:childTnLst>
                          </p:cTn>
                        </p:par>
                        <p:par>
                          <p:cTn id="86" fill="hold" nodeType="afterGroup">
                            <p:stCondLst>
                              <p:cond delay="21003"/>
                            </p:stCondLst>
                            <p:childTnLst>
                              <p:par>
                                <p:cTn id="87" presetID="1" presetClass="entr" presetSubtype="0" fill="hold" grpId="0" nodeType="afterEffect">
                                  <p:stCondLst>
                                    <p:cond delay="3000"/>
                                  </p:stCondLst>
                                  <p:iterate type="lt">
                                    <p:tmAbs val="100"/>
                                  </p:iterate>
                                  <p:childTnLst>
                                    <p:set>
                                      <p:cBhvr>
                                        <p:cTn id="88" dur="1" fill="hold">
                                          <p:stCondLst>
                                            <p:cond delay="0"/>
                                          </p:stCondLst>
                                        </p:cTn>
                                        <p:tgtEl>
                                          <p:spTgt spid="413750">
                                            <p:txEl>
                                              <p:pRg st="0" end="0"/>
                                            </p:txEl>
                                          </p:spTgt>
                                        </p:tgtEl>
                                        <p:attrNameLst>
                                          <p:attrName>style.visibility</p:attrName>
                                        </p:attrNameLst>
                                      </p:cBhvr>
                                      <p:to>
                                        <p:strVal val="visible"/>
                                      </p:to>
                                    </p:set>
                                  </p:childTnLst>
                                </p:cTn>
                              </p:par>
                            </p:childTnLst>
                          </p:cTn>
                        </p:par>
                        <p:par>
                          <p:cTn id="89" fill="hold" nodeType="afterGroup">
                            <p:stCondLst>
                              <p:cond delay="24704"/>
                            </p:stCondLst>
                            <p:childTnLst>
                              <p:par>
                                <p:cTn id="90" presetID="1" presetClass="entr" presetSubtype="0" fill="hold" grpId="0" nodeType="afterEffect">
                                  <p:stCondLst>
                                    <p:cond delay="3000"/>
                                  </p:stCondLst>
                                  <p:iterate type="lt">
                                    <p:tmAbs val="100"/>
                                  </p:iterate>
                                  <p:childTnLst>
                                    <p:set>
                                      <p:cBhvr>
                                        <p:cTn id="91" dur="1" fill="hold">
                                          <p:stCondLst>
                                            <p:cond delay="0"/>
                                          </p:stCondLst>
                                        </p:cTn>
                                        <p:tgtEl>
                                          <p:spTgt spid="413750">
                                            <p:txEl>
                                              <p:pRg st="1" end="1"/>
                                            </p:txEl>
                                          </p:spTgt>
                                        </p:tgtEl>
                                        <p:attrNameLst>
                                          <p:attrName>style.visibility</p:attrName>
                                        </p:attrNameLst>
                                      </p:cBhvr>
                                      <p:to>
                                        <p:strVal val="visible"/>
                                      </p:to>
                                    </p:set>
                                  </p:childTnLst>
                                </p:cTn>
                              </p:par>
                              <p:par>
                                <p:cTn id="92" presetID="1" presetClass="emph" presetSubtype="2" repeatCount="2000" accel="50000" decel="50000" autoRev="1" fill="hold" grpId="1" nodeType="withEffect">
                                  <p:stCondLst>
                                    <p:cond delay="0"/>
                                  </p:stCondLst>
                                  <p:childTnLst>
                                    <p:animClr clrSpc="rgb" dir="cw">
                                      <p:cBhvr>
                                        <p:cTn id="93" dur="1000" fill="hold"/>
                                        <p:tgtEl>
                                          <p:spTgt spid="413740"/>
                                        </p:tgtEl>
                                        <p:attrNameLst>
                                          <p:attrName>fillcolor</p:attrName>
                                        </p:attrNameLst>
                                      </p:cBhvr>
                                      <p:to>
                                        <a:srgbClr val="FEEC68"/>
                                      </p:to>
                                    </p:animClr>
                                    <p:set>
                                      <p:cBhvr>
                                        <p:cTn id="94" dur="1000" fill="hold"/>
                                        <p:tgtEl>
                                          <p:spTgt spid="413740"/>
                                        </p:tgtEl>
                                        <p:attrNameLst>
                                          <p:attrName>fill.type</p:attrName>
                                        </p:attrNameLst>
                                      </p:cBhvr>
                                      <p:to>
                                        <p:strVal val="solid"/>
                                      </p:to>
                                    </p:set>
                                    <p:set>
                                      <p:cBhvr>
                                        <p:cTn id="95" dur="1000" fill="hold"/>
                                        <p:tgtEl>
                                          <p:spTgt spid="413740"/>
                                        </p:tgtEl>
                                        <p:attrNameLst>
                                          <p:attrName>fill.on</p:attrName>
                                        </p:attrNameLst>
                                      </p:cBhvr>
                                      <p:to>
                                        <p:strVal val="true"/>
                                      </p:to>
                                    </p:set>
                                  </p:childTnLst>
                                </p:cTn>
                              </p:par>
                            </p:childTnLst>
                          </p:cTn>
                        </p:par>
                        <p:par>
                          <p:cTn id="96" fill="hold" nodeType="afterGroup">
                            <p:stCondLst>
                              <p:cond delay="29905"/>
                            </p:stCondLst>
                            <p:childTnLst>
                              <p:par>
                                <p:cTn id="97" presetID="1" presetClass="emph" presetSubtype="2" repeatCount="2000" accel="50000" decel="50000" autoRev="1" fill="hold" grpId="1" nodeType="afterEffect">
                                  <p:stCondLst>
                                    <p:cond delay="0"/>
                                  </p:stCondLst>
                                  <p:childTnLst>
                                    <p:animClr clrSpc="rgb" dir="cw">
                                      <p:cBhvr>
                                        <p:cTn id="98" dur="1000" fill="hold"/>
                                        <p:tgtEl>
                                          <p:spTgt spid="413746"/>
                                        </p:tgtEl>
                                        <p:attrNameLst>
                                          <p:attrName>fillcolor</p:attrName>
                                        </p:attrNameLst>
                                      </p:cBhvr>
                                      <p:to>
                                        <a:srgbClr val="3366FF"/>
                                      </p:to>
                                    </p:animClr>
                                    <p:set>
                                      <p:cBhvr>
                                        <p:cTn id="99" dur="1000" fill="hold"/>
                                        <p:tgtEl>
                                          <p:spTgt spid="413746"/>
                                        </p:tgtEl>
                                        <p:attrNameLst>
                                          <p:attrName>fill.type</p:attrName>
                                        </p:attrNameLst>
                                      </p:cBhvr>
                                      <p:to>
                                        <p:strVal val="solid"/>
                                      </p:to>
                                    </p:set>
                                    <p:set>
                                      <p:cBhvr>
                                        <p:cTn id="100" dur="1000" fill="hold"/>
                                        <p:tgtEl>
                                          <p:spTgt spid="413746"/>
                                        </p:tgtEl>
                                        <p:attrNameLst>
                                          <p:attrName>fill.on</p:attrName>
                                        </p:attrNameLst>
                                      </p:cBhvr>
                                      <p:to>
                                        <p:strVal val="true"/>
                                      </p:to>
                                    </p:set>
                                  </p:childTnLst>
                                </p:cTn>
                              </p:par>
                              <p:par>
                                <p:cTn id="101" presetID="1" presetClass="emph" presetSubtype="2" repeatCount="2000" accel="50000" decel="50000" autoRev="1" fill="hold" grpId="1" nodeType="withEffect">
                                  <p:stCondLst>
                                    <p:cond delay="0"/>
                                  </p:stCondLst>
                                  <p:childTnLst>
                                    <p:animClr clrSpc="rgb" dir="cw">
                                      <p:cBhvr>
                                        <p:cTn id="102" dur="1000" fill="hold"/>
                                        <p:tgtEl>
                                          <p:spTgt spid="413748"/>
                                        </p:tgtEl>
                                        <p:attrNameLst>
                                          <p:attrName>fillcolor</p:attrName>
                                        </p:attrNameLst>
                                      </p:cBhvr>
                                      <p:to>
                                        <a:srgbClr val="3366FF"/>
                                      </p:to>
                                    </p:animClr>
                                    <p:set>
                                      <p:cBhvr>
                                        <p:cTn id="103" dur="1000" fill="hold"/>
                                        <p:tgtEl>
                                          <p:spTgt spid="413748"/>
                                        </p:tgtEl>
                                        <p:attrNameLst>
                                          <p:attrName>fill.type</p:attrName>
                                        </p:attrNameLst>
                                      </p:cBhvr>
                                      <p:to>
                                        <p:strVal val="solid"/>
                                      </p:to>
                                    </p:set>
                                    <p:set>
                                      <p:cBhvr>
                                        <p:cTn id="104" dur="1000" fill="hold"/>
                                        <p:tgtEl>
                                          <p:spTgt spid="413748"/>
                                        </p:tgtEl>
                                        <p:attrNameLst>
                                          <p:attrName>fill.on</p:attrName>
                                        </p:attrNameLst>
                                      </p:cBhvr>
                                      <p:to>
                                        <p:strVal val="true"/>
                                      </p:to>
                                    </p:set>
                                  </p:childTnLst>
                                </p:cTn>
                              </p:par>
                              <p:par>
                                <p:cTn id="105" presetID="1" presetClass="emph" presetSubtype="2" repeatCount="2000" accel="50000" decel="50000" autoRev="1" fill="hold" grpId="1" nodeType="withEffect">
                                  <p:stCondLst>
                                    <p:cond delay="0"/>
                                  </p:stCondLst>
                                  <p:childTnLst>
                                    <p:animClr clrSpc="rgb" dir="cw">
                                      <p:cBhvr>
                                        <p:cTn id="106" dur="1000" fill="hold"/>
                                        <p:tgtEl>
                                          <p:spTgt spid="413743"/>
                                        </p:tgtEl>
                                        <p:attrNameLst>
                                          <p:attrName>fillcolor</p:attrName>
                                        </p:attrNameLst>
                                      </p:cBhvr>
                                      <p:to>
                                        <a:srgbClr val="3366FF"/>
                                      </p:to>
                                    </p:animClr>
                                    <p:set>
                                      <p:cBhvr>
                                        <p:cTn id="107" dur="1000" fill="hold"/>
                                        <p:tgtEl>
                                          <p:spTgt spid="413743"/>
                                        </p:tgtEl>
                                        <p:attrNameLst>
                                          <p:attrName>fill.type</p:attrName>
                                        </p:attrNameLst>
                                      </p:cBhvr>
                                      <p:to>
                                        <p:strVal val="solid"/>
                                      </p:to>
                                    </p:set>
                                    <p:set>
                                      <p:cBhvr>
                                        <p:cTn id="108" dur="1000" fill="hold"/>
                                        <p:tgtEl>
                                          <p:spTgt spid="413743"/>
                                        </p:tgtEl>
                                        <p:attrNameLst>
                                          <p:attrName>fill.on</p:attrName>
                                        </p:attrNameLst>
                                      </p:cBhvr>
                                      <p:to>
                                        <p:strVal val="true"/>
                                      </p:to>
                                    </p:set>
                                  </p:childTnLst>
                                </p:cTn>
                              </p:par>
                            </p:childTnLst>
                          </p:cTn>
                        </p:par>
                        <p:par>
                          <p:cTn id="109" fill="hold" nodeType="afterGroup">
                            <p:stCondLst>
                              <p:cond delay="33905"/>
                            </p:stCondLst>
                            <p:childTnLst>
                              <p:par>
                                <p:cTn id="110" presetID="1" presetClass="entr" presetSubtype="0" fill="hold" grpId="0" nodeType="afterEffect">
                                  <p:stCondLst>
                                    <p:cond delay="0"/>
                                  </p:stCondLst>
                                  <p:childTnLst>
                                    <p:set>
                                      <p:cBhvr>
                                        <p:cTn id="111" dur="1" fill="hold">
                                          <p:stCondLst>
                                            <p:cond delay="0"/>
                                          </p:stCondLst>
                                        </p:cTn>
                                        <p:tgtEl>
                                          <p:spTgt spid="4137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706" grpId="0"/>
      <p:bldP spid="413706" grpId="1"/>
      <p:bldP spid="413706" grpId="2"/>
      <p:bldP spid="413737" grpId="0" animBg="1"/>
      <p:bldP spid="413740" grpId="0" animBg="1"/>
      <p:bldP spid="413740" grpId="1" animBg="1"/>
      <p:bldP spid="413742" grpId="0"/>
      <p:bldP spid="413743" grpId="0" animBg="1"/>
      <p:bldP spid="413743" grpId="1" animBg="1"/>
      <p:bldP spid="413744" grpId="0"/>
      <p:bldP spid="413746" grpId="0" animBg="1"/>
      <p:bldP spid="413746" grpId="1" animBg="1"/>
      <p:bldP spid="413748" grpId="0" animBg="1"/>
      <p:bldP spid="413748" grpId="1" animBg="1"/>
      <p:bldP spid="413749" grpId="0"/>
      <p:bldP spid="413750" grpId="0" build="p" animBg="1" autoUpdateAnimBg="0" advAuto="300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liennummernplatzhalter 1"/>
          <p:cNvSpPr>
            <a:spLocks noGrp="1"/>
          </p:cNvSpPr>
          <p:nvPr>
            <p:ph type="sldNum" sz="quarter" idx="10"/>
          </p:nvPr>
        </p:nvSpPr>
        <p:spPr>
          <a:noFill/>
          <a:ln>
            <a:miter lim="800000"/>
            <a:headEnd/>
            <a:tailEnd/>
          </a:ln>
        </p:spPr>
        <p:txBody>
          <a:bodyPr/>
          <a:lstStyle/>
          <a:p>
            <a:r>
              <a:rPr lang="de-DE"/>
              <a:t>Folie </a:t>
            </a:r>
            <a:fld id="{8A87CD78-5C76-4238-9C0B-75A3A0E8A3DB}" type="slidenum">
              <a:rPr lang="de-DE"/>
              <a:pPr/>
              <a:t>7</a:t>
            </a:fld>
            <a:endParaRPr lang="de-DE"/>
          </a:p>
        </p:txBody>
      </p:sp>
      <p:pic>
        <p:nvPicPr>
          <p:cNvPr id="434212" name="Picture 36" descr="JimBeam_oP"/>
          <p:cNvPicPr>
            <a:picLocks noChangeAspect="1" noChangeArrowheads="1"/>
          </p:cNvPicPr>
          <p:nvPr/>
        </p:nvPicPr>
        <p:blipFill>
          <a:blip r:embed="rId3"/>
          <a:srcRect/>
          <a:stretch>
            <a:fillRect/>
          </a:stretch>
        </p:blipFill>
        <p:spPr bwMode="auto">
          <a:xfrm>
            <a:off x="7639050" y="1685925"/>
            <a:ext cx="893763" cy="1911350"/>
          </a:xfrm>
          <a:prstGeom prst="rect">
            <a:avLst/>
          </a:prstGeom>
          <a:noFill/>
          <a:ln w="9525">
            <a:noFill/>
            <a:miter lim="800000"/>
            <a:headEnd/>
            <a:tailEnd/>
          </a:ln>
        </p:spPr>
      </p:pic>
      <p:pic>
        <p:nvPicPr>
          <p:cNvPr id="434211" name="Picture 35" descr="Blumenkohl_oP"/>
          <p:cNvPicPr>
            <a:picLocks noChangeAspect="1" noChangeArrowheads="1"/>
          </p:cNvPicPr>
          <p:nvPr/>
        </p:nvPicPr>
        <p:blipFill>
          <a:blip r:embed="rId4"/>
          <a:srcRect/>
          <a:stretch>
            <a:fillRect/>
          </a:stretch>
        </p:blipFill>
        <p:spPr bwMode="auto">
          <a:xfrm>
            <a:off x="7439025" y="4224338"/>
            <a:ext cx="1196975" cy="1152525"/>
          </a:xfrm>
          <a:prstGeom prst="rect">
            <a:avLst/>
          </a:prstGeom>
          <a:noFill/>
          <a:ln w="9525">
            <a:noFill/>
            <a:miter lim="800000"/>
            <a:headEnd/>
            <a:tailEnd/>
          </a:ln>
        </p:spPr>
      </p:pic>
      <p:pic>
        <p:nvPicPr>
          <p:cNvPr id="434210" name="Picture 34" descr="Adidas"/>
          <p:cNvPicPr>
            <a:picLocks noChangeAspect="1" noChangeArrowheads="1"/>
          </p:cNvPicPr>
          <p:nvPr/>
        </p:nvPicPr>
        <p:blipFill>
          <a:blip r:embed="rId5"/>
          <a:srcRect b="5859"/>
          <a:stretch>
            <a:fillRect/>
          </a:stretch>
        </p:blipFill>
        <p:spPr bwMode="auto">
          <a:xfrm>
            <a:off x="5419725" y="2693988"/>
            <a:ext cx="1571625" cy="1016000"/>
          </a:xfrm>
          <a:prstGeom prst="rect">
            <a:avLst/>
          </a:prstGeom>
          <a:noFill/>
          <a:ln w="9525">
            <a:noFill/>
            <a:miter lim="800000"/>
            <a:headEnd/>
            <a:tailEnd/>
          </a:ln>
        </p:spPr>
      </p:pic>
      <p:pic>
        <p:nvPicPr>
          <p:cNvPr id="434209" name="Picture 33" descr="Fernseher1"/>
          <p:cNvPicPr>
            <a:picLocks noChangeAspect="1" noChangeArrowheads="1"/>
          </p:cNvPicPr>
          <p:nvPr/>
        </p:nvPicPr>
        <p:blipFill>
          <a:blip r:embed="rId6"/>
          <a:srcRect/>
          <a:stretch>
            <a:fillRect/>
          </a:stretch>
        </p:blipFill>
        <p:spPr bwMode="auto">
          <a:xfrm>
            <a:off x="1265238" y="2151063"/>
            <a:ext cx="1790700" cy="1285875"/>
          </a:xfrm>
          <a:prstGeom prst="rect">
            <a:avLst/>
          </a:prstGeom>
          <a:noFill/>
          <a:ln w="9525">
            <a:noFill/>
            <a:miter lim="800000"/>
            <a:headEnd/>
            <a:tailEnd/>
          </a:ln>
        </p:spPr>
      </p:pic>
      <p:sp>
        <p:nvSpPr>
          <p:cNvPr id="9223" name="Rectangle 29"/>
          <p:cNvSpPr>
            <a:spLocks noGrp="1" noChangeArrowheads="1"/>
          </p:cNvSpPr>
          <p:nvPr>
            <p:ph type="title" idx="4294967295"/>
          </p:nvPr>
        </p:nvSpPr>
        <p:spPr bwMode="auto">
          <a:xfrm>
            <a:off x="555625" y="274638"/>
            <a:ext cx="4870450" cy="396875"/>
          </a:xfrm>
          <a:prstGeom prst="rect">
            <a:avLst/>
          </a:prstGeom>
          <a:noFill/>
          <a:ln>
            <a:miter lim="800000"/>
            <a:headEnd/>
            <a:tailEnd/>
          </a:ln>
        </p:spPr>
        <p:txBody>
          <a:bodyPr>
            <a:spAutoFit/>
          </a:bodyPr>
          <a:lstStyle/>
          <a:p>
            <a:pPr eaLnBrk="1" hangingPunct="1"/>
            <a:r>
              <a:rPr lang="de-DE">
                <a:solidFill>
                  <a:srgbClr val="EAEAEA"/>
                </a:solidFill>
              </a:rPr>
              <a:t>1.1 Tauschwert – quantitatives Verhältnis</a:t>
            </a:r>
          </a:p>
        </p:txBody>
      </p:sp>
      <p:sp>
        <p:nvSpPr>
          <p:cNvPr id="9224" name="Rectangle 2"/>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9225" name="Rectangle 3"/>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34183" name="Text Box 7"/>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9227" name="Text Box 8"/>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9228" name="Text Box 9"/>
          <p:cNvSpPr txBox="1">
            <a:spLocks noChangeArrowheads="1"/>
          </p:cNvSpPr>
          <p:nvPr/>
        </p:nvSpPr>
        <p:spPr bwMode="auto">
          <a:xfrm>
            <a:off x="1177925" y="1014413"/>
            <a:ext cx="7412038" cy="590550"/>
          </a:xfrm>
          <a:prstGeom prst="rect">
            <a:avLst/>
          </a:prstGeom>
          <a:solidFill>
            <a:srgbClr val="FFCC00">
              <a:alpha val="30196"/>
            </a:srgbClr>
          </a:solidFill>
          <a:ln w="9525" algn="ctr">
            <a:solidFill>
              <a:srgbClr val="000000"/>
            </a:solidFill>
            <a:miter lim="800000"/>
            <a:headEnd/>
            <a:tailEnd/>
          </a:ln>
          <a:effectLst/>
        </p:spPr>
        <p:txBody>
          <a:bodyPr>
            <a:spAutoFit/>
          </a:bodyPr>
          <a:lstStyle/>
          <a:p>
            <a:pPr>
              <a:spcBef>
                <a:spcPct val="50000"/>
              </a:spcBef>
            </a:pPr>
            <a:r>
              <a:rPr lang="de-DE" sz="1600"/>
              <a:t>Der Tauschwert erscheint zunächst als das </a:t>
            </a:r>
            <a:r>
              <a:rPr lang="de-DE" sz="1600" b="1"/>
              <a:t>quantitative Verhältnis</a:t>
            </a:r>
            <a:r>
              <a:rPr lang="de-DE" sz="1600"/>
              <a:t>, worin sich Gebrauchswerte einer Art gegen Gebrauchswerte anderer Art austauschen</a:t>
            </a:r>
          </a:p>
        </p:txBody>
      </p:sp>
      <p:sp>
        <p:nvSpPr>
          <p:cNvPr id="434188" name="Text Box 12"/>
          <p:cNvSpPr txBox="1">
            <a:spLocks noChangeArrowheads="1"/>
          </p:cNvSpPr>
          <p:nvPr/>
        </p:nvSpPr>
        <p:spPr bwMode="auto">
          <a:xfrm>
            <a:off x="1217613" y="3495675"/>
            <a:ext cx="2189162" cy="590550"/>
          </a:xfrm>
          <a:prstGeom prst="rect">
            <a:avLst/>
          </a:prstGeom>
          <a:solidFill>
            <a:srgbClr val="3366FF">
              <a:alpha val="30196"/>
            </a:srgbClr>
          </a:solidFill>
          <a:ln w="9525" algn="ctr">
            <a:solidFill>
              <a:srgbClr val="000000"/>
            </a:solidFill>
            <a:miter lim="800000"/>
            <a:headEnd/>
            <a:tailEnd/>
          </a:ln>
          <a:effectLst/>
        </p:spPr>
        <p:txBody>
          <a:bodyPr wrap="none">
            <a:spAutoFit/>
          </a:bodyPr>
          <a:lstStyle/>
          <a:p>
            <a:r>
              <a:rPr lang="de-DE" sz="1600" i="1"/>
              <a:t>1 Stück</a:t>
            </a:r>
            <a:r>
              <a:rPr lang="de-DE" sz="1600"/>
              <a:t> </a:t>
            </a:r>
          </a:p>
          <a:p>
            <a:r>
              <a:rPr lang="de-DE" sz="1600"/>
              <a:t>Philips PlasmaTV, 42“</a:t>
            </a:r>
          </a:p>
        </p:txBody>
      </p:sp>
      <p:sp>
        <p:nvSpPr>
          <p:cNvPr id="9230" name="Text Box 13"/>
          <p:cNvSpPr txBox="1">
            <a:spLocks noChangeArrowheads="1"/>
          </p:cNvSpPr>
          <p:nvPr/>
        </p:nvSpPr>
        <p:spPr bwMode="auto">
          <a:xfrm>
            <a:off x="3074988" y="2338388"/>
            <a:ext cx="2144712" cy="336550"/>
          </a:xfrm>
          <a:prstGeom prst="rect">
            <a:avLst/>
          </a:prstGeom>
          <a:noFill/>
          <a:ln w="9525">
            <a:noFill/>
            <a:miter lim="800000"/>
            <a:headEnd/>
            <a:tailEnd/>
          </a:ln>
          <a:effectLst/>
        </p:spPr>
        <p:txBody>
          <a:bodyPr>
            <a:spAutoFit/>
          </a:bodyPr>
          <a:lstStyle/>
          <a:p>
            <a:pPr>
              <a:spcBef>
                <a:spcPct val="50000"/>
              </a:spcBef>
            </a:pPr>
            <a:endParaRPr lang="de-DE" sz="1600" b="1">
              <a:solidFill>
                <a:schemeClr val="bg2"/>
              </a:solidFill>
            </a:endParaRPr>
          </a:p>
        </p:txBody>
      </p:sp>
      <p:sp>
        <p:nvSpPr>
          <p:cNvPr id="434190" name="Text Box 14"/>
          <p:cNvSpPr txBox="1">
            <a:spLocks noChangeArrowheads="1"/>
          </p:cNvSpPr>
          <p:nvPr/>
        </p:nvSpPr>
        <p:spPr bwMode="auto">
          <a:xfrm>
            <a:off x="6015038" y="4408488"/>
            <a:ext cx="1279525" cy="581025"/>
          </a:xfrm>
          <a:prstGeom prst="rect">
            <a:avLst/>
          </a:prstGeom>
          <a:noFill/>
          <a:ln w="9525" algn="ctr">
            <a:noFill/>
            <a:miter lim="800000"/>
            <a:headEnd/>
            <a:tailEnd/>
          </a:ln>
          <a:effectLst/>
        </p:spPr>
        <p:txBody>
          <a:bodyPr wrap="none">
            <a:spAutoFit/>
          </a:bodyPr>
          <a:lstStyle/>
          <a:p>
            <a:r>
              <a:rPr lang="de-DE" sz="1600" i="1"/>
              <a:t>2174 Köpfe</a:t>
            </a:r>
            <a:r>
              <a:rPr lang="de-DE" sz="1600"/>
              <a:t> </a:t>
            </a:r>
          </a:p>
          <a:p>
            <a:r>
              <a:rPr lang="de-DE" sz="1600"/>
              <a:t>Blumenkohl</a:t>
            </a:r>
          </a:p>
        </p:txBody>
      </p:sp>
      <p:sp>
        <p:nvSpPr>
          <p:cNvPr id="434192" name="Text Box 16"/>
          <p:cNvSpPr txBox="1">
            <a:spLocks noChangeArrowheads="1"/>
          </p:cNvSpPr>
          <p:nvPr/>
        </p:nvSpPr>
        <p:spPr bwMode="auto">
          <a:xfrm>
            <a:off x="6218238" y="1808163"/>
            <a:ext cx="1458912" cy="581025"/>
          </a:xfrm>
          <a:prstGeom prst="rect">
            <a:avLst/>
          </a:prstGeom>
          <a:noFill/>
          <a:ln w="9525" algn="ctr">
            <a:noFill/>
            <a:miter lim="800000"/>
            <a:headEnd/>
            <a:tailEnd/>
          </a:ln>
          <a:effectLst/>
        </p:spPr>
        <p:txBody>
          <a:bodyPr wrap="none">
            <a:spAutoFit/>
          </a:bodyPr>
          <a:lstStyle/>
          <a:p>
            <a:r>
              <a:rPr lang="de-DE" sz="1600" i="1"/>
              <a:t>150 Flaschen</a:t>
            </a:r>
            <a:r>
              <a:rPr lang="de-DE" sz="1600"/>
              <a:t> </a:t>
            </a:r>
          </a:p>
          <a:p>
            <a:r>
              <a:rPr lang="de-DE" sz="1600"/>
              <a:t>Jim Beam</a:t>
            </a:r>
          </a:p>
        </p:txBody>
      </p:sp>
      <p:sp>
        <p:nvSpPr>
          <p:cNvPr id="434194" name="Text Box 18"/>
          <p:cNvSpPr txBox="1">
            <a:spLocks noChangeArrowheads="1"/>
          </p:cNvSpPr>
          <p:nvPr/>
        </p:nvSpPr>
        <p:spPr bwMode="auto">
          <a:xfrm>
            <a:off x="6670675" y="3625850"/>
            <a:ext cx="1628775" cy="581025"/>
          </a:xfrm>
          <a:prstGeom prst="rect">
            <a:avLst/>
          </a:prstGeom>
          <a:noFill/>
          <a:ln w="9525" algn="ctr">
            <a:noFill/>
            <a:miter lim="800000"/>
            <a:headEnd/>
            <a:tailEnd/>
          </a:ln>
          <a:effectLst/>
        </p:spPr>
        <p:txBody>
          <a:bodyPr wrap="none">
            <a:spAutoFit/>
          </a:bodyPr>
          <a:lstStyle/>
          <a:p>
            <a:r>
              <a:rPr lang="de-DE" sz="1600" i="1"/>
              <a:t>30 Paar</a:t>
            </a:r>
            <a:r>
              <a:rPr lang="de-DE" sz="1600"/>
              <a:t> Adidas </a:t>
            </a:r>
          </a:p>
          <a:p>
            <a:r>
              <a:rPr lang="de-DE" sz="1600"/>
              <a:t>Turnschuhe</a:t>
            </a:r>
          </a:p>
        </p:txBody>
      </p:sp>
      <p:sp>
        <p:nvSpPr>
          <p:cNvPr id="434197" name="Text Box 21"/>
          <p:cNvSpPr txBox="1">
            <a:spLocks noChangeArrowheads="1"/>
          </p:cNvSpPr>
          <p:nvPr/>
        </p:nvSpPr>
        <p:spPr bwMode="auto">
          <a:xfrm>
            <a:off x="1208088" y="1773238"/>
            <a:ext cx="3598862" cy="1323975"/>
          </a:xfrm>
          <a:prstGeom prst="rect">
            <a:avLst/>
          </a:prstGeom>
          <a:solidFill>
            <a:srgbClr val="FFCC00">
              <a:alpha val="30196"/>
            </a:srgbClr>
          </a:solidFill>
          <a:ln w="9525" algn="ctr">
            <a:solidFill>
              <a:srgbClr val="000000"/>
            </a:solidFill>
            <a:miter lim="800000"/>
            <a:headEnd/>
            <a:tailEnd/>
          </a:ln>
          <a:effectLst/>
        </p:spPr>
        <p:txBody>
          <a:bodyPr>
            <a:spAutoFit/>
          </a:bodyPr>
          <a:lstStyle/>
          <a:p>
            <a:r>
              <a:rPr lang="de-DE" sz="1600"/>
              <a:t>Als Tauschwerte des Fernsehers sind</a:t>
            </a:r>
          </a:p>
          <a:p>
            <a:r>
              <a:rPr lang="de-DE" sz="1600"/>
              <a:t>-</a:t>
            </a:r>
            <a:r>
              <a:rPr lang="de-DE" sz="1600" i="1"/>
              <a:t>150 Flaschen</a:t>
            </a:r>
            <a:r>
              <a:rPr lang="de-DE" sz="1600"/>
              <a:t> Jim Beam,</a:t>
            </a:r>
          </a:p>
          <a:p>
            <a:r>
              <a:rPr lang="de-DE" sz="1600"/>
              <a:t>- </a:t>
            </a:r>
            <a:r>
              <a:rPr lang="de-DE" sz="1600" i="1"/>
              <a:t>30 Paar</a:t>
            </a:r>
            <a:r>
              <a:rPr lang="de-DE" sz="1600"/>
              <a:t> Turnschuhe,</a:t>
            </a:r>
          </a:p>
          <a:p>
            <a:r>
              <a:rPr lang="de-DE" sz="1600"/>
              <a:t>- </a:t>
            </a:r>
            <a:r>
              <a:rPr lang="de-DE" sz="1600" i="1"/>
              <a:t>2174 Köpfe</a:t>
            </a:r>
            <a:r>
              <a:rPr lang="de-DE" sz="1600"/>
              <a:t> Blumenkohl, usw.</a:t>
            </a:r>
          </a:p>
          <a:p>
            <a:r>
              <a:rPr lang="de-DE" sz="1600" b="1"/>
              <a:t>einander gleich</a:t>
            </a:r>
            <a:r>
              <a:rPr lang="de-DE" sz="1600"/>
              <a:t>.</a:t>
            </a:r>
          </a:p>
        </p:txBody>
      </p:sp>
      <p:sp>
        <p:nvSpPr>
          <p:cNvPr id="434203" name="Text Box 27"/>
          <p:cNvSpPr txBox="1">
            <a:spLocks noChangeArrowheads="1"/>
          </p:cNvSpPr>
          <p:nvPr/>
        </p:nvSpPr>
        <p:spPr bwMode="auto">
          <a:xfrm>
            <a:off x="3068638" y="4883150"/>
            <a:ext cx="331787" cy="396875"/>
          </a:xfrm>
          <a:prstGeom prst="rect">
            <a:avLst/>
          </a:prstGeom>
          <a:noFill/>
          <a:ln w="9525">
            <a:noFill/>
            <a:miter lim="800000"/>
            <a:headEnd/>
            <a:tailEnd/>
          </a:ln>
          <a:effectLst/>
        </p:spPr>
        <p:txBody>
          <a:bodyPr wrap="none">
            <a:spAutoFit/>
          </a:bodyPr>
          <a:lstStyle/>
          <a:p>
            <a:r>
              <a:rPr lang="de-DE" sz="2000" b="1"/>
              <a:t>=</a:t>
            </a:r>
          </a:p>
        </p:txBody>
      </p:sp>
      <p:sp>
        <p:nvSpPr>
          <p:cNvPr id="434204" name="Text Box 28"/>
          <p:cNvSpPr txBox="1">
            <a:spLocks noChangeArrowheads="1"/>
          </p:cNvSpPr>
          <p:nvPr/>
        </p:nvSpPr>
        <p:spPr bwMode="auto">
          <a:xfrm>
            <a:off x="5005388" y="4929188"/>
            <a:ext cx="331787" cy="396875"/>
          </a:xfrm>
          <a:prstGeom prst="rect">
            <a:avLst/>
          </a:prstGeom>
          <a:noFill/>
          <a:ln w="9525">
            <a:noFill/>
            <a:miter lim="800000"/>
            <a:headEnd/>
            <a:tailEnd/>
          </a:ln>
          <a:effectLst/>
        </p:spPr>
        <p:txBody>
          <a:bodyPr wrap="none">
            <a:spAutoFit/>
          </a:bodyPr>
          <a:lstStyle/>
          <a:p>
            <a:r>
              <a:rPr lang="de-DE" sz="2000" b="1"/>
              <a:t>=</a:t>
            </a:r>
          </a:p>
        </p:txBody>
      </p:sp>
      <p:sp>
        <p:nvSpPr>
          <p:cNvPr id="9237" name="Text Box 30"/>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51</a:t>
            </a:r>
          </a:p>
          <a:p>
            <a:pPr algn="ctr"/>
            <a:r>
              <a:rPr lang="de-DE" sz="1400">
                <a:solidFill>
                  <a:schemeClr val="bg2"/>
                </a:solidFill>
              </a:rPr>
              <a:t>Originaltext</a:t>
            </a:r>
          </a:p>
        </p:txBody>
      </p:sp>
      <p:sp>
        <p:nvSpPr>
          <p:cNvPr id="9238" name="Text Box 31"/>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9239" name="Text Box 32"/>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nodeType="afterEffect">
                                  <p:stCondLst>
                                    <p:cond delay="2000"/>
                                  </p:stCondLst>
                                  <p:childTnLst>
                                    <p:animEffect transition="out" filter="fade">
                                      <p:cBhvr>
                                        <p:cTn id="6" dur="1000"/>
                                        <p:tgtEl>
                                          <p:spTgt spid="434209"/>
                                        </p:tgtEl>
                                      </p:cBhvr>
                                    </p:animEffect>
                                    <p:set>
                                      <p:cBhvr>
                                        <p:cTn id="7" dur="1" fill="hold">
                                          <p:stCondLst>
                                            <p:cond delay="999"/>
                                          </p:stCondLst>
                                        </p:cTn>
                                        <p:tgtEl>
                                          <p:spTgt spid="434209"/>
                                        </p:tgtEl>
                                        <p:attrNameLst>
                                          <p:attrName>style.visibility</p:attrName>
                                        </p:attrNameLst>
                                      </p:cBhvr>
                                      <p:to>
                                        <p:strVal val="hidden"/>
                                      </p:to>
                                    </p:set>
                                  </p:childTnLst>
                                </p:cTn>
                              </p:par>
                              <p:par>
                                <p:cTn id="8" presetID="10" presetClass="exit" presetSubtype="0" fill="hold" grpId="0" nodeType="withEffect">
                                  <p:stCondLst>
                                    <p:cond delay="2000"/>
                                  </p:stCondLst>
                                  <p:childTnLst>
                                    <p:animEffect transition="out" filter="fade">
                                      <p:cBhvr>
                                        <p:cTn id="9" dur="500"/>
                                        <p:tgtEl>
                                          <p:spTgt spid="434188"/>
                                        </p:tgtEl>
                                      </p:cBhvr>
                                    </p:animEffect>
                                    <p:set>
                                      <p:cBhvr>
                                        <p:cTn id="10" dur="1" fill="hold">
                                          <p:stCondLst>
                                            <p:cond delay="499"/>
                                          </p:stCondLst>
                                        </p:cTn>
                                        <p:tgtEl>
                                          <p:spTgt spid="434188"/>
                                        </p:tgtEl>
                                        <p:attrNameLst>
                                          <p:attrName>style.visibility</p:attrName>
                                        </p:attrNameLst>
                                      </p:cBhvr>
                                      <p:to>
                                        <p:strVal val="hidden"/>
                                      </p:to>
                                    </p:set>
                                  </p:childTnLst>
                                </p:cTn>
                              </p:par>
                              <p:par>
                                <p:cTn id="11" presetID="10" presetClass="entr" presetSubtype="0" fill="hold" grpId="0" nodeType="withEffect">
                                  <p:stCondLst>
                                    <p:cond delay="500"/>
                                  </p:stCondLst>
                                  <p:childTnLst>
                                    <p:set>
                                      <p:cBhvr>
                                        <p:cTn id="12" dur="1" fill="hold">
                                          <p:stCondLst>
                                            <p:cond delay="0"/>
                                          </p:stCondLst>
                                        </p:cTn>
                                        <p:tgtEl>
                                          <p:spTgt spid="434197"/>
                                        </p:tgtEl>
                                        <p:attrNameLst>
                                          <p:attrName>style.visibility</p:attrName>
                                        </p:attrNameLst>
                                      </p:cBhvr>
                                      <p:to>
                                        <p:strVal val="visible"/>
                                      </p:to>
                                    </p:set>
                                    <p:animEffect transition="in" filter="fade">
                                      <p:cBhvr>
                                        <p:cTn id="13" dur="3000"/>
                                        <p:tgtEl>
                                          <p:spTgt spid="434197"/>
                                        </p:tgtEl>
                                      </p:cBhvr>
                                    </p:animEffect>
                                  </p:childTnLst>
                                </p:cTn>
                              </p:par>
                            </p:childTnLst>
                          </p:cTn>
                        </p:par>
                        <p:par>
                          <p:cTn id="14" fill="hold" nodeType="afterGroup">
                            <p:stCondLst>
                              <p:cond delay="3500"/>
                            </p:stCondLst>
                            <p:childTnLst>
                              <p:par>
                                <p:cTn id="15" presetID="0" presetClass="path" presetSubtype="0" accel="50000" decel="50000" fill="hold" nodeType="afterEffect">
                                  <p:stCondLst>
                                    <p:cond delay="4000"/>
                                  </p:stCondLst>
                                  <p:childTnLst>
                                    <p:animMotion origin="layout" path="M 4.16667E-6 1.85185E-6 L -0.45105 0.15972 " pathEditMode="relative" rAng="0" ptsTypes="AA">
                                      <p:cBhvr>
                                        <p:cTn id="16" dur="2000" fill="hold"/>
                                        <p:tgtEl>
                                          <p:spTgt spid="434210"/>
                                        </p:tgtEl>
                                        <p:attrNameLst>
                                          <p:attrName>ppt_x</p:attrName>
                                          <p:attrName>ppt_y</p:attrName>
                                        </p:attrNameLst>
                                      </p:cBhvr>
                                      <p:rCtr x="-22600" y="8000"/>
                                    </p:animMotion>
                                  </p:childTnLst>
                                </p:cTn>
                              </p:par>
                              <p:par>
                                <p:cTn id="17" presetID="0" presetClass="path" presetSubtype="0" accel="50000" decel="50000" fill="hold" grpId="0" nodeType="withEffect">
                                  <p:stCondLst>
                                    <p:cond delay="4000"/>
                                  </p:stCondLst>
                                  <p:childTnLst>
                                    <p:animMotion origin="layout" path="M -0.07518 -0.0044 L -0.59566 0.17428 " pathEditMode="relative" rAng="0" ptsTypes="AA">
                                      <p:cBhvr>
                                        <p:cTn id="18" dur="2000" fill="hold"/>
                                        <p:tgtEl>
                                          <p:spTgt spid="434194"/>
                                        </p:tgtEl>
                                        <p:attrNameLst>
                                          <p:attrName>ppt_x</p:attrName>
                                          <p:attrName>ppt_y</p:attrName>
                                        </p:attrNameLst>
                                      </p:cBhvr>
                                      <p:rCtr x="-26000" y="8900"/>
                                    </p:animMotion>
                                  </p:childTnLst>
                                </p:cTn>
                              </p:par>
                            </p:childTnLst>
                          </p:cTn>
                        </p:par>
                        <p:par>
                          <p:cTn id="19" fill="hold" nodeType="afterGroup">
                            <p:stCondLst>
                              <p:cond delay="9500"/>
                            </p:stCondLst>
                            <p:childTnLst>
                              <p:par>
                                <p:cTn id="20" presetID="1" presetClass="entr" presetSubtype="0" fill="hold" nodeType="afterEffect">
                                  <p:stCondLst>
                                    <p:cond delay="0"/>
                                  </p:stCondLst>
                                  <p:childTnLst>
                                    <p:set>
                                      <p:cBhvr>
                                        <p:cTn id="21" dur="1" fill="hold">
                                          <p:stCondLst>
                                            <p:cond delay="0"/>
                                          </p:stCondLst>
                                        </p:cTn>
                                        <p:tgtEl>
                                          <p:spTgt spid="434203">
                                            <p:txEl>
                                              <p:pRg st="0" end="0"/>
                                            </p:txEl>
                                          </p:spTgt>
                                        </p:tgtEl>
                                        <p:attrNameLst>
                                          <p:attrName>style.visibility</p:attrName>
                                        </p:attrNameLst>
                                      </p:cBhvr>
                                      <p:to>
                                        <p:strVal val="visible"/>
                                      </p:to>
                                    </p:set>
                                  </p:childTnLst>
                                </p:cTn>
                              </p:par>
                            </p:childTnLst>
                          </p:cTn>
                        </p:par>
                        <p:par>
                          <p:cTn id="22" fill="hold" nodeType="afterGroup">
                            <p:stCondLst>
                              <p:cond delay="9500"/>
                            </p:stCondLst>
                            <p:childTnLst>
                              <p:par>
                                <p:cTn id="23" presetID="0" presetClass="path" presetSubtype="0" accel="50000" decel="50000" fill="hold" grpId="0" nodeType="afterEffect">
                                  <p:stCondLst>
                                    <p:cond delay="0"/>
                                  </p:stCondLst>
                                  <p:childTnLst>
                                    <p:animMotion origin="layout" path="M 1.38889E-6 -4.39166E-6 L -0.27101 0.05887 " pathEditMode="relative" rAng="0" ptsTypes="AA">
                                      <p:cBhvr>
                                        <p:cTn id="24" dur="2000" fill="hold"/>
                                        <p:tgtEl>
                                          <p:spTgt spid="434190"/>
                                        </p:tgtEl>
                                        <p:attrNameLst>
                                          <p:attrName>ppt_x</p:attrName>
                                          <p:attrName>ppt_y</p:attrName>
                                        </p:attrNameLst>
                                      </p:cBhvr>
                                      <p:rCtr x="-13600" y="2900"/>
                                    </p:animMotion>
                                  </p:childTnLst>
                                </p:cTn>
                              </p:par>
                              <p:par>
                                <p:cTn id="25" presetID="0" presetClass="path" presetSubtype="0" accel="50000" decel="50000" fill="hold" nodeType="withEffect">
                                  <p:stCondLst>
                                    <p:cond delay="0"/>
                                  </p:stCondLst>
                                  <p:childTnLst>
                                    <p:animMotion origin="layout" path="M -3.05556E-6 0.0 L -0.42187 -0.08426 " pathEditMode="relative" rAng="0" ptsTypes="AA">
                                      <p:cBhvr>
                                        <p:cTn id="26" dur="2000" fill="hold"/>
                                        <p:tgtEl>
                                          <p:spTgt spid="434211"/>
                                        </p:tgtEl>
                                        <p:attrNameLst>
                                          <p:attrName>ppt_x</p:attrName>
                                          <p:attrName>ppt_y</p:attrName>
                                        </p:attrNameLst>
                                      </p:cBhvr>
                                      <p:rCtr x="-21100" y="-4200"/>
                                    </p:animMotion>
                                  </p:childTnLst>
                                </p:cTn>
                              </p:par>
                            </p:childTnLst>
                          </p:cTn>
                        </p:par>
                        <p:par>
                          <p:cTn id="27" fill="hold" nodeType="afterGroup">
                            <p:stCondLst>
                              <p:cond delay="11500"/>
                            </p:stCondLst>
                            <p:childTnLst>
                              <p:par>
                                <p:cTn id="28" presetID="1" presetClass="entr" presetSubtype="0" fill="hold" nodeType="afterEffect">
                                  <p:stCondLst>
                                    <p:cond delay="0"/>
                                  </p:stCondLst>
                                  <p:childTnLst>
                                    <p:set>
                                      <p:cBhvr>
                                        <p:cTn id="29" dur="1" fill="hold">
                                          <p:stCondLst>
                                            <p:cond delay="0"/>
                                          </p:stCondLst>
                                        </p:cTn>
                                        <p:tgtEl>
                                          <p:spTgt spid="434204">
                                            <p:txEl>
                                              <p:pRg st="0" end="0"/>
                                            </p:txEl>
                                          </p:spTgt>
                                        </p:tgtEl>
                                        <p:attrNameLst>
                                          <p:attrName>style.visibility</p:attrName>
                                        </p:attrNameLst>
                                      </p:cBhvr>
                                      <p:to>
                                        <p:strVal val="visible"/>
                                      </p:to>
                                    </p:set>
                                  </p:childTnLst>
                                </p:cTn>
                              </p:par>
                            </p:childTnLst>
                          </p:cTn>
                        </p:par>
                        <p:par>
                          <p:cTn id="30" fill="hold" nodeType="afterGroup">
                            <p:stCondLst>
                              <p:cond delay="11500"/>
                            </p:stCondLst>
                            <p:childTnLst>
                              <p:par>
                                <p:cTn id="31" presetID="0" presetClass="path" presetSubtype="0" accel="50000" decel="50000" fill="hold" grpId="0" nodeType="afterEffect">
                                  <p:stCondLst>
                                    <p:cond delay="0"/>
                                  </p:stCondLst>
                                  <p:childTnLst>
                                    <p:animMotion origin="layout" path="M -3.05556E-6 1.63384E-6 L -0.08142 0.44125 " pathEditMode="relative" rAng="0" ptsTypes="AA">
                                      <p:cBhvr>
                                        <p:cTn id="32" dur="2000" fill="hold"/>
                                        <p:tgtEl>
                                          <p:spTgt spid="434192"/>
                                        </p:tgtEl>
                                        <p:attrNameLst>
                                          <p:attrName>ppt_x</p:attrName>
                                          <p:attrName>ppt_y</p:attrName>
                                        </p:attrNameLst>
                                      </p:cBhvr>
                                      <p:rCtr x="-4100" y="22100"/>
                                    </p:animMotion>
                                  </p:childTnLst>
                                </p:cTn>
                              </p:par>
                              <p:par>
                                <p:cTn id="33" presetID="0" presetClass="path" presetSubtype="0" accel="50000" decel="50000" fill="hold" nodeType="withEffect">
                                  <p:stCondLst>
                                    <p:cond delay="0"/>
                                  </p:stCondLst>
                                  <p:childTnLst>
                                    <p:animMotion origin="layout" path="M -1.38889E-6 4.81481E-6 L -0.06354 0.27129 " pathEditMode="relative" rAng="0" ptsTypes="AA">
                                      <p:cBhvr>
                                        <p:cTn id="34" dur="2000" fill="hold"/>
                                        <p:tgtEl>
                                          <p:spTgt spid="434212"/>
                                        </p:tgtEl>
                                        <p:attrNameLst>
                                          <p:attrName>ppt_x</p:attrName>
                                          <p:attrName>ppt_y</p:attrName>
                                        </p:attrNameLst>
                                      </p:cBhvr>
                                      <p:rCtr x="-3200" y="13600"/>
                                    </p:animMotion>
                                  </p:childTnLst>
                                </p:cTn>
                              </p:par>
                            </p:childTnLst>
                          </p:cTn>
                        </p:par>
                        <p:par>
                          <p:cTn id="35" fill="hold" nodeType="afterGroup">
                            <p:stCondLst>
                              <p:cond delay="13500"/>
                            </p:stCondLst>
                            <p:childTnLst>
                              <p:par>
                                <p:cTn id="36" presetID="1" presetClass="entr" presetSubtype="0" fill="hold" grpId="0" nodeType="afterEffect">
                                  <p:stCondLst>
                                    <p:cond delay="0"/>
                                  </p:stCondLst>
                                  <p:childTnLst>
                                    <p:set>
                                      <p:cBhvr>
                                        <p:cTn id="37" dur="1" fill="hold">
                                          <p:stCondLst>
                                            <p:cond delay="0"/>
                                          </p:stCondLst>
                                        </p:cTn>
                                        <p:tgtEl>
                                          <p:spTgt spid="4341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4183" grpId="0"/>
      <p:bldP spid="434188" grpId="0" animBg="1"/>
      <p:bldP spid="434190" grpId="0"/>
      <p:bldP spid="434192" grpId="0"/>
      <p:bldP spid="434194" grpId="0"/>
      <p:bldP spid="43419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liennummernplatzhalter 1"/>
          <p:cNvSpPr>
            <a:spLocks noGrp="1"/>
          </p:cNvSpPr>
          <p:nvPr>
            <p:ph type="sldNum" sz="quarter" idx="10"/>
          </p:nvPr>
        </p:nvSpPr>
        <p:spPr>
          <a:noFill/>
          <a:ln>
            <a:miter lim="800000"/>
            <a:headEnd/>
            <a:tailEnd/>
          </a:ln>
        </p:spPr>
        <p:txBody>
          <a:bodyPr/>
          <a:lstStyle/>
          <a:p>
            <a:r>
              <a:rPr lang="de-DE"/>
              <a:t>Folie </a:t>
            </a:r>
            <a:fld id="{459053CA-457E-4682-A54A-992A2038227F}" type="slidenum">
              <a:rPr lang="de-DE"/>
              <a:pPr/>
              <a:t>8</a:t>
            </a:fld>
            <a:endParaRPr lang="de-DE"/>
          </a:p>
        </p:txBody>
      </p:sp>
      <p:pic>
        <p:nvPicPr>
          <p:cNvPr id="10243" name="Picture 35" descr="JimBeam_oP"/>
          <p:cNvPicPr>
            <a:picLocks noChangeAspect="1" noChangeArrowheads="1"/>
          </p:cNvPicPr>
          <p:nvPr/>
        </p:nvPicPr>
        <p:blipFill>
          <a:blip r:embed="rId3"/>
          <a:srcRect/>
          <a:stretch>
            <a:fillRect/>
          </a:stretch>
        </p:blipFill>
        <p:spPr bwMode="auto">
          <a:xfrm>
            <a:off x="6991350" y="3495675"/>
            <a:ext cx="896938" cy="1919288"/>
          </a:xfrm>
          <a:prstGeom prst="rect">
            <a:avLst/>
          </a:prstGeom>
          <a:noFill/>
          <a:ln w="9525">
            <a:noFill/>
            <a:miter lim="800000"/>
            <a:headEnd/>
            <a:tailEnd/>
          </a:ln>
        </p:spPr>
      </p:pic>
      <p:pic>
        <p:nvPicPr>
          <p:cNvPr id="10244" name="Picture 34" descr="Blumenkohl_oP"/>
          <p:cNvPicPr>
            <a:picLocks noChangeAspect="1" noChangeArrowheads="1"/>
          </p:cNvPicPr>
          <p:nvPr/>
        </p:nvPicPr>
        <p:blipFill>
          <a:blip r:embed="rId4"/>
          <a:srcRect/>
          <a:stretch>
            <a:fillRect/>
          </a:stretch>
        </p:blipFill>
        <p:spPr bwMode="auto">
          <a:xfrm>
            <a:off x="3595688" y="3625850"/>
            <a:ext cx="1198562" cy="1155700"/>
          </a:xfrm>
          <a:prstGeom prst="rect">
            <a:avLst/>
          </a:prstGeom>
          <a:noFill/>
          <a:ln w="9525">
            <a:noFill/>
            <a:miter lim="800000"/>
            <a:headEnd/>
            <a:tailEnd/>
          </a:ln>
        </p:spPr>
      </p:pic>
      <p:pic>
        <p:nvPicPr>
          <p:cNvPr id="10245" name="Picture 33" descr="Adidas"/>
          <p:cNvPicPr>
            <a:picLocks noChangeAspect="1" noChangeArrowheads="1"/>
          </p:cNvPicPr>
          <p:nvPr/>
        </p:nvPicPr>
        <p:blipFill>
          <a:blip r:embed="rId5"/>
          <a:srcRect b="5859"/>
          <a:stretch>
            <a:fillRect/>
          </a:stretch>
        </p:blipFill>
        <p:spPr bwMode="auto">
          <a:xfrm>
            <a:off x="1250950" y="3746500"/>
            <a:ext cx="1577975" cy="1019175"/>
          </a:xfrm>
          <a:prstGeom prst="rect">
            <a:avLst/>
          </a:prstGeom>
          <a:noFill/>
          <a:ln w="9525">
            <a:noFill/>
            <a:miter lim="800000"/>
            <a:headEnd/>
            <a:tailEnd/>
          </a:ln>
        </p:spPr>
      </p:pic>
      <p:sp>
        <p:nvSpPr>
          <p:cNvPr id="10246" name="Rectangle 29"/>
          <p:cNvSpPr>
            <a:spLocks noGrp="1" noChangeArrowheads="1"/>
          </p:cNvSpPr>
          <p:nvPr>
            <p:ph type="title" idx="4294967295"/>
          </p:nvPr>
        </p:nvSpPr>
        <p:spPr bwMode="auto">
          <a:xfrm>
            <a:off x="579438" y="274638"/>
            <a:ext cx="4808537" cy="396875"/>
          </a:xfrm>
          <a:prstGeom prst="rect">
            <a:avLst/>
          </a:prstGeom>
          <a:noFill/>
          <a:ln>
            <a:miter lim="800000"/>
            <a:headEnd/>
            <a:tailEnd/>
          </a:ln>
        </p:spPr>
        <p:txBody>
          <a:bodyPr>
            <a:spAutoFit/>
          </a:bodyPr>
          <a:lstStyle/>
          <a:p>
            <a:pPr eaLnBrk="1" hangingPunct="1"/>
            <a:r>
              <a:rPr lang="de-DE">
                <a:solidFill>
                  <a:srgbClr val="EAEAEA"/>
                </a:solidFill>
              </a:rPr>
              <a:t>1.1 Tauschwert – Ausdrucksweise von? </a:t>
            </a:r>
          </a:p>
        </p:txBody>
      </p:sp>
      <p:sp>
        <p:nvSpPr>
          <p:cNvPr id="10247" name="Rectangle 2"/>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10248" name="Rectangle 3"/>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36231" name="Text Box 7"/>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10250" name="Text Box 8"/>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10251" name="Text Box 9"/>
          <p:cNvSpPr txBox="1">
            <a:spLocks noChangeArrowheads="1"/>
          </p:cNvSpPr>
          <p:nvPr/>
        </p:nvSpPr>
        <p:spPr bwMode="auto">
          <a:xfrm>
            <a:off x="1177925" y="1014413"/>
            <a:ext cx="7412038" cy="590550"/>
          </a:xfrm>
          <a:prstGeom prst="rect">
            <a:avLst/>
          </a:prstGeom>
          <a:solidFill>
            <a:srgbClr val="FFCC00">
              <a:alpha val="30196"/>
            </a:srgbClr>
          </a:solidFill>
          <a:ln w="9525" algn="ctr">
            <a:solidFill>
              <a:srgbClr val="000000"/>
            </a:solidFill>
            <a:miter lim="800000"/>
            <a:headEnd/>
            <a:tailEnd/>
          </a:ln>
          <a:effectLst/>
        </p:spPr>
        <p:txBody>
          <a:bodyPr>
            <a:spAutoFit/>
          </a:bodyPr>
          <a:lstStyle/>
          <a:p>
            <a:pPr>
              <a:spcBef>
                <a:spcPct val="50000"/>
              </a:spcBef>
            </a:pPr>
            <a:r>
              <a:rPr lang="de-DE" sz="1600"/>
              <a:t>Der Tauschwert erscheint zunächst als das </a:t>
            </a:r>
            <a:r>
              <a:rPr lang="de-DE" sz="1600" b="1"/>
              <a:t>quantitative Verhältnis</a:t>
            </a:r>
            <a:r>
              <a:rPr lang="de-DE" sz="1600"/>
              <a:t>, worin sich Gebrauchswerte einer Art gegen Gebrauchswerte anderer Art austauschen</a:t>
            </a:r>
          </a:p>
        </p:txBody>
      </p:sp>
      <p:sp>
        <p:nvSpPr>
          <p:cNvPr id="10252" name="Text Box 14"/>
          <p:cNvSpPr txBox="1">
            <a:spLocks noChangeArrowheads="1"/>
          </p:cNvSpPr>
          <p:nvPr/>
        </p:nvSpPr>
        <p:spPr bwMode="auto">
          <a:xfrm>
            <a:off x="3549650" y="4811713"/>
            <a:ext cx="1279525" cy="581025"/>
          </a:xfrm>
          <a:prstGeom prst="rect">
            <a:avLst/>
          </a:prstGeom>
          <a:noFill/>
          <a:ln w="9525" algn="ctr">
            <a:noFill/>
            <a:miter lim="800000"/>
            <a:headEnd/>
            <a:tailEnd/>
          </a:ln>
          <a:effectLst/>
        </p:spPr>
        <p:txBody>
          <a:bodyPr wrap="none">
            <a:spAutoFit/>
          </a:bodyPr>
          <a:lstStyle/>
          <a:p>
            <a:r>
              <a:rPr lang="de-DE" sz="1600" i="1"/>
              <a:t>2174 Köpfe </a:t>
            </a:r>
          </a:p>
          <a:p>
            <a:r>
              <a:rPr lang="de-DE" sz="1600"/>
              <a:t>Blumenkohl</a:t>
            </a:r>
          </a:p>
        </p:txBody>
      </p:sp>
      <p:sp>
        <p:nvSpPr>
          <p:cNvPr id="10253" name="Text Box 16"/>
          <p:cNvSpPr txBox="1">
            <a:spLocks noChangeArrowheads="1"/>
          </p:cNvSpPr>
          <p:nvPr/>
        </p:nvSpPr>
        <p:spPr bwMode="auto">
          <a:xfrm>
            <a:off x="5489575" y="4814888"/>
            <a:ext cx="1458913" cy="581025"/>
          </a:xfrm>
          <a:prstGeom prst="rect">
            <a:avLst/>
          </a:prstGeom>
          <a:noFill/>
          <a:ln w="9525" algn="ctr">
            <a:noFill/>
            <a:miter lim="800000"/>
            <a:headEnd/>
            <a:tailEnd/>
          </a:ln>
          <a:effectLst/>
        </p:spPr>
        <p:txBody>
          <a:bodyPr wrap="none">
            <a:spAutoFit/>
          </a:bodyPr>
          <a:lstStyle/>
          <a:p>
            <a:r>
              <a:rPr lang="de-DE" sz="1600" i="1"/>
              <a:t>150 Flaschen </a:t>
            </a:r>
          </a:p>
          <a:p>
            <a:r>
              <a:rPr lang="de-DE" sz="1600"/>
              <a:t>Jim Beam</a:t>
            </a:r>
          </a:p>
        </p:txBody>
      </p:sp>
      <p:sp>
        <p:nvSpPr>
          <p:cNvPr id="10254" name="Text Box 18"/>
          <p:cNvSpPr txBox="1">
            <a:spLocks noChangeArrowheads="1"/>
          </p:cNvSpPr>
          <p:nvPr/>
        </p:nvSpPr>
        <p:spPr bwMode="auto">
          <a:xfrm>
            <a:off x="1184275" y="4789488"/>
            <a:ext cx="1628775" cy="581025"/>
          </a:xfrm>
          <a:prstGeom prst="rect">
            <a:avLst/>
          </a:prstGeom>
          <a:noFill/>
          <a:ln w="9525" algn="ctr">
            <a:noFill/>
            <a:miter lim="800000"/>
            <a:headEnd/>
            <a:tailEnd/>
          </a:ln>
          <a:effectLst/>
        </p:spPr>
        <p:txBody>
          <a:bodyPr wrap="none">
            <a:spAutoFit/>
          </a:bodyPr>
          <a:lstStyle/>
          <a:p>
            <a:r>
              <a:rPr lang="de-DE" sz="1600" i="1"/>
              <a:t>30 Paar </a:t>
            </a:r>
            <a:r>
              <a:rPr lang="de-DE" sz="1600"/>
              <a:t>Adidas </a:t>
            </a:r>
          </a:p>
          <a:p>
            <a:r>
              <a:rPr lang="de-DE" sz="1600"/>
              <a:t>Turnschuhe</a:t>
            </a:r>
          </a:p>
        </p:txBody>
      </p:sp>
      <p:sp>
        <p:nvSpPr>
          <p:cNvPr id="436243" name="Text Box 19"/>
          <p:cNvSpPr txBox="1">
            <a:spLocks noChangeArrowheads="1"/>
          </p:cNvSpPr>
          <p:nvPr/>
        </p:nvSpPr>
        <p:spPr bwMode="auto">
          <a:xfrm>
            <a:off x="1171575" y="5445125"/>
            <a:ext cx="7483475" cy="590550"/>
          </a:xfrm>
          <a:prstGeom prst="rect">
            <a:avLst/>
          </a:prstGeom>
          <a:solidFill>
            <a:srgbClr val="FFCC00">
              <a:alpha val="30196"/>
            </a:srgbClr>
          </a:solidFill>
          <a:ln w="9525" algn="ctr">
            <a:solidFill>
              <a:srgbClr val="000000"/>
            </a:solidFill>
            <a:miter lim="800000"/>
            <a:headEnd/>
            <a:tailEnd/>
          </a:ln>
          <a:effectLst/>
        </p:spPr>
        <p:txBody>
          <a:bodyPr>
            <a:spAutoFit/>
          </a:bodyPr>
          <a:lstStyle/>
          <a:p>
            <a:pPr>
              <a:spcBef>
                <a:spcPct val="50000"/>
              </a:spcBef>
            </a:pPr>
            <a:r>
              <a:rPr lang="de-DE" sz="1600"/>
              <a:t>– Die Tauschwerte der Waren müssen auf etwas ihnen allen </a:t>
            </a:r>
            <a:r>
              <a:rPr lang="de-DE" sz="1600" b="1"/>
              <a:t>Gemeinsames</a:t>
            </a:r>
            <a:r>
              <a:rPr lang="de-DE" sz="1600"/>
              <a:t> zu reduzieren sein, wovon sie ein Mehr oder Minder darstellen.</a:t>
            </a:r>
          </a:p>
        </p:txBody>
      </p:sp>
      <p:sp>
        <p:nvSpPr>
          <p:cNvPr id="436244" name="Text Box 20"/>
          <p:cNvSpPr txBox="1">
            <a:spLocks noChangeArrowheads="1"/>
          </p:cNvSpPr>
          <p:nvPr/>
        </p:nvSpPr>
        <p:spPr bwMode="auto">
          <a:xfrm>
            <a:off x="4754563" y="3013075"/>
            <a:ext cx="2368550" cy="1920875"/>
          </a:xfrm>
          <a:prstGeom prst="rect">
            <a:avLst/>
          </a:prstGeom>
          <a:noFill/>
          <a:ln w="9525" algn="ctr">
            <a:noFill/>
            <a:miter lim="800000"/>
            <a:headEnd/>
            <a:tailEnd/>
          </a:ln>
          <a:effectLst/>
        </p:spPr>
        <p:txBody>
          <a:bodyPr>
            <a:spAutoFit/>
          </a:bodyPr>
          <a:lstStyle/>
          <a:p>
            <a:pPr marL="268288" indent="-268288"/>
            <a:r>
              <a:rPr lang="de-DE" sz="2000">
                <a:solidFill>
                  <a:srgbClr val="FF0000"/>
                </a:solidFill>
                <a:latin typeface="Monotype Corsiva" pitchFamily="66" charset="0"/>
              </a:rPr>
              <a:t>2.	Der Tauschwert kann überhaupt nur </a:t>
            </a:r>
            <a:r>
              <a:rPr lang="de-DE" sz="2000" b="1">
                <a:solidFill>
                  <a:srgbClr val="FF0000"/>
                </a:solidFill>
                <a:latin typeface="Monotype Corsiva" pitchFamily="66" charset="0"/>
              </a:rPr>
              <a:t>Ausdrucksweise</a:t>
            </a:r>
            <a:r>
              <a:rPr lang="de-DE" sz="2000">
                <a:solidFill>
                  <a:srgbClr val="FF0000"/>
                </a:solidFill>
                <a:latin typeface="Monotype Corsiva" pitchFamily="66" charset="0"/>
              </a:rPr>
              <a:t> eines von ihm unterscheidbaren Gehalts sein.</a:t>
            </a:r>
          </a:p>
        </p:txBody>
      </p:sp>
      <p:sp>
        <p:nvSpPr>
          <p:cNvPr id="10257" name="Text Box 21"/>
          <p:cNvSpPr txBox="1">
            <a:spLocks noChangeArrowheads="1"/>
          </p:cNvSpPr>
          <p:nvPr/>
        </p:nvSpPr>
        <p:spPr bwMode="auto">
          <a:xfrm>
            <a:off x="1208088" y="1773238"/>
            <a:ext cx="3598862" cy="1323975"/>
          </a:xfrm>
          <a:prstGeom prst="rect">
            <a:avLst/>
          </a:prstGeom>
          <a:solidFill>
            <a:srgbClr val="FFCC00">
              <a:alpha val="30196"/>
            </a:srgbClr>
          </a:solidFill>
          <a:ln w="9525" algn="ctr">
            <a:solidFill>
              <a:srgbClr val="000000"/>
            </a:solidFill>
            <a:miter lim="800000"/>
            <a:headEnd/>
            <a:tailEnd/>
          </a:ln>
          <a:effectLst/>
        </p:spPr>
        <p:txBody>
          <a:bodyPr>
            <a:spAutoFit/>
          </a:bodyPr>
          <a:lstStyle/>
          <a:p>
            <a:r>
              <a:rPr lang="de-DE" sz="1600"/>
              <a:t>Als Tauschwerte des Fernsehers sind</a:t>
            </a:r>
          </a:p>
          <a:p>
            <a:r>
              <a:rPr lang="de-DE" sz="1600"/>
              <a:t>-</a:t>
            </a:r>
            <a:r>
              <a:rPr lang="de-DE" sz="1600" i="1"/>
              <a:t>150 Flaschen</a:t>
            </a:r>
            <a:r>
              <a:rPr lang="de-DE" sz="1600"/>
              <a:t> Jim Beam,</a:t>
            </a:r>
          </a:p>
          <a:p>
            <a:r>
              <a:rPr lang="de-DE" sz="1600"/>
              <a:t>- </a:t>
            </a:r>
            <a:r>
              <a:rPr lang="de-DE" sz="1600" i="1"/>
              <a:t>30 Paar</a:t>
            </a:r>
            <a:r>
              <a:rPr lang="de-DE" sz="1600"/>
              <a:t> Turnschuhe,</a:t>
            </a:r>
          </a:p>
          <a:p>
            <a:r>
              <a:rPr lang="de-DE" sz="1600"/>
              <a:t>- </a:t>
            </a:r>
            <a:r>
              <a:rPr lang="de-DE" sz="1600" i="1"/>
              <a:t>2174 Köpfe</a:t>
            </a:r>
            <a:r>
              <a:rPr lang="de-DE" sz="1600"/>
              <a:t> Blumenkohl, usw.</a:t>
            </a:r>
          </a:p>
          <a:p>
            <a:r>
              <a:rPr lang="de-DE" sz="1600" b="1"/>
              <a:t>einander gleich</a:t>
            </a:r>
            <a:r>
              <a:rPr lang="de-DE" sz="1600"/>
              <a:t>.</a:t>
            </a:r>
          </a:p>
        </p:txBody>
      </p:sp>
      <p:sp>
        <p:nvSpPr>
          <p:cNvPr id="436246" name="Text Box 22"/>
          <p:cNvSpPr txBox="1">
            <a:spLocks noChangeArrowheads="1"/>
          </p:cNvSpPr>
          <p:nvPr/>
        </p:nvSpPr>
        <p:spPr bwMode="auto">
          <a:xfrm>
            <a:off x="4973638" y="1773238"/>
            <a:ext cx="3630612" cy="517525"/>
          </a:xfrm>
          <a:prstGeom prst="rect">
            <a:avLst/>
          </a:prstGeom>
          <a:solidFill>
            <a:srgbClr val="FFCC00">
              <a:alpha val="30196"/>
            </a:srgbClr>
          </a:solidFill>
          <a:ln w="9525" algn="ctr">
            <a:solidFill>
              <a:srgbClr val="000000"/>
            </a:solidFill>
            <a:miter lim="800000"/>
            <a:headEnd/>
            <a:tailEnd/>
          </a:ln>
          <a:effectLst/>
        </p:spPr>
        <p:txBody>
          <a:bodyPr>
            <a:spAutoFit/>
          </a:bodyPr>
          <a:lstStyle/>
          <a:p>
            <a:pPr>
              <a:lnSpc>
                <a:spcPct val="85000"/>
              </a:lnSpc>
              <a:spcBef>
                <a:spcPct val="30000"/>
              </a:spcBef>
            </a:pPr>
            <a:r>
              <a:rPr lang="de-DE" sz="1600"/>
              <a:t>Sie sind gleich große Tauschwerte und durch einander ersetzbar.</a:t>
            </a:r>
          </a:p>
        </p:txBody>
      </p:sp>
      <p:sp>
        <p:nvSpPr>
          <p:cNvPr id="436247" name="Text Box 23"/>
          <p:cNvSpPr txBox="1">
            <a:spLocks noChangeArrowheads="1"/>
          </p:cNvSpPr>
          <p:nvPr/>
        </p:nvSpPr>
        <p:spPr bwMode="auto">
          <a:xfrm>
            <a:off x="5426075" y="2768600"/>
            <a:ext cx="3211513" cy="336550"/>
          </a:xfrm>
          <a:prstGeom prst="rect">
            <a:avLst/>
          </a:prstGeom>
          <a:noFill/>
          <a:ln w="9525" algn="ctr">
            <a:noFill/>
            <a:miter lim="800000"/>
            <a:headEnd/>
            <a:tailEnd/>
          </a:ln>
          <a:effectLst/>
        </p:spPr>
        <p:txBody>
          <a:bodyPr wrap="none">
            <a:spAutoFit/>
          </a:bodyPr>
          <a:lstStyle/>
          <a:p>
            <a:pPr>
              <a:lnSpc>
                <a:spcPct val="80000"/>
              </a:lnSpc>
            </a:pPr>
            <a:r>
              <a:rPr lang="de-DE" sz="2000">
                <a:solidFill>
                  <a:srgbClr val="FF0000"/>
                </a:solidFill>
                <a:latin typeface="Monotype Corsiva" pitchFamily="66" charset="0"/>
              </a:rPr>
              <a:t>1. Sie drücken etwas Gleiches aus.</a:t>
            </a:r>
          </a:p>
        </p:txBody>
      </p:sp>
      <p:sp>
        <p:nvSpPr>
          <p:cNvPr id="436249" name="AutoShape 25"/>
          <p:cNvSpPr>
            <a:spLocks noChangeArrowheads="1"/>
          </p:cNvSpPr>
          <p:nvPr/>
        </p:nvSpPr>
        <p:spPr bwMode="auto">
          <a:xfrm rot="-720000">
            <a:off x="5372100" y="2273300"/>
            <a:ext cx="485775" cy="539750"/>
          </a:xfrm>
          <a:prstGeom prst="downArrow">
            <a:avLst>
              <a:gd name="adj1" fmla="val 51778"/>
              <a:gd name="adj2" fmla="val 40694"/>
            </a:avLst>
          </a:prstGeom>
          <a:noFill/>
          <a:ln w="12700" algn="ctr">
            <a:solidFill>
              <a:srgbClr val="FF0000"/>
            </a:solidFill>
            <a:miter lim="800000"/>
            <a:headEnd/>
            <a:tailEnd/>
          </a:ln>
          <a:effectLst/>
        </p:spPr>
        <p:txBody>
          <a:bodyPr wrap="none" anchor="ctr"/>
          <a:lstStyle/>
          <a:p>
            <a:endParaRPr lang="de-DE"/>
          </a:p>
        </p:txBody>
      </p:sp>
      <p:sp>
        <p:nvSpPr>
          <p:cNvPr id="436250" name="AutoShape 26"/>
          <p:cNvSpPr>
            <a:spLocks noChangeArrowheads="1"/>
          </p:cNvSpPr>
          <p:nvPr/>
        </p:nvSpPr>
        <p:spPr bwMode="auto">
          <a:xfrm>
            <a:off x="4906963" y="2347913"/>
            <a:ext cx="485775" cy="692150"/>
          </a:xfrm>
          <a:prstGeom prst="downArrow">
            <a:avLst>
              <a:gd name="adj1" fmla="val 51778"/>
              <a:gd name="adj2" fmla="val 52185"/>
            </a:avLst>
          </a:prstGeom>
          <a:noFill/>
          <a:ln w="12700" algn="ctr">
            <a:solidFill>
              <a:srgbClr val="FF0000"/>
            </a:solidFill>
            <a:miter lim="800000"/>
            <a:headEnd/>
            <a:tailEnd/>
          </a:ln>
          <a:effectLst/>
        </p:spPr>
        <p:txBody>
          <a:bodyPr wrap="none" anchor="ctr"/>
          <a:lstStyle/>
          <a:p>
            <a:pPr algn="ctr"/>
            <a:endParaRPr lang="de-DE" sz="1600">
              <a:solidFill>
                <a:srgbClr val="FF0000"/>
              </a:solidFill>
            </a:endParaRPr>
          </a:p>
        </p:txBody>
      </p:sp>
      <p:sp>
        <p:nvSpPr>
          <p:cNvPr id="10262" name="Text Box 27"/>
          <p:cNvSpPr txBox="1">
            <a:spLocks noChangeArrowheads="1"/>
          </p:cNvSpPr>
          <p:nvPr/>
        </p:nvSpPr>
        <p:spPr bwMode="auto">
          <a:xfrm>
            <a:off x="3021013" y="4883150"/>
            <a:ext cx="331787" cy="396875"/>
          </a:xfrm>
          <a:prstGeom prst="rect">
            <a:avLst/>
          </a:prstGeom>
          <a:noFill/>
          <a:ln w="9525">
            <a:noFill/>
            <a:miter lim="800000"/>
            <a:headEnd/>
            <a:tailEnd/>
          </a:ln>
          <a:effectLst/>
        </p:spPr>
        <p:txBody>
          <a:bodyPr wrap="none">
            <a:spAutoFit/>
          </a:bodyPr>
          <a:lstStyle/>
          <a:p>
            <a:r>
              <a:rPr lang="de-DE" sz="2000" b="1"/>
              <a:t>=</a:t>
            </a:r>
          </a:p>
        </p:txBody>
      </p:sp>
      <p:sp>
        <p:nvSpPr>
          <p:cNvPr id="10263" name="Text Box 28"/>
          <p:cNvSpPr txBox="1">
            <a:spLocks noChangeArrowheads="1"/>
          </p:cNvSpPr>
          <p:nvPr/>
        </p:nvSpPr>
        <p:spPr bwMode="auto">
          <a:xfrm>
            <a:off x="5041900" y="4879975"/>
            <a:ext cx="331788" cy="396875"/>
          </a:xfrm>
          <a:prstGeom prst="rect">
            <a:avLst/>
          </a:prstGeom>
          <a:noFill/>
          <a:ln w="9525">
            <a:noFill/>
            <a:miter lim="800000"/>
            <a:headEnd/>
            <a:tailEnd/>
          </a:ln>
          <a:effectLst/>
        </p:spPr>
        <p:txBody>
          <a:bodyPr wrap="none">
            <a:spAutoFit/>
          </a:bodyPr>
          <a:lstStyle/>
          <a:p>
            <a:r>
              <a:rPr lang="de-DE" sz="2000" b="1"/>
              <a:t>=</a:t>
            </a:r>
          </a:p>
        </p:txBody>
      </p:sp>
      <p:sp>
        <p:nvSpPr>
          <p:cNvPr id="10264" name="Text Box 30"/>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51</a:t>
            </a:r>
          </a:p>
          <a:p>
            <a:pPr algn="ctr"/>
            <a:r>
              <a:rPr lang="de-DE" sz="1400">
                <a:solidFill>
                  <a:schemeClr val="bg2"/>
                </a:solidFill>
              </a:rPr>
              <a:t>Originaltext</a:t>
            </a:r>
          </a:p>
        </p:txBody>
      </p:sp>
      <p:sp>
        <p:nvSpPr>
          <p:cNvPr id="10265" name="Text Box 31"/>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10266" name="Text Box 32"/>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36246"/>
                                        </p:tgtEl>
                                        <p:attrNameLst>
                                          <p:attrName>style.visibility</p:attrName>
                                        </p:attrNameLst>
                                      </p:cBhvr>
                                      <p:to>
                                        <p:strVal val="visible"/>
                                      </p:to>
                                    </p:set>
                                    <p:animEffect transition="in" filter="fade">
                                      <p:cBhvr>
                                        <p:cTn id="7" dur="1000"/>
                                        <p:tgtEl>
                                          <p:spTgt spid="436246"/>
                                        </p:tgtEl>
                                      </p:cBhvr>
                                    </p:animEffect>
                                  </p:childTnLst>
                                </p:cTn>
                              </p:par>
                            </p:childTnLst>
                          </p:cTn>
                        </p:par>
                        <p:par>
                          <p:cTn id="8" fill="hold" nodeType="afterGroup">
                            <p:stCondLst>
                              <p:cond delay="1000"/>
                            </p:stCondLst>
                            <p:childTnLst>
                              <p:par>
                                <p:cTn id="9" presetID="1" presetClass="entr" presetSubtype="0" fill="hold" grpId="0" nodeType="afterEffect">
                                  <p:stCondLst>
                                    <p:cond delay="2500"/>
                                  </p:stCondLst>
                                  <p:childTnLst>
                                    <p:set>
                                      <p:cBhvr>
                                        <p:cTn id="10" dur="1" fill="hold">
                                          <p:stCondLst>
                                            <p:cond delay="0"/>
                                          </p:stCondLst>
                                        </p:cTn>
                                        <p:tgtEl>
                                          <p:spTgt spid="436249"/>
                                        </p:tgtEl>
                                        <p:attrNameLst>
                                          <p:attrName>style.visibility</p:attrName>
                                        </p:attrNameLst>
                                      </p:cBhvr>
                                      <p:to>
                                        <p:strVal val="visible"/>
                                      </p:to>
                                    </p:set>
                                  </p:childTnLst>
                                </p:cTn>
                              </p:par>
                            </p:childTnLst>
                          </p:cTn>
                        </p:par>
                        <p:par>
                          <p:cTn id="11" fill="hold" nodeType="afterGroup">
                            <p:stCondLst>
                              <p:cond delay="3500"/>
                            </p:stCondLst>
                            <p:childTnLst>
                              <p:par>
                                <p:cTn id="12" presetID="1" presetClass="entr" presetSubtype="0" fill="hold" grpId="0" nodeType="afterEffect">
                                  <p:stCondLst>
                                    <p:cond delay="500"/>
                                  </p:stCondLst>
                                  <p:iterate type="lt">
                                    <p:tmAbs val="100"/>
                                  </p:iterate>
                                  <p:childTnLst>
                                    <p:set>
                                      <p:cBhvr>
                                        <p:cTn id="13" dur="1" fill="hold">
                                          <p:stCondLst>
                                            <p:cond delay="0"/>
                                          </p:stCondLst>
                                        </p:cTn>
                                        <p:tgtEl>
                                          <p:spTgt spid="436247"/>
                                        </p:tgtEl>
                                        <p:attrNameLst>
                                          <p:attrName>style.visibility</p:attrName>
                                        </p:attrNameLst>
                                      </p:cBhvr>
                                      <p:to>
                                        <p:strVal val="visible"/>
                                      </p:to>
                                    </p:set>
                                  </p:childTnLst>
                                </p:cTn>
                              </p:par>
                            </p:childTnLst>
                          </p:cTn>
                        </p:par>
                        <p:par>
                          <p:cTn id="14" fill="hold" nodeType="afterGroup">
                            <p:stCondLst>
                              <p:cond delay="6801"/>
                            </p:stCondLst>
                            <p:childTnLst>
                              <p:par>
                                <p:cTn id="15" presetID="1" presetClass="entr" presetSubtype="0" fill="hold" grpId="0" nodeType="afterEffect">
                                  <p:stCondLst>
                                    <p:cond delay="3000"/>
                                  </p:stCondLst>
                                  <p:childTnLst>
                                    <p:set>
                                      <p:cBhvr>
                                        <p:cTn id="16" dur="1" fill="hold">
                                          <p:stCondLst>
                                            <p:cond delay="0"/>
                                          </p:stCondLst>
                                        </p:cTn>
                                        <p:tgtEl>
                                          <p:spTgt spid="436250"/>
                                        </p:tgtEl>
                                        <p:attrNameLst>
                                          <p:attrName>style.visibility</p:attrName>
                                        </p:attrNameLst>
                                      </p:cBhvr>
                                      <p:to>
                                        <p:strVal val="visible"/>
                                      </p:to>
                                    </p:set>
                                  </p:childTnLst>
                                </p:cTn>
                              </p:par>
                            </p:childTnLst>
                          </p:cTn>
                        </p:par>
                        <p:par>
                          <p:cTn id="17" fill="hold" nodeType="afterGroup">
                            <p:stCondLst>
                              <p:cond delay="9801"/>
                            </p:stCondLst>
                            <p:childTnLst>
                              <p:par>
                                <p:cTn id="18" presetID="1" presetClass="entr" presetSubtype="0" fill="hold" grpId="0" nodeType="afterEffect">
                                  <p:stCondLst>
                                    <p:cond delay="500"/>
                                  </p:stCondLst>
                                  <p:iterate type="lt">
                                    <p:tmAbs val="100"/>
                                  </p:iterate>
                                  <p:childTnLst>
                                    <p:set>
                                      <p:cBhvr>
                                        <p:cTn id="19" dur="1" fill="hold">
                                          <p:stCondLst>
                                            <p:cond delay="0"/>
                                          </p:stCondLst>
                                        </p:cTn>
                                        <p:tgtEl>
                                          <p:spTgt spid="436244">
                                            <p:txEl>
                                              <p:pRg st="0" end="0"/>
                                            </p:txEl>
                                          </p:spTgt>
                                        </p:tgtEl>
                                        <p:attrNameLst>
                                          <p:attrName>style.visibility</p:attrName>
                                        </p:attrNameLst>
                                      </p:cBhvr>
                                      <p:to>
                                        <p:strVal val="visible"/>
                                      </p:to>
                                    </p:set>
                                  </p:childTnLst>
                                </p:cTn>
                              </p:par>
                            </p:childTnLst>
                          </p:cTn>
                        </p:par>
                        <p:par>
                          <p:cTn id="20" fill="hold" nodeType="afterGroup">
                            <p:stCondLst>
                              <p:cond delay="18602"/>
                            </p:stCondLst>
                            <p:childTnLst>
                              <p:par>
                                <p:cTn id="21" presetID="1" presetClass="entr" presetSubtype="0" fill="hold" grpId="0" nodeType="afterEffect">
                                  <p:stCondLst>
                                    <p:cond delay="0"/>
                                  </p:stCondLst>
                                  <p:childTnLst>
                                    <p:set>
                                      <p:cBhvr>
                                        <p:cTn id="22" dur="1" fill="hold">
                                          <p:stCondLst>
                                            <p:cond delay="0"/>
                                          </p:stCondLst>
                                        </p:cTn>
                                        <p:tgtEl>
                                          <p:spTgt spid="43623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xit" presetSubtype="0" fill="hold" grpId="1" nodeType="clickEffect">
                                  <p:stCondLst>
                                    <p:cond delay="0"/>
                                  </p:stCondLst>
                                  <p:childTnLst>
                                    <p:animEffect transition="out" filter="fade">
                                      <p:cBhvr>
                                        <p:cTn id="26" dur="2000"/>
                                        <p:tgtEl>
                                          <p:spTgt spid="436231"/>
                                        </p:tgtEl>
                                      </p:cBhvr>
                                    </p:animEffect>
                                    <p:set>
                                      <p:cBhvr>
                                        <p:cTn id="27" dur="1" fill="hold">
                                          <p:stCondLst>
                                            <p:cond delay="1999"/>
                                          </p:stCondLst>
                                        </p:cTn>
                                        <p:tgtEl>
                                          <p:spTgt spid="436231"/>
                                        </p:tgtEl>
                                        <p:attrNameLst>
                                          <p:attrName>style.visibility</p:attrName>
                                        </p:attrNameLst>
                                      </p:cBhvr>
                                      <p:to>
                                        <p:strVal val="hidden"/>
                                      </p:to>
                                    </p:se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436243"/>
                                        </p:tgtEl>
                                        <p:attrNameLst>
                                          <p:attrName>style.visibility</p:attrName>
                                        </p:attrNameLst>
                                      </p:cBhvr>
                                      <p:to>
                                        <p:strVal val="visible"/>
                                      </p:to>
                                    </p:set>
                                    <p:animEffect transition="in" filter="fade">
                                      <p:cBhvr>
                                        <p:cTn id="31" dur="1000"/>
                                        <p:tgtEl>
                                          <p:spTgt spid="436243"/>
                                        </p:tgtEl>
                                      </p:cBhvr>
                                    </p:animEffect>
                                  </p:childTnLst>
                                </p:cTn>
                              </p:par>
                            </p:childTnLst>
                          </p:cTn>
                        </p:par>
                        <p:par>
                          <p:cTn id="32" fill="hold" nodeType="afterGroup">
                            <p:stCondLst>
                              <p:cond delay="3000"/>
                            </p:stCondLst>
                            <p:childTnLst>
                              <p:par>
                                <p:cTn id="33" presetID="1" presetClass="entr" presetSubtype="0" fill="hold" grpId="2" nodeType="afterEffect">
                                  <p:stCondLst>
                                    <p:cond delay="0"/>
                                  </p:stCondLst>
                                  <p:childTnLst>
                                    <p:set>
                                      <p:cBhvr>
                                        <p:cTn id="34" dur="1" fill="hold">
                                          <p:stCondLst>
                                            <p:cond delay="0"/>
                                          </p:stCondLst>
                                        </p:cTn>
                                        <p:tgtEl>
                                          <p:spTgt spid="4362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6231" grpId="0"/>
      <p:bldP spid="436231" grpId="1"/>
      <p:bldP spid="436231" grpId="2"/>
      <p:bldP spid="436243" grpId="0" animBg="1"/>
      <p:bldP spid="436244" grpId="0" build="p" advAuto="1500"/>
      <p:bldP spid="436246" grpId="0" animBg="1" autoUpdateAnimBg="0"/>
      <p:bldP spid="436247" grpId="0"/>
      <p:bldP spid="436249" grpId="0" animBg="1"/>
      <p:bldP spid="4362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liennummernplatzhalter 1"/>
          <p:cNvSpPr>
            <a:spLocks noGrp="1"/>
          </p:cNvSpPr>
          <p:nvPr>
            <p:ph type="sldNum" sz="quarter" idx="10"/>
          </p:nvPr>
        </p:nvSpPr>
        <p:spPr>
          <a:noFill/>
          <a:ln>
            <a:miter lim="800000"/>
            <a:headEnd/>
            <a:tailEnd/>
          </a:ln>
        </p:spPr>
        <p:txBody>
          <a:bodyPr/>
          <a:lstStyle/>
          <a:p>
            <a:r>
              <a:rPr lang="de-DE"/>
              <a:t>Folie </a:t>
            </a:r>
            <a:fld id="{F09E33CA-4AA7-4AF4-A316-C2B9C66C50D8}" type="slidenum">
              <a:rPr lang="de-DE"/>
              <a:pPr/>
              <a:t>9</a:t>
            </a:fld>
            <a:endParaRPr lang="de-DE"/>
          </a:p>
        </p:txBody>
      </p:sp>
      <p:pic>
        <p:nvPicPr>
          <p:cNvPr id="411733" name="Picture 85" descr="JimBeam_oP"/>
          <p:cNvPicPr>
            <a:picLocks noChangeAspect="1" noChangeArrowheads="1"/>
          </p:cNvPicPr>
          <p:nvPr/>
        </p:nvPicPr>
        <p:blipFill>
          <a:blip r:embed="rId3"/>
          <a:srcRect/>
          <a:stretch>
            <a:fillRect/>
          </a:stretch>
        </p:blipFill>
        <p:spPr bwMode="auto">
          <a:xfrm>
            <a:off x="6991350" y="3495675"/>
            <a:ext cx="896938" cy="1919288"/>
          </a:xfrm>
          <a:prstGeom prst="rect">
            <a:avLst/>
          </a:prstGeom>
          <a:noFill/>
          <a:ln w="9525">
            <a:noFill/>
            <a:miter lim="800000"/>
            <a:headEnd/>
            <a:tailEnd/>
          </a:ln>
        </p:spPr>
      </p:pic>
      <p:pic>
        <p:nvPicPr>
          <p:cNvPr id="411734" name="Picture 86" descr="Blumenkohl_oP"/>
          <p:cNvPicPr>
            <a:picLocks noChangeAspect="1" noChangeArrowheads="1"/>
          </p:cNvPicPr>
          <p:nvPr/>
        </p:nvPicPr>
        <p:blipFill>
          <a:blip r:embed="rId4"/>
          <a:srcRect/>
          <a:stretch>
            <a:fillRect/>
          </a:stretch>
        </p:blipFill>
        <p:spPr bwMode="auto">
          <a:xfrm>
            <a:off x="3595688" y="3625850"/>
            <a:ext cx="1198562" cy="1155700"/>
          </a:xfrm>
          <a:prstGeom prst="rect">
            <a:avLst/>
          </a:prstGeom>
          <a:noFill/>
          <a:ln w="9525">
            <a:noFill/>
            <a:miter lim="800000"/>
            <a:headEnd/>
            <a:tailEnd/>
          </a:ln>
        </p:spPr>
      </p:pic>
      <p:pic>
        <p:nvPicPr>
          <p:cNvPr id="411735" name="Picture 87" descr="Adidas"/>
          <p:cNvPicPr>
            <a:picLocks noChangeAspect="1" noChangeArrowheads="1"/>
          </p:cNvPicPr>
          <p:nvPr/>
        </p:nvPicPr>
        <p:blipFill>
          <a:blip r:embed="rId5"/>
          <a:srcRect b="5859"/>
          <a:stretch>
            <a:fillRect/>
          </a:stretch>
        </p:blipFill>
        <p:spPr bwMode="auto">
          <a:xfrm>
            <a:off x="1250950" y="3746500"/>
            <a:ext cx="1577975" cy="1019175"/>
          </a:xfrm>
          <a:prstGeom prst="rect">
            <a:avLst/>
          </a:prstGeom>
          <a:noFill/>
          <a:ln w="9525">
            <a:noFill/>
            <a:miter lim="800000"/>
            <a:headEnd/>
            <a:tailEnd/>
          </a:ln>
        </p:spPr>
      </p:pic>
      <p:sp>
        <p:nvSpPr>
          <p:cNvPr id="11270" name="Rectangle 81"/>
          <p:cNvSpPr>
            <a:spLocks noGrp="1" noChangeArrowheads="1"/>
          </p:cNvSpPr>
          <p:nvPr>
            <p:ph type="title" idx="4294967295"/>
          </p:nvPr>
        </p:nvSpPr>
        <p:spPr bwMode="auto">
          <a:xfrm>
            <a:off x="603250" y="287338"/>
            <a:ext cx="3262313" cy="396875"/>
          </a:xfrm>
          <a:prstGeom prst="rect">
            <a:avLst/>
          </a:prstGeom>
          <a:noFill/>
          <a:ln>
            <a:miter lim="800000"/>
            <a:headEnd/>
            <a:tailEnd/>
          </a:ln>
        </p:spPr>
        <p:txBody>
          <a:bodyPr>
            <a:spAutoFit/>
          </a:bodyPr>
          <a:lstStyle/>
          <a:p>
            <a:pPr eaLnBrk="1" hangingPunct="1"/>
            <a:r>
              <a:rPr lang="de-DE">
                <a:solidFill>
                  <a:srgbClr val="EAEAEA"/>
                </a:solidFill>
              </a:rPr>
              <a:t>1.1 Ware - Arbeitsprodukt</a:t>
            </a:r>
          </a:p>
        </p:txBody>
      </p:sp>
      <p:sp>
        <p:nvSpPr>
          <p:cNvPr id="411718" name="Text Box 70"/>
          <p:cNvSpPr txBox="1">
            <a:spLocks noChangeArrowheads="1"/>
          </p:cNvSpPr>
          <p:nvPr/>
        </p:nvSpPr>
        <p:spPr bwMode="auto">
          <a:xfrm>
            <a:off x="3581400" y="4249738"/>
            <a:ext cx="1225550" cy="1050925"/>
          </a:xfrm>
          <a:prstGeom prst="rect">
            <a:avLst/>
          </a:prstGeom>
          <a:solidFill>
            <a:srgbClr val="FFCC00">
              <a:alpha val="20000"/>
            </a:srgbClr>
          </a:solidFill>
          <a:ln w="9525" algn="ctr">
            <a:solidFill>
              <a:srgbClr val="000000"/>
            </a:solidFill>
            <a:miter lim="800000"/>
            <a:headEnd/>
            <a:tailEnd/>
          </a:ln>
          <a:effectLst/>
        </p:spPr>
        <p:txBody>
          <a:bodyPr wrap="none" anchor="ctr" anchorCtr="1"/>
          <a:lstStyle/>
          <a:p>
            <a:pPr algn="ctr"/>
            <a:r>
              <a:rPr lang="de-DE" sz="2000" b="1"/>
              <a:t>?</a:t>
            </a:r>
          </a:p>
        </p:txBody>
      </p:sp>
      <p:sp>
        <p:nvSpPr>
          <p:cNvPr id="411715" name="Text Box 67"/>
          <p:cNvSpPr txBox="1">
            <a:spLocks noChangeArrowheads="1"/>
          </p:cNvSpPr>
          <p:nvPr/>
        </p:nvSpPr>
        <p:spPr bwMode="auto">
          <a:xfrm>
            <a:off x="1184275" y="4789488"/>
            <a:ext cx="1628775" cy="581025"/>
          </a:xfrm>
          <a:prstGeom prst="rect">
            <a:avLst/>
          </a:prstGeom>
          <a:noFill/>
          <a:ln w="9525" algn="ctr">
            <a:noFill/>
            <a:miter lim="800000"/>
            <a:headEnd/>
            <a:tailEnd/>
          </a:ln>
          <a:effectLst/>
        </p:spPr>
        <p:txBody>
          <a:bodyPr wrap="none">
            <a:spAutoFit/>
          </a:bodyPr>
          <a:lstStyle/>
          <a:p>
            <a:r>
              <a:rPr lang="de-DE" sz="1600" i="1"/>
              <a:t>30 Paar</a:t>
            </a:r>
            <a:r>
              <a:rPr lang="de-DE" sz="1600"/>
              <a:t> Adidas </a:t>
            </a:r>
          </a:p>
          <a:p>
            <a:r>
              <a:rPr lang="de-DE" sz="1600"/>
              <a:t>Turnschuhe</a:t>
            </a:r>
          </a:p>
        </p:txBody>
      </p:sp>
      <p:sp>
        <p:nvSpPr>
          <p:cNvPr id="11273" name="Rectangle 2"/>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11274" name="Rectangle 6"/>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11658" name="Text Box 10"/>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11276" name="Text Box 18"/>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411690" name="Text Box 42"/>
          <p:cNvSpPr txBox="1">
            <a:spLocks noChangeArrowheads="1"/>
          </p:cNvSpPr>
          <p:nvPr/>
        </p:nvSpPr>
        <p:spPr bwMode="auto">
          <a:xfrm>
            <a:off x="1195388" y="1468438"/>
            <a:ext cx="7512050" cy="1079500"/>
          </a:xfrm>
          <a:prstGeom prst="rect">
            <a:avLst/>
          </a:prstGeom>
          <a:solidFill>
            <a:schemeClr val="hlink">
              <a:alpha val="79999"/>
            </a:schemeClr>
          </a:solidFill>
          <a:ln w="9525" algn="ctr">
            <a:solidFill>
              <a:srgbClr val="000000"/>
            </a:solidFill>
            <a:miter lim="800000"/>
            <a:headEnd/>
            <a:tailEnd/>
          </a:ln>
          <a:effectLst/>
        </p:spPr>
        <p:txBody>
          <a:bodyPr>
            <a:spAutoFit/>
          </a:bodyPr>
          <a:lstStyle/>
          <a:p>
            <a:r>
              <a:rPr lang="de-DE" sz="1600">
                <a:solidFill>
                  <a:schemeClr val="bg1"/>
                </a:solidFill>
              </a:rPr>
              <a:t>Das Gemeinsame kann nicht in den stofflichen Eigenschaften liegen, denn hierin unterscheiden sich die Waren. Um das Gemeinsame der Waren herauszufinden, müssen wir </a:t>
            </a:r>
            <a:r>
              <a:rPr lang="de-DE" sz="1600" b="1">
                <a:solidFill>
                  <a:schemeClr val="bg1"/>
                </a:solidFill>
              </a:rPr>
              <a:t>abstrahieren</a:t>
            </a:r>
            <a:r>
              <a:rPr lang="de-DE" sz="1600">
                <a:solidFill>
                  <a:schemeClr val="bg1"/>
                </a:solidFill>
              </a:rPr>
              <a:t> von ihren stofflichen Eigenschaften, die sie zu Gebrauchswerten machen und durch die sie sich voneinander unterscheiden. </a:t>
            </a:r>
          </a:p>
        </p:txBody>
      </p:sp>
      <p:sp>
        <p:nvSpPr>
          <p:cNvPr id="11278" name="Text Box 46"/>
          <p:cNvSpPr txBox="1">
            <a:spLocks noChangeArrowheads="1"/>
          </p:cNvSpPr>
          <p:nvPr/>
        </p:nvSpPr>
        <p:spPr bwMode="auto">
          <a:xfrm>
            <a:off x="3074988" y="2338388"/>
            <a:ext cx="2144712" cy="336550"/>
          </a:xfrm>
          <a:prstGeom prst="rect">
            <a:avLst/>
          </a:prstGeom>
          <a:noFill/>
          <a:ln w="9525">
            <a:noFill/>
            <a:miter lim="800000"/>
            <a:headEnd/>
            <a:tailEnd/>
          </a:ln>
          <a:effectLst/>
        </p:spPr>
        <p:txBody>
          <a:bodyPr>
            <a:spAutoFit/>
          </a:bodyPr>
          <a:lstStyle/>
          <a:p>
            <a:endParaRPr lang="de-DE"/>
          </a:p>
        </p:txBody>
      </p:sp>
      <p:sp>
        <p:nvSpPr>
          <p:cNvPr id="411703" name="Text Box 55"/>
          <p:cNvSpPr txBox="1">
            <a:spLocks noChangeArrowheads="1"/>
          </p:cNvSpPr>
          <p:nvPr/>
        </p:nvSpPr>
        <p:spPr bwMode="auto">
          <a:xfrm>
            <a:off x="1304925" y="4237038"/>
            <a:ext cx="1225550" cy="1050925"/>
          </a:xfrm>
          <a:prstGeom prst="rect">
            <a:avLst/>
          </a:prstGeom>
          <a:solidFill>
            <a:srgbClr val="FFCC00">
              <a:alpha val="20000"/>
            </a:srgbClr>
          </a:solidFill>
          <a:ln w="9525" algn="ctr">
            <a:solidFill>
              <a:srgbClr val="000000"/>
            </a:solidFill>
            <a:miter lim="800000"/>
            <a:headEnd/>
            <a:tailEnd/>
          </a:ln>
          <a:effectLst/>
        </p:spPr>
        <p:txBody>
          <a:bodyPr wrap="none" anchor="ctr" anchorCtr="1"/>
          <a:lstStyle/>
          <a:p>
            <a:pPr algn="ctr"/>
            <a:r>
              <a:rPr lang="de-DE" sz="2000" b="1"/>
              <a:t>?</a:t>
            </a:r>
          </a:p>
        </p:txBody>
      </p:sp>
      <p:sp>
        <p:nvSpPr>
          <p:cNvPr id="411704" name="Text Box 56"/>
          <p:cNvSpPr txBox="1">
            <a:spLocks noChangeArrowheads="1"/>
          </p:cNvSpPr>
          <p:nvPr/>
        </p:nvSpPr>
        <p:spPr bwMode="auto">
          <a:xfrm>
            <a:off x="1193800" y="5437188"/>
            <a:ext cx="7491413" cy="590550"/>
          </a:xfrm>
          <a:prstGeom prst="rect">
            <a:avLst/>
          </a:prstGeom>
          <a:solidFill>
            <a:srgbClr val="FF0000">
              <a:alpha val="30196"/>
            </a:srgbClr>
          </a:solidFill>
          <a:ln w="9525" algn="ctr">
            <a:solidFill>
              <a:srgbClr val="000000"/>
            </a:solidFill>
            <a:miter lim="800000"/>
            <a:headEnd/>
            <a:tailEnd/>
          </a:ln>
          <a:effectLst/>
        </p:spPr>
        <p:txBody>
          <a:bodyPr>
            <a:spAutoFit/>
          </a:bodyPr>
          <a:lstStyle/>
          <a:p>
            <a:pPr>
              <a:spcBef>
                <a:spcPct val="50000"/>
              </a:spcBef>
            </a:pPr>
            <a:r>
              <a:rPr lang="de-DE" sz="1600"/>
              <a:t>Sieht man vom Gebrauchswert der Warenkörper ab, dann bleibt ihnen nur noch eine Eigenschaft: Sie sind </a:t>
            </a:r>
            <a:r>
              <a:rPr lang="de-DE" sz="1600">
                <a:solidFill>
                  <a:schemeClr val="bg1"/>
                </a:solidFill>
              </a:rPr>
              <a:t> </a:t>
            </a:r>
            <a:r>
              <a:rPr lang="de-DE" sz="1600" b="1"/>
              <a:t>Arbeitsprodukte</a:t>
            </a:r>
            <a:r>
              <a:rPr lang="de-DE" sz="1600"/>
              <a:t>.</a:t>
            </a:r>
          </a:p>
        </p:txBody>
      </p:sp>
      <p:sp>
        <p:nvSpPr>
          <p:cNvPr id="411709" name="Text Box 61"/>
          <p:cNvSpPr txBox="1">
            <a:spLocks noChangeArrowheads="1"/>
          </p:cNvSpPr>
          <p:nvPr/>
        </p:nvSpPr>
        <p:spPr bwMode="auto">
          <a:xfrm>
            <a:off x="1217613" y="1042988"/>
            <a:ext cx="6162675" cy="346075"/>
          </a:xfrm>
          <a:prstGeom prst="rect">
            <a:avLst/>
          </a:prstGeom>
          <a:solidFill>
            <a:srgbClr val="FFCC00">
              <a:alpha val="30196"/>
            </a:srgbClr>
          </a:solidFill>
          <a:ln w="9525" algn="ctr">
            <a:solidFill>
              <a:srgbClr val="000000"/>
            </a:solidFill>
            <a:miter lim="800000"/>
            <a:headEnd/>
            <a:tailEnd/>
          </a:ln>
          <a:effectLst/>
        </p:spPr>
        <p:txBody>
          <a:bodyPr>
            <a:spAutoFit/>
          </a:bodyPr>
          <a:lstStyle/>
          <a:p>
            <a:pPr>
              <a:spcBef>
                <a:spcPct val="50000"/>
              </a:spcBef>
            </a:pPr>
            <a:r>
              <a:rPr lang="de-DE" sz="1600"/>
              <a:t>Was ist das Gemeinsame von derselben Größe in diesen Dingen? </a:t>
            </a:r>
          </a:p>
        </p:txBody>
      </p:sp>
      <p:sp>
        <p:nvSpPr>
          <p:cNvPr id="411711" name="Text Box 63"/>
          <p:cNvSpPr txBox="1">
            <a:spLocks noChangeArrowheads="1"/>
          </p:cNvSpPr>
          <p:nvPr/>
        </p:nvSpPr>
        <p:spPr bwMode="auto">
          <a:xfrm>
            <a:off x="3549650" y="4811713"/>
            <a:ext cx="1279525" cy="581025"/>
          </a:xfrm>
          <a:prstGeom prst="rect">
            <a:avLst/>
          </a:prstGeom>
          <a:noFill/>
          <a:ln w="9525" algn="ctr">
            <a:noFill/>
            <a:miter lim="800000"/>
            <a:headEnd/>
            <a:tailEnd/>
          </a:ln>
          <a:effectLst/>
        </p:spPr>
        <p:txBody>
          <a:bodyPr wrap="none">
            <a:spAutoFit/>
          </a:bodyPr>
          <a:lstStyle/>
          <a:p>
            <a:r>
              <a:rPr lang="de-DE" sz="1600" i="1"/>
              <a:t>2174 Köpfe</a:t>
            </a:r>
            <a:r>
              <a:rPr lang="de-DE" sz="1600"/>
              <a:t> </a:t>
            </a:r>
          </a:p>
          <a:p>
            <a:r>
              <a:rPr lang="de-DE" sz="1600"/>
              <a:t>Blumenkohl</a:t>
            </a:r>
          </a:p>
        </p:txBody>
      </p:sp>
      <p:sp>
        <p:nvSpPr>
          <p:cNvPr id="411713" name="Text Box 65"/>
          <p:cNvSpPr txBox="1">
            <a:spLocks noChangeArrowheads="1"/>
          </p:cNvSpPr>
          <p:nvPr/>
        </p:nvSpPr>
        <p:spPr bwMode="auto">
          <a:xfrm>
            <a:off x="5489575" y="4814888"/>
            <a:ext cx="1458913" cy="581025"/>
          </a:xfrm>
          <a:prstGeom prst="rect">
            <a:avLst/>
          </a:prstGeom>
          <a:noFill/>
          <a:ln w="9525" algn="ctr">
            <a:noFill/>
            <a:miter lim="800000"/>
            <a:headEnd/>
            <a:tailEnd/>
          </a:ln>
          <a:effectLst/>
        </p:spPr>
        <p:txBody>
          <a:bodyPr wrap="none">
            <a:spAutoFit/>
          </a:bodyPr>
          <a:lstStyle/>
          <a:p>
            <a:r>
              <a:rPr lang="de-DE" sz="1600" i="1"/>
              <a:t>150 Flaschen</a:t>
            </a:r>
            <a:r>
              <a:rPr lang="de-DE" sz="1600"/>
              <a:t> </a:t>
            </a:r>
          </a:p>
          <a:p>
            <a:r>
              <a:rPr lang="de-DE" sz="1600"/>
              <a:t>Jim Beam</a:t>
            </a:r>
          </a:p>
        </p:txBody>
      </p:sp>
      <p:sp>
        <p:nvSpPr>
          <p:cNvPr id="11284" name="Text Box 68"/>
          <p:cNvSpPr txBox="1">
            <a:spLocks noChangeArrowheads="1"/>
          </p:cNvSpPr>
          <p:nvPr/>
        </p:nvSpPr>
        <p:spPr bwMode="auto">
          <a:xfrm>
            <a:off x="3006725" y="4883150"/>
            <a:ext cx="331788" cy="396875"/>
          </a:xfrm>
          <a:prstGeom prst="rect">
            <a:avLst/>
          </a:prstGeom>
          <a:noFill/>
          <a:ln w="9525">
            <a:noFill/>
            <a:miter lim="800000"/>
            <a:headEnd/>
            <a:tailEnd/>
          </a:ln>
          <a:effectLst/>
        </p:spPr>
        <p:txBody>
          <a:bodyPr wrap="none">
            <a:spAutoFit/>
          </a:bodyPr>
          <a:lstStyle/>
          <a:p>
            <a:r>
              <a:rPr lang="de-DE" sz="2000" b="1"/>
              <a:t>=</a:t>
            </a:r>
          </a:p>
        </p:txBody>
      </p:sp>
      <p:sp>
        <p:nvSpPr>
          <p:cNvPr id="11285" name="Text Box 69"/>
          <p:cNvSpPr txBox="1">
            <a:spLocks noChangeArrowheads="1"/>
          </p:cNvSpPr>
          <p:nvPr/>
        </p:nvSpPr>
        <p:spPr bwMode="auto">
          <a:xfrm>
            <a:off x="5048250" y="4867275"/>
            <a:ext cx="331788" cy="396875"/>
          </a:xfrm>
          <a:prstGeom prst="rect">
            <a:avLst/>
          </a:prstGeom>
          <a:noFill/>
          <a:ln w="9525">
            <a:noFill/>
            <a:miter lim="800000"/>
            <a:headEnd/>
            <a:tailEnd/>
          </a:ln>
          <a:effectLst/>
        </p:spPr>
        <p:txBody>
          <a:bodyPr wrap="none">
            <a:spAutoFit/>
          </a:bodyPr>
          <a:lstStyle/>
          <a:p>
            <a:r>
              <a:rPr lang="de-DE" sz="2000" b="1"/>
              <a:t>=</a:t>
            </a:r>
          </a:p>
        </p:txBody>
      </p:sp>
      <p:sp>
        <p:nvSpPr>
          <p:cNvPr id="411719" name="Text Box 71"/>
          <p:cNvSpPr txBox="1">
            <a:spLocks noChangeArrowheads="1"/>
          </p:cNvSpPr>
          <p:nvPr/>
        </p:nvSpPr>
        <p:spPr bwMode="auto">
          <a:xfrm>
            <a:off x="5889625" y="4251325"/>
            <a:ext cx="1225550" cy="1050925"/>
          </a:xfrm>
          <a:prstGeom prst="rect">
            <a:avLst/>
          </a:prstGeom>
          <a:solidFill>
            <a:srgbClr val="FFCC00">
              <a:alpha val="20000"/>
            </a:srgbClr>
          </a:solidFill>
          <a:ln w="9525" algn="ctr">
            <a:solidFill>
              <a:srgbClr val="000000"/>
            </a:solidFill>
            <a:miter lim="800000"/>
            <a:headEnd/>
            <a:tailEnd/>
          </a:ln>
          <a:effectLst/>
        </p:spPr>
        <p:txBody>
          <a:bodyPr wrap="none" anchor="ctr" anchorCtr="1"/>
          <a:lstStyle/>
          <a:p>
            <a:pPr algn="ctr"/>
            <a:r>
              <a:rPr lang="de-DE" sz="2000" b="1"/>
              <a:t>?</a:t>
            </a:r>
          </a:p>
        </p:txBody>
      </p:sp>
      <p:sp>
        <p:nvSpPr>
          <p:cNvPr id="411720" name="Text Box 72"/>
          <p:cNvSpPr txBox="1">
            <a:spLocks noChangeArrowheads="1"/>
          </p:cNvSpPr>
          <p:nvPr/>
        </p:nvSpPr>
        <p:spPr bwMode="auto">
          <a:xfrm>
            <a:off x="3567113" y="4232275"/>
            <a:ext cx="1225550" cy="1050925"/>
          </a:xfrm>
          <a:prstGeom prst="rect">
            <a:avLst/>
          </a:prstGeom>
          <a:solidFill>
            <a:srgbClr val="FFCC00">
              <a:alpha val="30196"/>
            </a:srgbClr>
          </a:solidFill>
          <a:ln w="9525" algn="ctr">
            <a:solidFill>
              <a:srgbClr val="000000"/>
            </a:solidFill>
            <a:miter lim="800000"/>
            <a:headEnd/>
            <a:tailEnd/>
          </a:ln>
          <a:effectLst/>
        </p:spPr>
        <p:txBody>
          <a:bodyPr wrap="none" anchor="ctr" anchorCtr="1"/>
          <a:lstStyle/>
          <a:p>
            <a:pPr algn="ctr"/>
            <a:r>
              <a:rPr lang="de-DE" sz="2000" b="1"/>
              <a:t>Arbeits-</a:t>
            </a:r>
          </a:p>
          <a:p>
            <a:pPr algn="ctr"/>
            <a:r>
              <a:rPr lang="de-DE" sz="2000" b="1"/>
              <a:t>produkt</a:t>
            </a:r>
          </a:p>
        </p:txBody>
      </p:sp>
      <p:sp>
        <p:nvSpPr>
          <p:cNvPr id="411721" name="Text Box 73"/>
          <p:cNvSpPr txBox="1">
            <a:spLocks noChangeArrowheads="1"/>
          </p:cNvSpPr>
          <p:nvPr/>
        </p:nvSpPr>
        <p:spPr bwMode="auto">
          <a:xfrm>
            <a:off x="1290638" y="4219575"/>
            <a:ext cx="1225550" cy="1050925"/>
          </a:xfrm>
          <a:prstGeom prst="rect">
            <a:avLst/>
          </a:prstGeom>
          <a:solidFill>
            <a:srgbClr val="FFCC00">
              <a:alpha val="30196"/>
            </a:srgbClr>
          </a:solidFill>
          <a:ln w="9525" algn="ctr">
            <a:solidFill>
              <a:srgbClr val="000000"/>
            </a:solidFill>
            <a:miter lim="800000"/>
            <a:headEnd/>
            <a:tailEnd/>
          </a:ln>
          <a:effectLst/>
        </p:spPr>
        <p:txBody>
          <a:bodyPr wrap="none" anchor="ctr" anchorCtr="1"/>
          <a:lstStyle/>
          <a:p>
            <a:pPr algn="ctr"/>
            <a:r>
              <a:rPr lang="de-DE" sz="2000" b="1"/>
              <a:t>Arbeits-</a:t>
            </a:r>
          </a:p>
          <a:p>
            <a:pPr algn="ctr"/>
            <a:r>
              <a:rPr lang="de-DE" sz="2000" b="1"/>
              <a:t>produkt</a:t>
            </a:r>
          </a:p>
        </p:txBody>
      </p:sp>
      <p:sp>
        <p:nvSpPr>
          <p:cNvPr id="411722" name="Text Box 74"/>
          <p:cNvSpPr txBox="1">
            <a:spLocks noChangeArrowheads="1"/>
          </p:cNvSpPr>
          <p:nvPr/>
        </p:nvSpPr>
        <p:spPr bwMode="auto">
          <a:xfrm>
            <a:off x="5875338" y="4233863"/>
            <a:ext cx="1225550" cy="1050925"/>
          </a:xfrm>
          <a:prstGeom prst="rect">
            <a:avLst/>
          </a:prstGeom>
          <a:solidFill>
            <a:srgbClr val="FFCC00">
              <a:alpha val="30196"/>
            </a:srgbClr>
          </a:solidFill>
          <a:ln w="9525" algn="ctr">
            <a:solidFill>
              <a:srgbClr val="000000"/>
            </a:solidFill>
            <a:miter lim="800000"/>
            <a:headEnd/>
            <a:tailEnd/>
          </a:ln>
          <a:effectLst/>
        </p:spPr>
        <p:txBody>
          <a:bodyPr wrap="none" anchor="ctr" anchorCtr="1"/>
          <a:lstStyle/>
          <a:p>
            <a:pPr algn="ctr"/>
            <a:r>
              <a:rPr lang="de-DE" sz="2000" b="1"/>
              <a:t>Arbeits-</a:t>
            </a:r>
          </a:p>
          <a:p>
            <a:pPr algn="ctr"/>
            <a:r>
              <a:rPr lang="de-DE" sz="2000" b="1"/>
              <a:t>produkt</a:t>
            </a:r>
          </a:p>
        </p:txBody>
      </p:sp>
      <p:pic>
        <p:nvPicPr>
          <p:cNvPr id="411725" name="Picture 77" descr="Blumenkohlernte2"/>
          <p:cNvPicPr>
            <a:picLocks noChangeAspect="1" noChangeArrowheads="1"/>
          </p:cNvPicPr>
          <p:nvPr/>
        </p:nvPicPr>
        <p:blipFill>
          <a:blip r:embed="rId6"/>
          <a:srcRect/>
          <a:stretch>
            <a:fillRect/>
          </a:stretch>
        </p:blipFill>
        <p:spPr bwMode="auto">
          <a:xfrm>
            <a:off x="3798888" y="1033463"/>
            <a:ext cx="3629025" cy="2722562"/>
          </a:xfrm>
          <a:prstGeom prst="rect">
            <a:avLst/>
          </a:prstGeom>
          <a:noFill/>
          <a:ln w="9525">
            <a:noFill/>
            <a:miter lim="800000"/>
            <a:headEnd/>
            <a:tailEnd/>
          </a:ln>
        </p:spPr>
      </p:pic>
      <p:sp>
        <p:nvSpPr>
          <p:cNvPr id="411726" name="AutoShape 78"/>
          <p:cNvSpPr>
            <a:spLocks noChangeArrowheads="1"/>
          </p:cNvSpPr>
          <p:nvPr/>
        </p:nvSpPr>
        <p:spPr bwMode="auto">
          <a:xfrm>
            <a:off x="1852613" y="3654425"/>
            <a:ext cx="485775" cy="598488"/>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11727" name="AutoShape 79"/>
          <p:cNvSpPr>
            <a:spLocks noChangeArrowheads="1"/>
          </p:cNvSpPr>
          <p:nvPr/>
        </p:nvSpPr>
        <p:spPr bwMode="auto">
          <a:xfrm>
            <a:off x="4030663" y="3651250"/>
            <a:ext cx="485775" cy="612775"/>
          </a:xfrm>
          <a:prstGeom prst="downArrow">
            <a:avLst>
              <a:gd name="adj1" fmla="val 50000"/>
              <a:gd name="adj2" fmla="val 31536"/>
            </a:avLst>
          </a:prstGeom>
          <a:noFill/>
          <a:ln w="12700" algn="ctr">
            <a:solidFill>
              <a:schemeClr val="tx1"/>
            </a:solidFill>
            <a:miter lim="800000"/>
            <a:headEnd/>
            <a:tailEnd/>
          </a:ln>
          <a:effectLst/>
        </p:spPr>
        <p:txBody>
          <a:bodyPr wrap="none" anchor="ctr"/>
          <a:lstStyle/>
          <a:p>
            <a:endParaRPr lang="de-DE"/>
          </a:p>
        </p:txBody>
      </p:sp>
      <p:sp>
        <p:nvSpPr>
          <p:cNvPr id="411728" name="AutoShape 80"/>
          <p:cNvSpPr>
            <a:spLocks noChangeArrowheads="1"/>
          </p:cNvSpPr>
          <p:nvPr/>
        </p:nvSpPr>
        <p:spPr bwMode="auto">
          <a:xfrm>
            <a:off x="6218238" y="3667125"/>
            <a:ext cx="485775" cy="628650"/>
          </a:xfrm>
          <a:prstGeom prst="downArrow">
            <a:avLst>
              <a:gd name="adj1" fmla="val 50000"/>
              <a:gd name="adj2" fmla="val 32353"/>
            </a:avLst>
          </a:prstGeom>
          <a:noFill/>
          <a:ln w="12700" algn="ctr">
            <a:solidFill>
              <a:schemeClr val="tx1"/>
            </a:solidFill>
            <a:miter lim="800000"/>
            <a:headEnd/>
            <a:tailEnd/>
          </a:ln>
          <a:effectLst/>
        </p:spPr>
        <p:txBody>
          <a:bodyPr wrap="none" anchor="ctr"/>
          <a:lstStyle/>
          <a:p>
            <a:endParaRPr lang="de-DE"/>
          </a:p>
        </p:txBody>
      </p:sp>
      <p:sp>
        <p:nvSpPr>
          <p:cNvPr id="11296" name="Text Box 82"/>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51 f</a:t>
            </a:r>
          </a:p>
          <a:p>
            <a:pPr algn="ctr"/>
            <a:r>
              <a:rPr lang="de-DE" sz="1400">
                <a:solidFill>
                  <a:schemeClr val="bg2"/>
                </a:solidFill>
              </a:rPr>
              <a:t>Originaltext</a:t>
            </a:r>
          </a:p>
        </p:txBody>
      </p:sp>
      <p:sp>
        <p:nvSpPr>
          <p:cNvPr id="11297" name="Text Box 83"/>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11298" name="Text Box 84"/>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pic>
        <p:nvPicPr>
          <p:cNvPr id="11300" name="Picture 36" descr="Schuhfabrik3"/>
          <p:cNvPicPr>
            <a:picLocks noChangeAspect="1" noChangeArrowheads="1"/>
          </p:cNvPicPr>
          <p:nvPr/>
        </p:nvPicPr>
        <p:blipFill>
          <a:blip r:embed="rId7"/>
          <a:srcRect/>
          <a:stretch>
            <a:fillRect/>
          </a:stretch>
        </p:blipFill>
        <p:spPr bwMode="auto">
          <a:xfrm>
            <a:off x="1295400" y="1033463"/>
            <a:ext cx="3641725" cy="2728912"/>
          </a:xfrm>
          <a:prstGeom prst="rect">
            <a:avLst/>
          </a:prstGeom>
          <a:noFill/>
        </p:spPr>
      </p:pic>
      <p:pic>
        <p:nvPicPr>
          <p:cNvPr id="11301" name="Picture 37" descr="brennerei_2"/>
          <p:cNvPicPr>
            <a:picLocks noChangeAspect="1" noChangeArrowheads="1"/>
          </p:cNvPicPr>
          <p:nvPr/>
        </p:nvPicPr>
        <p:blipFill>
          <a:blip r:embed="rId8"/>
          <a:srcRect/>
          <a:stretch>
            <a:fillRect/>
          </a:stretch>
        </p:blipFill>
        <p:spPr bwMode="auto">
          <a:xfrm>
            <a:off x="4826000" y="1039813"/>
            <a:ext cx="3792538" cy="27305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11709"/>
                                        </p:tgtEl>
                                        <p:attrNameLst>
                                          <p:attrName>style.visibility</p:attrName>
                                        </p:attrNameLst>
                                      </p:cBhvr>
                                      <p:to>
                                        <p:strVal val="visible"/>
                                      </p:to>
                                    </p:set>
                                    <p:animEffect transition="in" filter="fade">
                                      <p:cBhvr>
                                        <p:cTn id="7" dur="1000"/>
                                        <p:tgtEl>
                                          <p:spTgt spid="411709"/>
                                        </p:tgtEl>
                                      </p:cBhvr>
                                    </p:animEffect>
                                  </p:childTnLst>
                                </p:cTn>
                              </p:par>
                            </p:childTnLst>
                          </p:cTn>
                        </p:par>
                        <p:par>
                          <p:cTn id="8" fill="hold" nodeType="afterGroup">
                            <p:stCondLst>
                              <p:cond delay="1000"/>
                            </p:stCondLst>
                            <p:childTnLst>
                              <p:par>
                                <p:cTn id="9" presetID="10" presetClass="entr" presetSubtype="0" fill="hold" grpId="0" nodeType="afterEffect">
                                  <p:stCondLst>
                                    <p:cond delay="2000"/>
                                  </p:stCondLst>
                                  <p:childTnLst>
                                    <p:set>
                                      <p:cBhvr>
                                        <p:cTn id="10" dur="1" fill="hold">
                                          <p:stCondLst>
                                            <p:cond delay="0"/>
                                          </p:stCondLst>
                                        </p:cTn>
                                        <p:tgtEl>
                                          <p:spTgt spid="411690"/>
                                        </p:tgtEl>
                                        <p:attrNameLst>
                                          <p:attrName>style.visibility</p:attrName>
                                        </p:attrNameLst>
                                      </p:cBhvr>
                                      <p:to>
                                        <p:strVal val="visible"/>
                                      </p:to>
                                    </p:set>
                                    <p:animEffect transition="in" filter="fade">
                                      <p:cBhvr>
                                        <p:cTn id="11" dur="1000"/>
                                        <p:tgtEl>
                                          <p:spTgt spid="411690"/>
                                        </p:tgtEl>
                                      </p:cBhvr>
                                    </p:animEffect>
                                  </p:childTnLst>
                                </p:cTn>
                              </p:par>
                            </p:childTnLst>
                          </p:cTn>
                        </p:par>
                        <p:par>
                          <p:cTn id="12" fill="hold" nodeType="afterGroup">
                            <p:stCondLst>
                              <p:cond delay="4000"/>
                            </p:stCondLst>
                            <p:childTnLst>
                              <p:par>
                                <p:cTn id="13" presetID="1" presetClass="entr" presetSubtype="0" fill="hold" grpId="0" nodeType="afterEffect">
                                  <p:stCondLst>
                                    <p:cond delay="0"/>
                                  </p:stCondLst>
                                  <p:childTnLst>
                                    <p:set>
                                      <p:cBhvr>
                                        <p:cTn id="14" dur="1" fill="hold">
                                          <p:stCondLst>
                                            <p:cond delay="0"/>
                                          </p:stCondLst>
                                        </p:cTn>
                                        <p:tgtEl>
                                          <p:spTgt spid="41165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xit" presetSubtype="0" fill="hold" grpId="1" nodeType="clickEffect">
                                  <p:stCondLst>
                                    <p:cond delay="0"/>
                                  </p:stCondLst>
                                  <p:childTnLst>
                                    <p:animEffect transition="out" filter="fade">
                                      <p:cBhvr>
                                        <p:cTn id="18" dur="2000"/>
                                        <p:tgtEl>
                                          <p:spTgt spid="411658"/>
                                        </p:tgtEl>
                                      </p:cBhvr>
                                    </p:animEffect>
                                    <p:set>
                                      <p:cBhvr>
                                        <p:cTn id="19" dur="1" fill="hold">
                                          <p:stCondLst>
                                            <p:cond delay="1999"/>
                                          </p:stCondLst>
                                        </p:cTn>
                                        <p:tgtEl>
                                          <p:spTgt spid="411658"/>
                                        </p:tgtEl>
                                        <p:attrNameLst>
                                          <p:attrName>style.visibility</p:attrName>
                                        </p:attrNameLst>
                                      </p:cBhvr>
                                      <p:to>
                                        <p:strVal val="hidden"/>
                                      </p:to>
                                    </p:set>
                                  </p:childTnLst>
                                </p:cTn>
                              </p:par>
                            </p:childTnLst>
                          </p:cTn>
                        </p:par>
                        <p:par>
                          <p:cTn id="20" fill="hold" nodeType="afterGroup">
                            <p:stCondLst>
                              <p:cond delay="2000"/>
                            </p:stCondLst>
                            <p:childTnLst>
                              <p:par>
                                <p:cTn id="21" presetID="10" presetClass="exit" presetSubtype="0" fill="hold" grpId="0" nodeType="afterEffect">
                                  <p:stCondLst>
                                    <p:cond delay="0"/>
                                  </p:stCondLst>
                                  <p:childTnLst>
                                    <p:animEffect transition="out" filter="fade">
                                      <p:cBhvr>
                                        <p:cTn id="22" dur="2000"/>
                                        <p:tgtEl>
                                          <p:spTgt spid="411715"/>
                                        </p:tgtEl>
                                      </p:cBhvr>
                                    </p:animEffect>
                                    <p:set>
                                      <p:cBhvr>
                                        <p:cTn id="23" dur="1" fill="hold">
                                          <p:stCondLst>
                                            <p:cond delay="1999"/>
                                          </p:stCondLst>
                                        </p:cTn>
                                        <p:tgtEl>
                                          <p:spTgt spid="411715"/>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2000"/>
                                        <p:tgtEl>
                                          <p:spTgt spid="411735"/>
                                        </p:tgtEl>
                                      </p:cBhvr>
                                    </p:animEffect>
                                    <p:set>
                                      <p:cBhvr>
                                        <p:cTn id="26" dur="1" fill="hold">
                                          <p:stCondLst>
                                            <p:cond delay="1999"/>
                                          </p:stCondLst>
                                        </p:cTn>
                                        <p:tgtEl>
                                          <p:spTgt spid="411735"/>
                                        </p:tgtEl>
                                        <p:attrNameLst>
                                          <p:attrName>style.visibility</p:attrName>
                                        </p:attrNameLst>
                                      </p:cBhvr>
                                      <p:to>
                                        <p:strVal val="hidden"/>
                                      </p:to>
                                    </p:set>
                                  </p:childTnLst>
                                </p:cTn>
                              </p:par>
                              <p:par>
                                <p:cTn id="27" presetID="10" presetClass="entr" presetSubtype="0" fill="hold" grpId="0" nodeType="withEffect">
                                  <p:stCondLst>
                                    <p:cond delay="0"/>
                                  </p:stCondLst>
                                  <p:childTnLst>
                                    <p:set>
                                      <p:cBhvr>
                                        <p:cTn id="28" dur="1" fill="hold">
                                          <p:stCondLst>
                                            <p:cond delay="0"/>
                                          </p:stCondLst>
                                        </p:cTn>
                                        <p:tgtEl>
                                          <p:spTgt spid="411703"/>
                                        </p:tgtEl>
                                        <p:attrNameLst>
                                          <p:attrName>style.visibility</p:attrName>
                                        </p:attrNameLst>
                                      </p:cBhvr>
                                      <p:to>
                                        <p:strVal val="visible"/>
                                      </p:to>
                                    </p:set>
                                    <p:animEffect transition="in" filter="fade">
                                      <p:cBhvr>
                                        <p:cTn id="29" dur="2000"/>
                                        <p:tgtEl>
                                          <p:spTgt spid="411703"/>
                                        </p:tgtEl>
                                      </p:cBhvr>
                                    </p:animEffect>
                                  </p:childTnLst>
                                </p:cTn>
                              </p:par>
                            </p:childTnLst>
                          </p:cTn>
                        </p:par>
                        <p:par>
                          <p:cTn id="30" fill="hold" nodeType="afterGroup">
                            <p:stCondLst>
                              <p:cond delay="4000"/>
                            </p:stCondLst>
                            <p:childTnLst>
                              <p:par>
                                <p:cTn id="31" presetID="10" presetClass="exit" presetSubtype="0" fill="hold" grpId="0" nodeType="afterEffect">
                                  <p:stCondLst>
                                    <p:cond delay="0"/>
                                  </p:stCondLst>
                                  <p:childTnLst>
                                    <p:animEffect transition="out" filter="fade">
                                      <p:cBhvr>
                                        <p:cTn id="32" dur="2000"/>
                                        <p:tgtEl>
                                          <p:spTgt spid="411711"/>
                                        </p:tgtEl>
                                      </p:cBhvr>
                                    </p:animEffect>
                                    <p:set>
                                      <p:cBhvr>
                                        <p:cTn id="33" dur="1" fill="hold">
                                          <p:stCondLst>
                                            <p:cond delay="1999"/>
                                          </p:stCondLst>
                                        </p:cTn>
                                        <p:tgtEl>
                                          <p:spTgt spid="411711"/>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2000"/>
                                        <p:tgtEl>
                                          <p:spTgt spid="411734"/>
                                        </p:tgtEl>
                                      </p:cBhvr>
                                    </p:animEffect>
                                    <p:set>
                                      <p:cBhvr>
                                        <p:cTn id="36" dur="1" fill="hold">
                                          <p:stCondLst>
                                            <p:cond delay="1999"/>
                                          </p:stCondLst>
                                        </p:cTn>
                                        <p:tgtEl>
                                          <p:spTgt spid="411734"/>
                                        </p:tgtEl>
                                        <p:attrNameLst>
                                          <p:attrName>style.visibility</p:attrName>
                                        </p:attrNameLst>
                                      </p:cBhvr>
                                      <p:to>
                                        <p:strVal val="hidden"/>
                                      </p:to>
                                    </p:set>
                                  </p:childTnLst>
                                </p:cTn>
                              </p:par>
                              <p:par>
                                <p:cTn id="37" presetID="10" presetClass="entr" presetSubtype="0" fill="hold" grpId="0" nodeType="withEffect">
                                  <p:stCondLst>
                                    <p:cond delay="0"/>
                                  </p:stCondLst>
                                  <p:childTnLst>
                                    <p:set>
                                      <p:cBhvr>
                                        <p:cTn id="38" dur="1" fill="hold">
                                          <p:stCondLst>
                                            <p:cond delay="0"/>
                                          </p:stCondLst>
                                        </p:cTn>
                                        <p:tgtEl>
                                          <p:spTgt spid="411718"/>
                                        </p:tgtEl>
                                        <p:attrNameLst>
                                          <p:attrName>style.visibility</p:attrName>
                                        </p:attrNameLst>
                                      </p:cBhvr>
                                      <p:to>
                                        <p:strVal val="visible"/>
                                      </p:to>
                                    </p:set>
                                    <p:animEffect transition="in" filter="fade">
                                      <p:cBhvr>
                                        <p:cTn id="39" dur="2000"/>
                                        <p:tgtEl>
                                          <p:spTgt spid="411718"/>
                                        </p:tgtEl>
                                      </p:cBhvr>
                                    </p:animEffect>
                                  </p:childTnLst>
                                </p:cTn>
                              </p:par>
                            </p:childTnLst>
                          </p:cTn>
                        </p:par>
                        <p:par>
                          <p:cTn id="40" fill="hold" nodeType="afterGroup">
                            <p:stCondLst>
                              <p:cond delay="6000"/>
                            </p:stCondLst>
                            <p:childTnLst>
                              <p:par>
                                <p:cTn id="41" presetID="10" presetClass="exit" presetSubtype="0" fill="hold" grpId="0" nodeType="afterEffect">
                                  <p:stCondLst>
                                    <p:cond delay="0"/>
                                  </p:stCondLst>
                                  <p:childTnLst>
                                    <p:animEffect transition="out" filter="fade">
                                      <p:cBhvr>
                                        <p:cTn id="42" dur="2000"/>
                                        <p:tgtEl>
                                          <p:spTgt spid="411713"/>
                                        </p:tgtEl>
                                      </p:cBhvr>
                                    </p:animEffect>
                                    <p:set>
                                      <p:cBhvr>
                                        <p:cTn id="43" dur="1" fill="hold">
                                          <p:stCondLst>
                                            <p:cond delay="1999"/>
                                          </p:stCondLst>
                                        </p:cTn>
                                        <p:tgtEl>
                                          <p:spTgt spid="411713"/>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2000"/>
                                        <p:tgtEl>
                                          <p:spTgt spid="411733"/>
                                        </p:tgtEl>
                                      </p:cBhvr>
                                    </p:animEffect>
                                    <p:set>
                                      <p:cBhvr>
                                        <p:cTn id="46" dur="1" fill="hold">
                                          <p:stCondLst>
                                            <p:cond delay="1999"/>
                                          </p:stCondLst>
                                        </p:cTn>
                                        <p:tgtEl>
                                          <p:spTgt spid="411733"/>
                                        </p:tgtEl>
                                        <p:attrNameLst>
                                          <p:attrName>style.visibility</p:attrName>
                                        </p:attrNameLst>
                                      </p:cBhvr>
                                      <p:to>
                                        <p:strVal val="hidden"/>
                                      </p:to>
                                    </p:set>
                                  </p:childTnLst>
                                </p:cTn>
                              </p:par>
                              <p:par>
                                <p:cTn id="47" presetID="10" presetClass="entr" presetSubtype="0" fill="hold" grpId="0" nodeType="withEffect">
                                  <p:stCondLst>
                                    <p:cond delay="0"/>
                                  </p:stCondLst>
                                  <p:childTnLst>
                                    <p:set>
                                      <p:cBhvr>
                                        <p:cTn id="48" dur="1" fill="hold">
                                          <p:stCondLst>
                                            <p:cond delay="0"/>
                                          </p:stCondLst>
                                        </p:cTn>
                                        <p:tgtEl>
                                          <p:spTgt spid="411719"/>
                                        </p:tgtEl>
                                        <p:attrNameLst>
                                          <p:attrName>style.visibility</p:attrName>
                                        </p:attrNameLst>
                                      </p:cBhvr>
                                      <p:to>
                                        <p:strVal val="visible"/>
                                      </p:to>
                                    </p:set>
                                    <p:animEffect transition="in" filter="fade">
                                      <p:cBhvr>
                                        <p:cTn id="49" dur="2000"/>
                                        <p:tgtEl>
                                          <p:spTgt spid="411719"/>
                                        </p:tgtEl>
                                      </p:cBhvr>
                                    </p:animEffect>
                                  </p:childTnLst>
                                </p:cTn>
                              </p:par>
                            </p:childTnLst>
                          </p:cTn>
                        </p:par>
                        <p:par>
                          <p:cTn id="50" fill="hold" nodeType="afterGroup">
                            <p:stCondLst>
                              <p:cond delay="8000"/>
                            </p:stCondLst>
                            <p:childTnLst>
                              <p:par>
                                <p:cTn id="51" presetID="1" presetClass="entr" presetSubtype="0" fill="hold" grpId="3" nodeType="afterEffect">
                                  <p:stCondLst>
                                    <p:cond delay="0"/>
                                  </p:stCondLst>
                                  <p:childTnLst>
                                    <p:set>
                                      <p:cBhvr>
                                        <p:cTn id="52" dur="1" fill="hold">
                                          <p:stCondLst>
                                            <p:cond delay="0"/>
                                          </p:stCondLst>
                                        </p:cTn>
                                        <p:tgtEl>
                                          <p:spTgt spid="411658"/>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xit" presetSubtype="0" fill="hold" grpId="4" nodeType="clickEffect">
                                  <p:stCondLst>
                                    <p:cond delay="0"/>
                                  </p:stCondLst>
                                  <p:childTnLst>
                                    <p:animEffect transition="out" filter="fade">
                                      <p:cBhvr>
                                        <p:cTn id="56" dur="2000"/>
                                        <p:tgtEl>
                                          <p:spTgt spid="411658"/>
                                        </p:tgtEl>
                                      </p:cBhvr>
                                    </p:animEffect>
                                    <p:set>
                                      <p:cBhvr>
                                        <p:cTn id="57" dur="1" fill="hold">
                                          <p:stCondLst>
                                            <p:cond delay="1999"/>
                                          </p:stCondLst>
                                        </p:cTn>
                                        <p:tgtEl>
                                          <p:spTgt spid="411658"/>
                                        </p:tgtEl>
                                        <p:attrNameLst>
                                          <p:attrName>style.visibility</p:attrName>
                                        </p:attrNameLst>
                                      </p:cBhvr>
                                      <p:to>
                                        <p:strVal val="hidden"/>
                                      </p:to>
                                    </p:set>
                                  </p:childTnLst>
                                </p:cTn>
                              </p:par>
                            </p:childTnLst>
                          </p:cTn>
                        </p:par>
                        <p:par>
                          <p:cTn id="58" fill="hold" nodeType="afterGroup">
                            <p:stCondLst>
                              <p:cond delay="2000"/>
                            </p:stCondLst>
                            <p:childTnLst>
                              <p:par>
                                <p:cTn id="59" presetID="10" presetClass="entr" presetSubtype="0" fill="hold" grpId="0" nodeType="afterEffect">
                                  <p:stCondLst>
                                    <p:cond delay="0"/>
                                  </p:stCondLst>
                                  <p:childTnLst>
                                    <p:set>
                                      <p:cBhvr>
                                        <p:cTn id="60" dur="1" fill="hold">
                                          <p:stCondLst>
                                            <p:cond delay="0"/>
                                          </p:stCondLst>
                                        </p:cTn>
                                        <p:tgtEl>
                                          <p:spTgt spid="411704"/>
                                        </p:tgtEl>
                                        <p:attrNameLst>
                                          <p:attrName>style.visibility</p:attrName>
                                        </p:attrNameLst>
                                      </p:cBhvr>
                                      <p:to>
                                        <p:strVal val="visible"/>
                                      </p:to>
                                    </p:set>
                                    <p:animEffect transition="in" filter="fade">
                                      <p:cBhvr>
                                        <p:cTn id="61" dur="1000"/>
                                        <p:tgtEl>
                                          <p:spTgt spid="411704"/>
                                        </p:tgtEl>
                                      </p:cBhvr>
                                    </p:animEffect>
                                  </p:childTnLst>
                                </p:cTn>
                              </p:par>
                            </p:childTnLst>
                          </p:cTn>
                        </p:par>
                        <p:par>
                          <p:cTn id="62" fill="hold" nodeType="afterGroup">
                            <p:stCondLst>
                              <p:cond delay="3000"/>
                            </p:stCondLst>
                            <p:childTnLst>
                              <p:par>
                                <p:cTn id="63" presetID="1" presetClass="entr" presetSubtype="0" fill="hold" grpId="5" nodeType="afterEffect">
                                  <p:stCondLst>
                                    <p:cond delay="0"/>
                                  </p:stCondLst>
                                  <p:childTnLst>
                                    <p:set>
                                      <p:cBhvr>
                                        <p:cTn id="64" dur="1" fill="hold">
                                          <p:stCondLst>
                                            <p:cond delay="0"/>
                                          </p:stCondLst>
                                        </p:cTn>
                                        <p:tgtEl>
                                          <p:spTgt spid="411658"/>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10" presetClass="exit" presetSubtype="0" fill="hold" grpId="6" nodeType="clickEffect">
                                  <p:stCondLst>
                                    <p:cond delay="0"/>
                                  </p:stCondLst>
                                  <p:childTnLst>
                                    <p:animEffect transition="out" filter="fade">
                                      <p:cBhvr>
                                        <p:cTn id="68" dur="2000"/>
                                        <p:tgtEl>
                                          <p:spTgt spid="411658"/>
                                        </p:tgtEl>
                                      </p:cBhvr>
                                    </p:animEffect>
                                    <p:set>
                                      <p:cBhvr>
                                        <p:cTn id="69" dur="1" fill="hold">
                                          <p:stCondLst>
                                            <p:cond delay="1999"/>
                                          </p:stCondLst>
                                        </p:cTn>
                                        <p:tgtEl>
                                          <p:spTgt spid="411658"/>
                                        </p:tgtEl>
                                        <p:attrNameLst>
                                          <p:attrName>style.visibility</p:attrName>
                                        </p:attrNameLst>
                                      </p:cBhvr>
                                      <p:to>
                                        <p:strVal val="hidden"/>
                                      </p:to>
                                    </p:set>
                                  </p:childTnLst>
                                </p:cTn>
                              </p:par>
                              <p:par>
                                <p:cTn id="70" presetID="10" presetClass="exit" presetSubtype="0" fill="hold" grpId="1" nodeType="withEffect">
                                  <p:stCondLst>
                                    <p:cond delay="0"/>
                                  </p:stCondLst>
                                  <p:childTnLst>
                                    <p:animEffect transition="out" filter="fade">
                                      <p:cBhvr>
                                        <p:cTn id="71" dur="2000"/>
                                        <p:tgtEl>
                                          <p:spTgt spid="411709"/>
                                        </p:tgtEl>
                                      </p:cBhvr>
                                    </p:animEffect>
                                    <p:set>
                                      <p:cBhvr>
                                        <p:cTn id="72" dur="1" fill="hold">
                                          <p:stCondLst>
                                            <p:cond delay="1999"/>
                                          </p:stCondLst>
                                        </p:cTn>
                                        <p:tgtEl>
                                          <p:spTgt spid="411709"/>
                                        </p:tgtEl>
                                        <p:attrNameLst>
                                          <p:attrName>style.visibility</p:attrName>
                                        </p:attrNameLst>
                                      </p:cBhvr>
                                      <p:to>
                                        <p:strVal val="hidden"/>
                                      </p:to>
                                    </p:set>
                                  </p:childTnLst>
                                </p:cTn>
                              </p:par>
                              <p:par>
                                <p:cTn id="73" presetID="10" presetClass="exit" presetSubtype="0" fill="hold" grpId="1" nodeType="withEffect">
                                  <p:stCondLst>
                                    <p:cond delay="0"/>
                                  </p:stCondLst>
                                  <p:childTnLst>
                                    <p:animEffect transition="out" filter="fade">
                                      <p:cBhvr>
                                        <p:cTn id="74" dur="2000"/>
                                        <p:tgtEl>
                                          <p:spTgt spid="411690"/>
                                        </p:tgtEl>
                                      </p:cBhvr>
                                    </p:animEffect>
                                    <p:set>
                                      <p:cBhvr>
                                        <p:cTn id="75" dur="1" fill="hold">
                                          <p:stCondLst>
                                            <p:cond delay="1999"/>
                                          </p:stCondLst>
                                        </p:cTn>
                                        <p:tgtEl>
                                          <p:spTgt spid="411690"/>
                                        </p:tgtEl>
                                        <p:attrNameLst>
                                          <p:attrName>style.visibility</p:attrName>
                                        </p:attrNameLst>
                                      </p:cBhvr>
                                      <p:to>
                                        <p:strVal val="hidden"/>
                                      </p:to>
                                    </p:set>
                                  </p:childTnLst>
                                </p:cTn>
                              </p:par>
                            </p:childTnLst>
                          </p:cTn>
                        </p:par>
                        <p:par>
                          <p:cTn id="76" fill="hold" nodeType="afterGroup">
                            <p:stCondLst>
                              <p:cond delay="2000"/>
                            </p:stCondLst>
                            <p:childTnLst>
                              <p:par>
                                <p:cTn id="77" presetID="10" presetClass="entr" presetSubtype="0" fill="hold" nodeType="afterEffect">
                                  <p:stCondLst>
                                    <p:cond delay="0"/>
                                  </p:stCondLst>
                                  <p:childTnLst>
                                    <p:set>
                                      <p:cBhvr>
                                        <p:cTn id="78" dur="1" fill="hold">
                                          <p:stCondLst>
                                            <p:cond delay="0"/>
                                          </p:stCondLst>
                                        </p:cTn>
                                        <p:tgtEl>
                                          <p:spTgt spid="11300"/>
                                        </p:tgtEl>
                                        <p:attrNameLst>
                                          <p:attrName>style.visibility</p:attrName>
                                        </p:attrNameLst>
                                      </p:cBhvr>
                                      <p:to>
                                        <p:strVal val="visible"/>
                                      </p:to>
                                    </p:set>
                                    <p:animEffect transition="in" filter="fade">
                                      <p:cBhvr>
                                        <p:cTn id="79" dur="2000"/>
                                        <p:tgtEl>
                                          <p:spTgt spid="11300"/>
                                        </p:tgtEl>
                                      </p:cBhvr>
                                    </p:animEffect>
                                  </p:childTnLst>
                                </p:cTn>
                              </p:par>
                            </p:childTnLst>
                          </p:cTn>
                        </p:par>
                        <p:par>
                          <p:cTn id="80" fill="hold">
                            <p:stCondLst>
                              <p:cond delay="4000"/>
                            </p:stCondLst>
                            <p:childTnLst>
                              <p:par>
                                <p:cTn id="81" presetID="1" presetClass="entr" presetSubtype="0" fill="hold" grpId="0" nodeType="afterEffect">
                                  <p:stCondLst>
                                    <p:cond delay="0"/>
                                  </p:stCondLst>
                                  <p:childTnLst>
                                    <p:set>
                                      <p:cBhvr>
                                        <p:cTn id="82" dur="1" fill="hold">
                                          <p:stCondLst>
                                            <p:cond delay="0"/>
                                          </p:stCondLst>
                                        </p:cTn>
                                        <p:tgtEl>
                                          <p:spTgt spid="411726"/>
                                        </p:tgtEl>
                                        <p:attrNameLst>
                                          <p:attrName>style.visibility</p:attrName>
                                        </p:attrNameLst>
                                      </p:cBhvr>
                                      <p:to>
                                        <p:strVal val="visible"/>
                                      </p:to>
                                    </p:set>
                                  </p:childTnLst>
                                </p:cTn>
                              </p:par>
                            </p:childTnLst>
                          </p:cTn>
                        </p:par>
                        <p:par>
                          <p:cTn id="83" fill="hold">
                            <p:stCondLst>
                              <p:cond delay="4000"/>
                            </p:stCondLst>
                            <p:childTnLst>
                              <p:par>
                                <p:cTn id="84" presetID="10" presetClass="exit" presetSubtype="0" fill="hold" grpId="1" nodeType="afterEffect">
                                  <p:stCondLst>
                                    <p:cond delay="0"/>
                                  </p:stCondLst>
                                  <p:childTnLst>
                                    <p:animEffect transition="out" filter="fade">
                                      <p:cBhvr>
                                        <p:cTn id="85" dur="2000"/>
                                        <p:tgtEl>
                                          <p:spTgt spid="411703"/>
                                        </p:tgtEl>
                                      </p:cBhvr>
                                    </p:animEffect>
                                    <p:set>
                                      <p:cBhvr>
                                        <p:cTn id="86" dur="1" fill="hold">
                                          <p:stCondLst>
                                            <p:cond delay="1999"/>
                                          </p:stCondLst>
                                        </p:cTn>
                                        <p:tgtEl>
                                          <p:spTgt spid="411703"/>
                                        </p:tgtEl>
                                        <p:attrNameLst>
                                          <p:attrName>style.visibility</p:attrName>
                                        </p:attrNameLst>
                                      </p:cBhvr>
                                      <p:to>
                                        <p:strVal val="hidden"/>
                                      </p:to>
                                    </p:set>
                                  </p:childTnLst>
                                </p:cTn>
                              </p:par>
                              <p:par>
                                <p:cTn id="87" presetID="10" presetClass="entr" presetSubtype="0" fill="hold" grpId="0" nodeType="withEffect">
                                  <p:stCondLst>
                                    <p:cond delay="0"/>
                                  </p:stCondLst>
                                  <p:childTnLst>
                                    <p:set>
                                      <p:cBhvr>
                                        <p:cTn id="88" dur="1" fill="hold">
                                          <p:stCondLst>
                                            <p:cond delay="0"/>
                                          </p:stCondLst>
                                        </p:cTn>
                                        <p:tgtEl>
                                          <p:spTgt spid="411721"/>
                                        </p:tgtEl>
                                        <p:attrNameLst>
                                          <p:attrName>style.visibility</p:attrName>
                                        </p:attrNameLst>
                                      </p:cBhvr>
                                      <p:to>
                                        <p:strVal val="visible"/>
                                      </p:to>
                                    </p:set>
                                    <p:animEffect transition="in" filter="fade">
                                      <p:cBhvr>
                                        <p:cTn id="89" dur="2000"/>
                                        <p:tgtEl>
                                          <p:spTgt spid="411721"/>
                                        </p:tgtEl>
                                      </p:cBhvr>
                                    </p:animEffect>
                                  </p:childTnLst>
                                </p:cTn>
                              </p:par>
                            </p:childTnLst>
                          </p:cTn>
                        </p:par>
                        <p:par>
                          <p:cTn id="90" fill="hold">
                            <p:stCondLst>
                              <p:cond delay="6000"/>
                            </p:stCondLst>
                            <p:childTnLst>
                              <p:par>
                                <p:cTn id="91" presetID="10" presetClass="exit" presetSubtype="0" fill="hold" nodeType="afterEffect">
                                  <p:stCondLst>
                                    <p:cond delay="0"/>
                                  </p:stCondLst>
                                  <p:childTnLst>
                                    <p:animEffect transition="out" filter="fade">
                                      <p:cBhvr>
                                        <p:cTn id="92" dur="2000"/>
                                        <p:tgtEl>
                                          <p:spTgt spid="11300"/>
                                        </p:tgtEl>
                                      </p:cBhvr>
                                    </p:animEffect>
                                    <p:set>
                                      <p:cBhvr>
                                        <p:cTn id="93" dur="1" fill="hold">
                                          <p:stCondLst>
                                            <p:cond delay="1999"/>
                                          </p:stCondLst>
                                        </p:cTn>
                                        <p:tgtEl>
                                          <p:spTgt spid="11300"/>
                                        </p:tgtEl>
                                        <p:attrNameLst>
                                          <p:attrName>style.visibility</p:attrName>
                                        </p:attrNameLst>
                                      </p:cBhvr>
                                      <p:to>
                                        <p:strVal val="hidden"/>
                                      </p:to>
                                    </p:set>
                                  </p:childTnLst>
                                </p:cTn>
                              </p:par>
                              <p:par>
                                <p:cTn id="94" presetID="10" presetClass="exit" presetSubtype="0" fill="hold" grpId="1" nodeType="withEffect">
                                  <p:stCondLst>
                                    <p:cond delay="0"/>
                                  </p:stCondLst>
                                  <p:childTnLst>
                                    <p:animEffect transition="out" filter="fade">
                                      <p:cBhvr>
                                        <p:cTn id="95" dur="1000"/>
                                        <p:tgtEl>
                                          <p:spTgt spid="411726"/>
                                        </p:tgtEl>
                                      </p:cBhvr>
                                    </p:animEffect>
                                    <p:set>
                                      <p:cBhvr>
                                        <p:cTn id="96" dur="1" fill="hold">
                                          <p:stCondLst>
                                            <p:cond delay="999"/>
                                          </p:stCondLst>
                                        </p:cTn>
                                        <p:tgtEl>
                                          <p:spTgt spid="411726"/>
                                        </p:tgtEl>
                                        <p:attrNameLst>
                                          <p:attrName>style.visibility</p:attrName>
                                        </p:attrNameLst>
                                      </p:cBhvr>
                                      <p:to>
                                        <p:strVal val="hidden"/>
                                      </p:to>
                                    </p:set>
                                  </p:childTnLst>
                                </p:cTn>
                              </p:par>
                            </p:childTnLst>
                          </p:cTn>
                        </p:par>
                        <p:par>
                          <p:cTn id="97" fill="hold">
                            <p:stCondLst>
                              <p:cond delay="8000"/>
                            </p:stCondLst>
                            <p:childTnLst>
                              <p:par>
                                <p:cTn id="98" presetID="10" presetClass="entr" presetSubtype="0" fill="hold" nodeType="afterEffect">
                                  <p:stCondLst>
                                    <p:cond delay="0"/>
                                  </p:stCondLst>
                                  <p:childTnLst>
                                    <p:set>
                                      <p:cBhvr>
                                        <p:cTn id="99" dur="1" fill="hold">
                                          <p:stCondLst>
                                            <p:cond delay="0"/>
                                          </p:stCondLst>
                                        </p:cTn>
                                        <p:tgtEl>
                                          <p:spTgt spid="411725"/>
                                        </p:tgtEl>
                                        <p:attrNameLst>
                                          <p:attrName>style.visibility</p:attrName>
                                        </p:attrNameLst>
                                      </p:cBhvr>
                                      <p:to>
                                        <p:strVal val="visible"/>
                                      </p:to>
                                    </p:set>
                                    <p:animEffect transition="in" filter="fade">
                                      <p:cBhvr>
                                        <p:cTn id="100" dur="2000"/>
                                        <p:tgtEl>
                                          <p:spTgt spid="411725"/>
                                        </p:tgtEl>
                                      </p:cBhvr>
                                    </p:animEffect>
                                  </p:childTnLst>
                                </p:cTn>
                              </p:par>
                            </p:childTnLst>
                          </p:cTn>
                        </p:par>
                        <p:par>
                          <p:cTn id="101" fill="hold">
                            <p:stCondLst>
                              <p:cond delay="10000"/>
                            </p:stCondLst>
                            <p:childTnLst>
                              <p:par>
                                <p:cTn id="102" presetID="1" presetClass="entr" presetSubtype="0" fill="hold" grpId="0" nodeType="afterEffect">
                                  <p:stCondLst>
                                    <p:cond delay="0"/>
                                  </p:stCondLst>
                                  <p:childTnLst>
                                    <p:set>
                                      <p:cBhvr>
                                        <p:cTn id="103" dur="1" fill="hold">
                                          <p:stCondLst>
                                            <p:cond delay="0"/>
                                          </p:stCondLst>
                                        </p:cTn>
                                        <p:tgtEl>
                                          <p:spTgt spid="411727"/>
                                        </p:tgtEl>
                                        <p:attrNameLst>
                                          <p:attrName>style.visibility</p:attrName>
                                        </p:attrNameLst>
                                      </p:cBhvr>
                                      <p:to>
                                        <p:strVal val="visible"/>
                                      </p:to>
                                    </p:set>
                                  </p:childTnLst>
                                </p:cTn>
                              </p:par>
                            </p:childTnLst>
                          </p:cTn>
                        </p:par>
                        <p:par>
                          <p:cTn id="104" fill="hold">
                            <p:stCondLst>
                              <p:cond delay="10000"/>
                            </p:stCondLst>
                            <p:childTnLst>
                              <p:par>
                                <p:cTn id="105" presetID="10" presetClass="exit" presetSubtype="0" fill="hold" grpId="1" nodeType="afterEffect">
                                  <p:stCondLst>
                                    <p:cond delay="0"/>
                                  </p:stCondLst>
                                  <p:childTnLst>
                                    <p:animEffect transition="out" filter="fade">
                                      <p:cBhvr>
                                        <p:cTn id="106" dur="2000"/>
                                        <p:tgtEl>
                                          <p:spTgt spid="411718"/>
                                        </p:tgtEl>
                                      </p:cBhvr>
                                    </p:animEffect>
                                    <p:set>
                                      <p:cBhvr>
                                        <p:cTn id="107" dur="1" fill="hold">
                                          <p:stCondLst>
                                            <p:cond delay="1999"/>
                                          </p:stCondLst>
                                        </p:cTn>
                                        <p:tgtEl>
                                          <p:spTgt spid="411718"/>
                                        </p:tgtEl>
                                        <p:attrNameLst>
                                          <p:attrName>style.visibility</p:attrName>
                                        </p:attrNameLst>
                                      </p:cBhvr>
                                      <p:to>
                                        <p:strVal val="hidden"/>
                                      </p:to>
                                    </p:set>
                                  </p:childTnLst>
                                </p:cTn>
                              </p:par>
                              <p:par>
                                <p:cTn id="108" presetID="10" presetClass="entr" presetSubtype="0" fill="hold" grpId="0" nodeType="withEffect">
                                  <p:stCondLst>
                                    <p:cond delay="0"/>
                                  </p:stCondLst>
                                  <p:childTnLst>
                                    <p:set>
                                      <p:cBhvr>
                                        <p:cTn id="109" dur="1" fill="hold">
                                          <p:stCondLst>
                                            <p:cond delay="0"/>
                                          </p:stCondLst>
                                        </p:cTn>
                                        <p:tgtEl>
                                          <p:spTgt spid="411720"/>
                                        </p:tgtEl>
                                        <p:attrNameLst>
                                          <p:attrName>style.visibility</p:attrName>
                                        </p:attrNameLst>
                                      </p:cBhvr>
                                      <p:to>
                                        <p:strVal val="visible"/>
                                      </p:to>
                                    </p:set>
                                    <p:animEffect transition="in" filter="fade">
                                      <p:cBhvr>
                                        <p:cTn id="110" dur="2000"/>
                                        <p:tgtEl>
                                          <p:spTgt spid="411720"/>
                                        </p:tgtEl>
                                      </p:cBhvr>
                                    </p:animEffect>
                                  </p:childTnLst>
                                </p:cTn>
                              </p:par>
                            </p:childTnLst>
                          </p:cTn>
                        </p:par>
                        <p:par>
                          <p:cTn id="111" fill="hold">
                            <p:stCondLst>
                              <p:cond delay="12000"/>
                            </p:stCondLst>
                            <p:childTnLst>
                              <p:par>
                                <p:cTn id="112" presetID="10" presetClass="exit" presetSubtype="0" fill="hold" nodeType="afterEffect">
                                  <p:stCondLst>
                                    <p:cond delay="0"/>
                                  </p:stCondLst>
                                  <p:childTnLst>
                                    <p:animEffect transition="out" filter="fade">
                                      <p:cBhvr>
                                        <p:cTn id="113" dur="2000"/>
                                        <p:tgtEl>
                                          <p:spTgt spid="411725"/>
                                        </p:tgtEl>
                                      </p:cBhvr>
                                    </p:animEffect>
                                    <p:set>
                                      <p:cBhvr>
                                        <p:cTn id="114" dur="1" fill="hold">
                                          <p:stCondLst>
                                            <p:cond delay="1999"/>
                                          </p:stCondLst>
                                        </p:cTn>
                                        <p:tgtEl>
                                          <p:spTgt spid="411725"/>
                                        </p:tgtEl>
                                        <p:attrNameLst>
                                          <p:attrName>style.visibility</p:attrName>
                                        </p:attrNameLst>
                                      </p:cBhvr>
                                      <p:to>
                                        <p:strVal val="hidden"/>
                                      </p:to>
                                    </p:set>
                                  </p:childTnLst>
                                </p:cTn>
                              </p:par>
                              <p:par>
                                <p:cTn id="115" presetID="10" presetClass="exit" presetSubtype="0" fill="hold" grpId="1" nodeType="withEffect">
                                  <p:stCondLst>
                                    <p:cond delay="0"/>
                                  </p:stCondLst>
                                  <p:childTnLst>
                                    <p:animEffect transition="out" filter="fade">
                                      <p:cBhvr>
                                        <p:cTn id="116" dur="1000"/>
                                        <p:tgtEl>
                                          <p:spTgt spid="411727"/>
                                        </p:tgtEl>
                                      </p:cBhvr>
                                    </p:animEffect>
                                    <p:set>
                                      <p:cBhvr>
                                        <p:cTn id="117" dur="1" fill="hold">
                                          <p:stCondLst>
                                            <p:cond delay="999"/>
                                          </p:stCondLst>
                                        </p:cTn>
                                        <p:tgtEl>
                                          <p:spTgt spid="411727"/>
                                        </p:tgtEl>
                                        <p:attrNameLst>
                                          <p:attrName>style.visibility</p:attrName>
                                        </p:attrNameLst>
                                      </p:cBhvr>
                                      <p:to>
                                        <p:strVal val="hidden"/>
                                      </p:to>
                                    </p:set>
                                  </p:childTnLst>
                                </p:cTn>
                              </p:par>
                            </p:childTnLst>
                          </p:cTn>
                        </p:par>
                        <p:par>
                          <p:cTn id="118" fill="hold">
                            <p:stCondLst>
                              <p:cond delay="14000"/>
                            </p:stCondLst>
                            <p:childTnLst>
                              <p:par>
                                <p:cTn id="119" presetID="10" presetClass="entr" presetSubtype="0" fill="hold" nodeType="afterEffect">
                                  <p:stCondLst>
                                    <p:cond delay="0"/>
                                  </p:stCondLst>
                                  <p:childTnLst>
                                    <p:set>
                                      <p:cBhvr>
                                        <p:cTn id="120" dur="1" fill="hold">
                                          <p:stCondLst>
                                            <p:cond delay="0"/>
                                          </p:stCondLst>
                                        </p:cTn>
                                        <p:tgtEl>
                                          <p:spTgt spid="11301"/>
                                        </p:tgtEl>
                                        <p:attrNameLst>
                                          <p:attrName>style.visibility</p:attrName>
                                        </p:attrNameLst>
                                      </p:cBhvr>
                                      <p:to>
                                        <p:strVal val="visible"/>
                                      </p:to>
                                    </p:set>
                                    <p:animEffect transition="in" filter="fade">
                                      <p:cBhvr>
                                        <p:cTn id="121" dur="2000"/>
                                        <p:tgtEl>
                                          <p:spTgt spid="11301"/>
                                        </p:tgtEl>
                                      </p:cBhvr>
                                    </p:animEffect>
                                  </p:childTnLst>
                                </p:cTn>
                              </p:par>
                            </p:childTnLst>
                          </p:cTn>
                        </p:par>
                        <p:par>
                          <p:cTn id="122" fill="hold">
                            <p:stCondLst>
                              <p:cond delay="16000"/>
                            </p:stCondLst>
                            <p:childTnLst>
                              <p:par>
                                <p:cTn id="123" presetID="1" presetClass="entr" presetSubtype="0" fill="hold" grpId="0" nodeType="afterEffect">
                                  <p:stCondLst>
                                    <p:cond delay="0"/>
                                  </p:stCondLst>
                                  <p:childTnLst>
                                    <p:set>
                                      <p:cBhvr>
                                        <p:cTn id="124" dur="1" fill="hold">
                                          <p:stCondLst>
                                            <p:cond delay="0"/>
                                          </p:stCondLst>
                                        </p:cTn>
                                        <p:tgtEl>
                                          <p:spTgt spid="411728"/>
                                        </p:tgtEl>
                                        <p:attrNameLst>
                                          <p:attrName>style.visibility</p:attrName>
                                        </p:attrNameLst>
                                      </p:cBhvr>
                                      <p:to>
                                        <p:strVal val="visible"/>
                                      </p:to>
                                    </p:set>
                                  </p:childTnLst>
                                </p:cTn>
                              </p:par>
                            </p:childTnLst>
                          </p:cTn>
                        </p:par>
                        <p:par>
                          <p:cTn id="125" fill="hold">
                            <p:stCondLst>
                              <p:cond delay="16000"/>
                            </p:stCondLst>
                            <p:childTnLst>
                              <p:par>
                                <p:cTn id="126" presetID="10" presetClass="exit" presetSubtype="0" fill="hold" grpId="1" nodeType="afterEffect">
                                  <p:stCondLst>
                                    <p:cond delay="0"/>
                                  </p:stCondLst>
                                  <p:childTnLst>
                                    <p:animEffect transition="out" filter="fade">
                                      <p:cBhvr>
                                        <p:cTn id="127" dur="2000"/>
                                        <p:tgtEl>
                                          <p:spTgt spid="411719"/>
                                        </p:tgtEl>
                                      </p:cBhvr>
                                    </p:animEffect>
                                    <p:set>
                                      <p:cBhvr>
                                        <p:cTn id="128" dur="1" fill="hold">
                                          <p:stCondLst>
                                            <p:cond delay="1999"/>
                                          </p:stCondLst>
                                        </p:cTn>
                                        <p:tgtEl>
                                          <p:spTgt spid="411719"/>
                                        </p:tgtEl>
                                        <p:attrNameLst>
                                          <p:attrName>style.visibility</p:attrName>
                                        </p:attrNameLst>
                                      </p:cBhvr>
                                      <p:to>
                                        <p:strVal val="hidden"/>
                                      </p:to>
                                    </p:set>
                                  </p:childTnLst>
                                </p:cTn>
                              </p:par>
                              <p:par>
                                <p:cTn id="129" presetID="10" presetClass="entr" presetSubtype="0" fill="hold" grpId="0" nodeType="withEffect">
                                  <p:stCondLst>
                                    <p:cond delay="0"/>
                                  </p:stCondLst>
                                  <p:childTnLst>
                                    <p:set>
                                      <p:cBhvr>
                                        <p:cTn id="130" dur="1" fill="hold">
                                          <p:stCondLst>
                                            <p:cond delay="0"/>
                                          </p:stCondLst>
                                        </p:cTn>
                                        <p:tgtEl>
                                          <p:spTgt spid="411722"/>
                                        </p:tgtEl>
                                        <p:attrNameLst>
                                          <p:attrName>style.visibility</p:attrName>
                                        </p:attrNameLst>
                                      </p:cBhvr>
                                      <p:to>
                                        <p:strVal val="visible"/>
                                      </p:to>
                                    </p:set>
                                    <p:animEffect transition="in" filter="fade">
                                      <p:cBhvr>
                                        <p:cTn id="131" dur="2000"/>
                                        <p:tgtEl>
                                          <p:spTgt spid="411722"/>
                                        </p:tgtEl>
                                      </p:cBhvr>
                                    </p:animEffect>
                                  </p:childTnLst>
                                </p:cTn>
                              </p:par>
                            </p:childTnLst>
                          </p:cTn>
                        </p:par>
                        <p:par>
                          <p:cTn id="132" fill="hold">
                            <p:stCondLst>
                              <p:cond delay="18000"/>
                            </p:stCondLst>
                            <p:childTnLst>
                              <p:par>
                                <p:cTn id="133" presetID="10" presetClass="exit" presetSubtype="0" fill="hold" nodeType="afterEffect">
                                  <p:stCondLst>
                                    <p:cond delay="0"/>
                                  </p:stCondLst>
                                  <p:childTnLst>
                                    <p:animEffect transition="out" filter="fade">
                                      <p:cBhvr>
                                        <p:cTn id="134" dur="2000"/>
                                        <p:tgtEl>
                                          <p:spTgt spid="11301"/>
                                        </p:tgtEl>
                                      </p:cBhvr>
                                    </p:animEffect>
                                    <p:set>
                                      <p:cBhvr>
                                        <p:cTn id="135" dur="1" fill="hold">
                                          <p:stCondLst>
                                            <p:cond delay="1999"/>
                                          </p:stCondLst>
                                        </p:cTn>
                                        <p:tgtEl>
                                          <p:spTgt spid="11301"/>
                                        </p:tgtEl>
                                        <p:attrNameLst>
                                          <p:attrName>style.visibility</p:attrName>
                                        </p:attrNameLst>
                                      </p:cBhvr>
                                      <p:to>
                                        <p:strVal val="hidden"/>
                                      </p:to>
                                    </p:set>
                                  </p:childTnLst>
                                </p:cTn>
                              </p:par>
                              <p:par>
                                <p:cTn id="136" presetID="10" presetClass="exit" presetSubtype="0" fill="hold" grpId="1" nodeType="withEffect">
                                  <p:stCondLst>
                                    <p:cond delay="0"/>
                                  </p:stCondLst>
                                  <p:childTnLst>
                                    <p:animEffect transition="out" filter="fade">
                                      <p:cBhvr>
                                        <p:cTn id="137" dur="1000"/>
                                        <p:tgtEl>
                                          <p:spTgt spid="411728"/>
                                        </p:tgtEl>
                                      </p:cBhvr>
                                    </p:animEffect>
                                    <p:set>
                                      <p:cBhvr>
                                        <p:cTn id="138" dur="1" fill="hold">
                                          <p:stCondLst>
                                            <p:cond delay="999"/>
                                          </p:stCondLst>
                                        </p:cTn>
                                        <p:tgtEl>
                                          <p:spTgt spid="411728"/>
                                        </p:tgtEl>
                                        <p:attrNameLst>
                                          <p:attrName>style.visibility</p:attrName>
                                        </p:attrNameLst>
                                      </p:cBhvr>
                                      <p:to>
                                        <p:strVal val="hidden"/>
                                      </p:to>
                                    </p:set>
                                  </p:childTnLst>
                                </p:cTn>
                              </p:par>
                            </p:childTnLst>
                          </p:cTn>
                        </p:par>
                        <p:par>
                          <p:cTn id="139" fill="hold">
                            <p:stCondLst>
                              <p:cond delay="20000"/>
                            </p:stCondLst>
                            <p:childTnLst>
                              <p:par>
                                <p:cTn id="140" presetID="1" presetClass="entr" presetSubtype="0" fill="hold" grpId="2" nodeType="afterEffect">
                                  <p:stCondLst>
                                    <p:cond delay="0"/>
                                  </p:stCondLst>
                                  <p:childTnLst>
                                    <p:set>
                                      <p:cBhvr>
                                        <p:cTn id="141" dur="1" fill="hold">
                                          <p:stCondLst>
                                            <p:cond delay="0"/>
                                          </p:stCondLst>
                                        </p:cTn>
                                        <p:tgtEl>
                                          <p:spTgt spid="4116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718" grpId="0" animBg="1" autoUpdateAnimBg="0"/>
      <p:bldP spid="411718" grpId="1" animBg="1"/>
      <p:bldP spid="411715" grpId="0"/>
      <p:bldP spid="411658" grpId="0"/>
      <p:bldP spid="411658" grpId="1"/>
      <p:bldP spid="411658" grpId="2"/>
      <p:bldP spid="411658" grpId="3"/>
      <p:bldP spid="411658" grpId="4"/>
      <p:bldP spid="411658" grpId="5"/>
      <p:bldP spid="411658" grpId="6"/>
      <p:bldP spid="411690" grpId="0" animBg="1" autoUpdateAnimBg="0"/>
      <p:bldP spid="411690" grpId="1" animBg="1"/>
      <p:bldP spid="411703" grpId="0" animBg="1" autoUpdateAnimBg="0"/>
      <p:bldP spid="411703" grpId="1" animBg="1"/>
      <p:bldP spid="411704" grpId="0" animBg="1" autoUpdateAnimBg="0"/>
      <p:bldP spid="411709" grpId="0" animBg="1"/>
      <p:bldP spid="411709" grpId="1" animBg="1"/>
      <p:bldP spid="411711" grpId="0"/>
      <p:bldP spid="411713" grpId="0"/>
      <p:bldP spid="411719" grpId="0" animBg="1" autoUpdateAnimBg="0"/>
      <p:bldP spid="411719" grpId="1" animBg="1"/>
      <p:bldP spid="411720" grpId="0" animBg="1"/>
      <p:bldP spid="411721" grpId="0" animBg="1"/>
      <p:bldP spid="411722" grpId="0" animBg="1"/>
      <p:bldP spid="411726" grpId="0" animBg="1"/>
      <p:bldP spid="411726" grpId="1" animBg="1"/>
      <p:bldP spid="411727" grpId="0" animBg="1"/>
      <p:bldP spid="411727" grpId="1" animBg="1"/>
      <p:bldP spid="411728" grpId="0" animBg="1"/>
      <p:bldP spid="411728"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liennummernplatzhalter 1"/>
          <p:cNvSpPr>
            <a:spLocks noGrp="1"/>
          </p:cNvSpPr>
          <p:nvPr>
            <p:ph type="sldNum" sz="quarter" idx="10"/>
          </p:nvPr>
        </p:nvSpPr>
        <p:spPr>
          <a:noFill/>
          <a:ln>
            <a:miter lim="800000"/>
            <a:headEnd/>
            <a:tailEnd/>
          </a:ln>
        </p:spPr>
        <p:txBody>
          <a:bodyPr/>
          <a:lstStyle/>
          <a:p>
            <a:r>
              <a:rPr lang="de-DE"/>
              <a:t>Folie </a:t>
            </a:r>
            <a:fld id="{F33323E5-8803-4042-A9EA-021B254B7E26}" type="slidenum">
              <a:rPr lang="de-DE"/>
              <a:pPr/>
              <a:t>10</a:t>
            </a:fld>
            <a:endParaRPr lang="de-DE"/>
          </a:p>
        </p:txBody>
      </p:sp>
      <p:pic>
        <p:nvPicPr>
          <p:cNvPr id="440363" name="Picture 43" descr="Adidas"/>
          <p:cNvPicPr>
            <a:picLocks noChangeAspect="1" noChangeArrowheads="1"/>
          </p:cNvPicPr>
          <p:nvPr/>
        </p:nvPicPr>
        <p:blipFill>
          <a:blip r:embed="rId3"/>
          <a:srcRect b="5859"/>
          <a:stretch>
            <a:fillRect/>
          </a:stretch>
        </p:blipFill>
        <p:spPr bwMode="auto">
          <a:xfrm>
            <a:off x="1314450" y="4889500"/>
            <a:ext cx="1577975" cy="1019175"/>
          </a:xfrm>
          <a:prstGeom prst="rect">
            <a:avLst/>
          </a:prstGeom>
          <a:noFill/>
          <a:ln w="9525">
            <a:noFill/>
            <a:miter lim="800000"/>
            <a:headEnd/>
            <a:tailEnd/>
          </a:ln>
        </p:spPr>
      </p:pic>
      <p:pic>
        <p:nvPicPr>
          <p:cNvPr id="440362" name="Picture 42" descr="Blumenkohl_oP"/>
          <p:cNvPicPr>
            <a:picLocks noChangeAspect="1" noChangeArrowheads="1"/>
          </p:cNvPicPr>
          <p:nvPr/>
        </p:nvPicPr>
        <p:blipFill>
          <a:blip r:embed="rId4"/>
          <a:srcRect/>
          <a:stretch>
            <a:fillRect/>
          </a:stretch>
        </p:blipFill>
        <p:spPr bwMode="auto">
          <a:xfrm>
            <a:off x="3811588" y="4800600"/>
            <a:ext cx="1198562" cy="1155700"/>
          </a:xfrm>
          <a:prstGeom prst="rect">
            <a:avLst/>
          </a:prstGeom>
          <a:noFill/>
          <a:ln w="9525">
            <a:noFill/>
            <a:miter lim="800000"/>
            <a:headEnd/>
            <a:tailEnd/>
          </a:ln>
        </p:spPr>
      </p:pic>
      <p:pic>
        <p:nvPicPr>
          <p:cNvPr id="440361" name="Picture 41" descr="JimBeam_oP"/>
          <p:cNvPicPr>
            <a:picLocks noChangeAspect="1" noChangeArrowheads="1"/>
          </p:cNvPicPr>
          <p:nvPr/>
        </p:nvPicPr>
        <p:blipFill>
          <a:blip r:embed="rId5"/>
          <a:srcRect/>
          <a:stretch>
            <a:fillRect/>
          </a:stretch>
        </p:blipFill>
        <p:spPr bwMode="auto">
          <a:xfrm>
            <a:off x="6883400" y="4079875"/>
            <a:ext cx="896938" cy="1919288"/>
          </a:xfrm>
          <a:prstGeom prst="rect">
            <a:avLst/>
          </a:prstGeom>
          <a:noFill/>
          <a:ln w="9525">
            <a:noFill/>
            <a:miter lim="800000"/>
            <a:headEnd/>
            <a:tailEnd/>
          </a:ln>
        </p:spPr>
      </p:pic>
      <p:sp>
        <p:nvSpPr>
          <p:cNvPr id="12294" name="Rectangle 37"/>
          <p:cNvSpPr>
            <a:spLocks noGrp="1" noChangeArrowheads="1"/>
          </p:cNvSpPr>
          <p:nvPr>
            <p:ph type="title" idx="4294967295"/>
          </p:nvPr>
        </p:nvSpPr>
        <p:spPr bwMode="auto">
          <a:xfrm>
            <a:off x="554038" y="287338"/>
            <a:ext cx="3894137" cy="396875"/>
          </a:xfrm>
          <a:prstGeom prst="rect">
            <a:avLst/>
          </a:prstGeom>
          <a:noFill/>
          <a:ln>
            <a:miter lim="800000"/>
            <a:headEnd/>
            <a:tailEnd/>
          </a:ln>
        </p:spPr>
        <p:txBody>
          <a:bodyPr>
            <a:spAutoFit/>
          </a:bodyPr>
          <a:lstStyle/>
          <a:p>
            <a:pPr eaLnBrk="1" hangingPunct="1"/>
            <a:r>
              <a:rPr lang="de-DE">
                <a:solidFill>
                  <a:srgbClr val="EAEAEA"/>
                </a:solidFill>
              </a:rPr>
              <a:t>1.1 konkrete – abstrakte Arbeit</a:t>
            </a:r>
          </a:p>
        </p:txBody>
      </p:sp>
      <p:sp>
        <p:nvSpPr>
          <p:cNvPr id="440346" name="Text Box 26"/>
          <p:cNvSpPr txBox="1">
            <a:spLocks noChangeArrowheads="1"/>
          </p:cNvSpPr>
          <p:nvPr/>
        </p:nvSpPr>
        <p:spPr bwMode="auto">
          <a:xfrm>
            <a:off x="6432550" y="4916488"/>
            <a:ext cx="1225550" cy="1050925"/>
          </a:xfrm>
          <a:prstGeom prst="rect">
            <a:avLst/>
          </a:prstGeom>
          <a:solidFill>
            <a:srgbClr val="FFCC00">
              <a:alpha val="30196"/>
            </a:srgbClr>
          </a:solidFill>
          <a:ln w="9525" algn="ctr">
            <a:solidFill>
              <a:srgbClr val="000000"/>
            </a:solidFill>
            <a:miter lim="800000"/>
            <a:headEnd/>
            <a:tailEnd/>
          </a:ln>
          <a:effectLst/>
        </p:spPr>
        <p:txBody>
          <a:bodyPr wrap="none" anchor="ctr" anchorCtr="1"/>
          <a:lstStyle/>
          <a:p>
            <a:pPr algn="ctr"/>
            <a:r>
              <a:rPr lang="de-DE" sz="2000" b="1"/>
              <a:t>Arbeits-</a:t>
            </a:r>
          </a:p>
          <a:p>
            <a:pPr algn="ctr"/>
            <a:r>
              <a:rPr lang="de-DE" sz="2000" b="1"/>
              <a:t>produkt</a:t>
            </a:r>
          </a:p>
        </p:txBody>
      </p:sp>
      <p:sp>
        <p:nvSpPr>
          <p:cNvPr id="440344" name="Text Box 24"/>
          <p:cNvSpPr txBox="1">
            <a:spLocks noChangeArrowheads="1"/>
          </p:cNvSpPr>
          <p:nvPr/>
        </p:nvSpPr>
        <p:spPr bwMode="auto">
          <a:xfrm>
            <a:off x="3783013" y="4913313"/>
            <a:ext cx="1225550" cy="1050925"/>
          </a:xfrm>
          <a:prstGeom prst="rect">
            <a:avLst/>
          </a:prstGeom>
          <a:solidFill>
            <a:srgbClr val="FFCC00">
              <a:alpha val="30196"/>
            </a:srgbClr>
          </a:solidFill>
          <a:ln w="9525" algn="ctr">
            <a:solidFill>
              <a:srgbClr val="000000"/>
            </a:solidFill>
            <a:miter lim="800000"/>
            <a:headEnd/>
            <a:tailEnd/>
          </a:ln>
          <a:effectLst/>
        </p:spPr>
        <p:txBody>
          <a:bodyPr wrap="none" anchor="ctr" anchorCtr="1"/>
          <a:lstStyle/>
          <a:p>
            <a:pPr algn="ctr"/>
            <a:r>
              <a:rPr lang="de-DE" sz="2000" b="1"/>
              <a:t>Arbeits-</a:t>
            </a:r>
          </a:p>
          <a:p>
            <a:pPr algn="ctr"/>
            <a:r>
              <a:rPr lang="de-DE" sz="2000" b="1"/>
              <a:t>produkt</a:t>
            </a:r>
          </a:p>
        </p:txBody>
      </p:sp>
      <p:sp>
        <p:nvSpPr>
          <p:cNvPr id="440345" name="Text Box 25"/>
          <p:cNvSpPr txBox="1">
            <a:spLocks noChangeArrowheads="1"/>
          </p:cNvSpPr>
          <p:nvPr/>
        </p:nvSpPr>
        <p:spPr bwMode="auto">
          <a:xfrm>
            <a:off x="1492250" y="4886325"/>
            <a:ext cx="1225550" cy="1050925"/>
          </a:xfrm>
          <a:prstGeom prst="rect">
            <a:avLst/>
          </a:prstGeom>
          <a:solidFill>
            <a:srgbClr val="FFCC00">
              <a:alpha val="30196"/>
            </a:srgbClr>
          </a:solidFill>
          <a:ln w="9525" algn="ctr">
            <a:solidFill>
              <a:srgbClr val="000000"/>
            </a:solidFill>
            <a:miter lim="800000"/>
            <a:headEnd/>
            <a:tailEnd/>
          </a:ln>
          <a:effectLst/>
        </p:spPr>
        <p:txBody>
          <a:bodyPr wrap="none" anchor="ctr" anchorCtr="1"/>
          <a:lstStyle/>
          <a:p>
            <a:pPr algn="ctr"/>
            <a:r>
              <a:rPr lang="de-DE" sz="2000" b="1"/>
              <a:t>Arbeits-</a:t>
            </a:r>
          </a:p>
          <a:p>
            <a:pPr algn="ctr"/>
            <a:r>
              <a:rPr lang="de-DE" sz="2000" b="1"/>
              <a:t>produkt</a:t>
            </a:r>
          </a:p>
        </p:txBody>
      </p:sp>
      <p:sp>
        <p:nvSpPr>
          <p:cNvPr id="12298" name="Rectangle 5"/>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12299" name="Rectangle 6"/>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40330" name="Text Box 10"/>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12301" name="Text Box 11"/>
          <p:cNvSpPr txBox="1">
            <a:spLocks noChangeArrowheads="1"/>
          </p:cNvSpPr>
          <p:nvPr/>
        </p:nvSpPr>
        <p:spPr bwMode="auto">
          <a:xfrm rot="-5400000">
            <a:off x="-210423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12302" name="Text Box 13"/>
          <p:cNvSpPr txBox="1">
            <a:spLocks noChangeArrowheads="1"/>
          </p:cNvSpPr>
          <p:nvPr/>
        </p:nvSpPr>
        <p:spPr bwMode="auto">
          <a:xfrm>
            <a:off x="3074988" y="3236913"/>
            <a:ext cx="2144712" cy="366712"/>
          </a:xfrm>
          <a:prstGeom prst="rect">
            <a:avLst/>
          </a:prstGeom>
          <a:noFill/>
          <a:ln w="9525">
            <a:noFill/>
            <a:miter lim="800000"/>
            <a:headEnd/>
            <a:tailEnd/>
          </a:ln>
          <a:effectLst/>
        </p:spPr>
        <p:txBody>
          <a:bodyPr>
            <a:spAutoFit/>
          </a:bodyPr>
          <a:lstStyle/>
          <a:p>
            <a:endParaRPr lang="de-DE"/>
          </a:p>
        </p:txBody>
      </p:sp>
      <p:sp>
        <p:nvSpPr>
          <p:cNvPr id="440335" name="Text Box 15"/>
          <p:cNvSpPr txBox="1">
            <a:spLocks noChangeArrowheads="1"/>
          </p:cNvSpPr>
          <p:nvPr/>
        </p:nvSpPr>
        <p:spPr bwMode="auto">
          <a:xfrm>
            <a:off x="1206500" y="1033463"/>
            <a:ext cx="7473950" cy="835025"/>
          </a:xfrm>
          <a:prstGeom prst="rect">
            <a:avLst/>
          </a:prstGeom>
          <a:solidFill>
            <a:srgbClr val="FF0000">
              <a:alpha val="30196"/>
            </a:srgbClr>
          </a:solidFill>
          <a:ln w="9525" algn="ctr">
            <a:solidFill>
              <a:srgbClr val="000000"/>
            </a:solidFill>
            <a:miter lim="800000"/>
            <a:headEnd/>
            <a:tailEnd/>
          </a:ln>
          <a:effectLst/>
        </p:spPr>
        <p:txBody>
          <a:bodyPr>
            <a:spAutoFit/>
          </a:bodyPr>
          <a:lstStyle/>
          <a:p>
            <a:pPr>
              <a:spcBef>
                <a:spcPct val="50000"/>
              </a:spcBef>
            </a:pPr>
            <a:r>
              <a:rPr lang="de-DE" sz="1600"/>
              <a:t>Sieht man aber ab von den sinnlichen Beschaffenheiten, die die Sachen nützlich machen, muss man auch absehen von den konkreten Formen und vom nützlichen Charakter der sie produzierenden Arbeiten.</a:t>
            </a:r>
          </a:p>
        </p:txBody>
      </p:sp>
      <p:pic>
        <p:nvPicPr>
          <p:cNvPr id="440349" name="Picture 29" descr="Blumenkohlernte2"/>
          <p:cNvPicPr>
            <a:picLocks noChangeAspect="1" noChangeArrowheads="1"/>
          </p:cNvPicPr>
          <p:nvPr/>
        </p:nvPicPr>
        <p:blipFill>
          <a:blip r:embed="rId6"/>
          <a:srcRect/>
          <a:stretch>
            <a:fillRect/>
          </a:stretch>
        </p:blipFill>
        <p:spPr bwMode="auto">
          <a:xfrm>
            <a:off x="3798888" y="1931988"/>
            <a:ext cx="3629025" cy="2722562"/>
          </a:xfrm>
          <a:prstGeom prst="rect">
            <a:avLst/>
          </a:prstGeom>
          <a:noFill/>
          <a:ln w="9525">
            <a:noFill/>
            <a:miter lim="800000"/>
            <a:headEnd/>
            <a:tailEnd/>
          </a:ln>
        </p:spPr>
      </p:pic>
      <p:sp>
        <p:nvSpPr>
          <p:cNvPr id="440353" name="Text Box 33"/>
          <p:cNvSpPr txBox="1">
            <a:spLocks noChangeArrowheads="1"/>
          </p:cNvSpPr>
          <p:nvPr/>
        </p:nvSpPr>
        <p:spPr bwMode="auto">
          <a:xfrm>
            <a:off x="6772275" y="3178175"/>
            <a:ext cx="1225550" cy="1050925"/>
          </a:xfrm>
          <a:prstGeom prst="rect">
            <a:avLst/>
          </a:prstGeom>
          <a:solidFill>
            <a:srgbClr val="FF0000">
              <a:alpha val="30196"/>
            </a:srgbClr>
          </a:solidFill>
          <a:ln w="9525" algn="ctr">
            <a:solidFill>
              <a:srgbClr val="000000"/>
            </a:solidFill>
            <a:miter lim="800000"/>
            <a:headEnd/>
            <a:tailEnd/>
          </a:ln>
          <a:effectLst/>
        </p:spPr>
        <p:txBody>
          <a:bodyPr wrap="none" anchor="ctr" anchorCtr="1"/>
          <a:lstStyle/>
          <a:p>
            <a:pPr algn="ctr"/>
            <a:r>
              <a:rPr lang="de-DE" sz="2000" b="1">
                <a:solidFill>
                  <a:schemeClr val="bg1"/>
                </a:solidFill>
              </a:rPr>
              <a:t>Arbeit</a:t>
            </a:r>
          </a:p>
        </p:txBody>
      </p:sp>
      <p:sp>
        <p:nvSpPr>
          <p:cNvPr id="440354" name="Text Box 34"/>
          <p:cNvSpPr txBox="1">
            <a:spLocks noChangeArrowheads="1"/>
          </p:cNvSpPr>
          <p:nvPr/>
        </p:nvSpPr>
        <p:spPr bwMode="auto">
          <a:xfrm>
            <a:off x="4186238" y="3176588"/>
            <a:ext cx="1225550" cy="1050925"/>
          </a:xfrm>
          <a:prstGeom prst="rect">
            <a:avLst/>
          </a:prstGeom>
          <a:solidFill>
            <a:srgbClr val="FF0000">
              <a:alpha val="30196"/>
            </a:srgbClr>
          </a:solidFill>
          <a:ln w="9525" algn="ctr">
            <a:solidFill>
              <a:srgbClr val="000000"/>
            </a:solidFill>
            <a:miter lim="800000"/>
            <a:headEnd/>
            <a:tailEnd/>
          </a:ln>
          <a:effectLst/>
        </p:spPr>
        <p:txBody>
          <a:bodyPr wrap="none" anchor="ctr" anchorCtr="1"/>
          <a:lstStyle/>
          <a:p>
            <a:pPr algn="ctr"/>
            <a:r>
              <a:rPr lang="de-DE" sz="2000" b="1">
                <a:solidFill>
                  <a:schemeClr val="bg1"/>
                </a:solidFill>
              </a:rPr>
              <a:t>Arbeit</a:t>
            </a:r>
          </a:p>
        </p:txBody>
      </p:sp>
      <p:sp>
        <p:nvSpPr>
          <p:cNvPr id="440355" name="Text Box 35"/>
          <p:cNvSpPr txBox="1">
            <a:spLocks noChangeArrowheads="1"/>
          </p:cNvSpPr>
          <p:nvPr/>
        </p:nvSpPr>
        <p:spPr bwMode="auto">
          <a:xfrm>
            <a:off x="1909763" y="3163888"/>
            <a:ext cx="1225550" cy="1050925"/>
          </a:xfrm>
          <a:prstGeom prst="rect">
            <a:avLst/>
          </a:prstGeom>
          <a:solidFill>
            <a:srgbClr val="FF0000">
              <a:alpha val="30196"/>
            </a:srgbClr>
          </a:solidFill>
          <a:ln w="9525" algn="ctr">
            <a:solidFill>
              <a:srgbClr val="000000"/>
            </a:solidFill>
            <a:miter lim="800000"/>
            <a:headEnd/>
            <a:tailEnd/>
          </a:ln>
          <a:effectLst/>
        </p:spPr>
        <p:txBody>
          <a:bodyPr wrap="none" anchor="ctr" anchorCtr="1"/>
          <a:lstStyle/>
          <a:p>
            <a:pPr algn="ctr"/>
            <a:r>
              <a:rPr lang="de-DE" sz="2000" b="1">
                <a:solidFill>
                  <a:schemeClr val="bg1"/>
                </a:solidFill>
              </a:rPr>
              <a:t>Arbeit</a:t>
            </a:r>
          </a:p>
        </p:txBody>
      </p:sp>
      <p:sp>
        <p:nvSpPr>
          <p:cNvPr id="440356" name="Text Box 36"/>
          <p:cNvSpPr txBox="1">
            <a:spLocks noChangeArrowheads="1"/>
          </p:cNvSpPr>
          <p:nvPr/>
        </p:nvSpPr>
        <p:spPr bwMode="auto">
          <a:xfrm>
            <a:off x="1204913" y="2101850"/>
            <a:ext cx="7473950" cy="590550"/>
          </a:xfrm>
          <a:prstGeom prst="rect">
            <a:avLst/>
          </a:prstGeom>
          <a:solidFill>
            <a:srgbClr val="FF0000">
              <a:alpha val="30196"/>
            </a:srgbClr>
          </a:solidFill>
          <a:ln w="9525" algn="ctr">
            <a:solidFill>
              <a:srgbClr val="000000"/>
            </a:solidFill>
            <a:miter lim="800000"/>
            <a:headEnd/>
            <a:tailEnd/>
          </a:ln>
          <a:effectLst/>
        </p:spPr>
        <p:txBody>
          <a:bodyPr>
            <a:spAutoFit/>
          </a:bodyPr>
          <a:lstStyle/>
          <a:p>
            <a:pPr>
              <a:spcBef>
                <a:spcPct val="50000"/>
              </a:spcBef>
            </a:pPr>
            <a:r>
              <a:rPr lang="de-DE" sz="1600"/>
              <a:t>Die Arbeiten sind alle reduziert auf</a:t>
            </a:r>
            <a:r>
              <a:rPr lang="de-DE" sz="1600">
                <a:solidFill>
                  <a:schemeClr val="bg1"/>
                </a:solidFill>
              </a:rPr>
              <a:t> </a:t>
            </a:r>
            <a:r>
              <a:rPr lang="de-DE" sz="1600" b="1">
                <a:solidFill>
                  <a:schemeClr val="bg1"/>
                </a:solidFill>
              </a:rPr>
              <a:t>gleiche menschliche Arbeit</a:t>
            </a:r>
            <a:r>
              <a:rPr lang="de-DE" sz="1600">
                <a:solidFill>
                  <a:schemeClr val="bg1"/>
                </a:solidFill>
              </a:rPr>
              <a:t>, </a:t>
            </a:r>
            <a:r>
              <a:rPr lang="de-DE" sz="1600" b="1">
                <a:solidFill>
                  <a:schemeClr val="bg1"/>
                </a:solidFill>
              </a:rPr>
              <a:t>abstrakt menschliche Arbeit</a:t>
            </a:r>
            <a:r>
              <a:rPr lang="de-DE" sz="1600">
                <a:solidFill>
                  <a:schemeClr val="bg1"/>
                </a:solidFill>
              </a:rPr>
              <a:t>.</a:t>
            </a:r>
          </a:p>
        </p:txBody>
      </p:sp>
      <p:sp>
        <p:nvSpPr>
          <p:cNvPr id="12311" name="Text Box 38"/>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52</a:t>
            </a:r>
          </a:p>
          <a:p>
            <a:pPr algn="ctr"/>
            <a:r>
              <a:rPr lang="de-DE" sz="1400">
                <a:solidFill>
                  <a:schemeClr val="bg2"/>
                </a:solidFill>
              </a:rPr>
              <a:t>Originaltext</a:t>
            </a:r>
          </a:p>
        </p:txBody>
      </p:sp>
      <p:sp>
        <p:nvSpPr>
          <p:cNvPr id="12312" name="Text Box 39"/>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12313" name="Text Box 40"/>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pic>
        <p:nvPicPr>
          <p:cNvPr id="12315" name="Picture 27" descr="Schuhfabrik3"/>
          <p:cNvPicPr>
            <a:picLocks noChangeAspect="1" noChangeArrowheads="1"/>
          </p:cNvPicPr>
          <p:nvPr/>
        </p:nvPicPr>
        <p:blipFill>
          <a:blip r:embed="rId7"/>
          <a:srcRect/>
          <a:stretch>
            <a:fillRect/>
          </a:stretch>
        </p:blipFill>
        <p:spPr bwMode="auto">
          <a:xfrm>
            <a:off x="1209675" y="1933575"/>
            <a:ext cx="3641725" cy="2728913"/>
          </a:xfrm>
          <a:prstGeom prst="rect">
            <a:avLst/>
          </a:prstGeom>
          <a:noFill/>
        </p:spPr>
      </p:pic>
      <p:pic>
        <p:nvPicPr>
          <p:cNvPr id="12316" name="Picture 28" descr="brennerei_2"/>
          <p:cNvPicPr>
            <a:picLocks noChangeAspect="1" noChangeArrowheads="1"/>
          </p:cNvPicPr>
          <p:nvPr/>
        </p:nvPicPr>
        <p:blipFill>
          <a:blip r:embed="rId8"/>
          <a:srcRect/>
          <a:stretch>
            <a:fillRect/>
          </a:stretch>
        </p:blipFill>
        <p:spPr bwMode="auto">
          <a:xfrm>
            <a:off x="4897438" y="1954213"/>
            <a:ext cx="3792537" cy="27305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0335"/>
                                        </p:tgtEl>
                                        <p:attrNameLst>
                                          <p:attrName>style.visibility</p:attrName>
                                        </p:attrNameLst>
                                      </p:cBhvr>
                                      <p:to>
                                        <p:strVal val="visible"/>
                                      </p:to>
                                    </p:set>
                                    <p:animEffect transition="in" filter="fade">
                                      <p:cBhvr>
                                        <p:cTn id="7" dur="1000"/>
                                        <p:tgtEl>
                                          <p:spTgt spid="440335"/>
                                        </p:tgtEl>
                                      </p:cBhvr>
                                    </p:animEffect>
                                  </p:childTnLst>
                                </p:cTn>
                              </p:par>
                            </p:childTnLst>
                          </p:cTn>
                        </p:par>
                        <p:par>
                          <p:cTn id="8" fill="hold" nodeType="afterGroup">
                            <p:stCondLst>
                              <p:cond delay="1000"/>
                            </p:stCondLst>
                            <p:childTnLst>
                              <p:par>
                                <p:cTn id="9" presetID="1" presetClass="entr" presetSubtype="0" fill="hold" grpId="0" nodeType="afterEffect">
                                  <p:stCondLst>
                                    <p:cond delay="0"/>
                                  </p:stCondLst>
                                  <p:childTnLst>
                                    <p:set>
                                      <p:cBhvr>
                                        <p:cTn id="10" dur="1" fill="hold">
                                          <p:stCondLst>
                                            <p:cond delay="0"/>
                                          </p:stCondLst>
                                        </p:cTn>
                                        <p:tgtEl>
                                          <p:spTgt spid="44033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grpId="1" nodeType="clickEffect">
                                  <p:stCondLst>
                                    <p:cond delay="0"/>
                                  </p:stCondLst>
                                  <p:childTnLst>
                                    <p:animEffect transition="out" filter="fade">
                                      <p:cBhvr>
                                        <p:cTn id="14" dur="2000"/>
                                        <p:tgtEl>
                                          <p:spTgt spid="440330"/>
                                        </p:tgtEl>
                                      </p:cBhvr>
                                    </p:animEffect>
                                    <p:set>
                                      <p:cBhvr>
                                        <p:cTn id="15" dur="1" fill="hold">
                                          <p:stCondLst>
                                            <p:cond delay="1999"/>
                                          </p:stCondLst>
                                        </p:cTn>
                                        <p:tgtEl>
                                          <p:spTgt spid="440330"/>
                                        </p:tgtEl>
                                        <p:attrNameLst>
                                          <p:attrName>style.visibility</p:attrName>
                                        </p:attrNameLst>
                                      </p:cBhvr>
                                      <p:to>
                                        <p:strVal val="hidden"/>
                                      </p:to>
                                    </p:set>
                                  </p:childTnLst>
                                </p:cTn>
                              </p:par>
                            </p:childTnLst>
                          </p:cTn>
                        </p:par>
                        <p:par>
                          <p:cTn id="16" fill="hold" nodeType="afterGroup">
                            <p:stCondLst>
                              <p:cond delay="2000"/>
                            </p:stCondLst>
                            <p:childTnLst>
                              <p:par>
                                <p:cTn id="17" presetID="1" presetClass="entr" presetSubtype="0" fill="hold" nodeType="afterEffect">
                                  <p:stCondLst>
                                    <p:cond delay="500"/>
                                  </p:stCondLst>
                                  <p:childTnLst>
                                    <p:set>
                                      <p:cBhvr>
                                        <p:cTn id="18" dur="1" fill="hold">
                                          <p:stCondLst>
                                            <p:cond delay="0"/>
                                          </p:stCondLst>
                                        </p:cTn>
                                        <p:tgtEl>
                                          <p:spTgt spid="440363"/>
                                        </p:tgtEl>
                                        <p:attrNameLst>
                                          <p:attrName>style.visibility</p:attrName>
                                        </p:attrNameLst>
                                      </p:cBhvr>
                                      <p:to>
                                        <p:strVal val="visible"/>
                                      </p:to>
                                    </p:set>
                                  </p:childTnLst>
                                </p:cTn>
                              </p:par>
                              <p:par>
                                <p:cTn id="19" presetID="1" presetClass="entr" presetSubtype="0" fill="hold" nodeType="withEffect">
                                  <p:stCondLst>
                                    <p:cond delay="500"/>
                                  </p:stCondLst>
                                  <p:childTnLst>
                                    <p:set>
                                      <p:cBhvr>
                                        <p:cTn id="20" dur="1" fill="hold">
                                          <p:stCondLst>
                                            <p:cond delay="0"/>
                                          </p:stCondLst>
                                        </p:cTn>
                                        <p:tgtEl>
                                          <p:spTgt spid="12315"/>
                                        </p:tgtEl>
                                        <p:attrNameLst>
                                          <p:attrName>style.visibility</p:attrName>
                                        </p:attrNameLst>
                                      </p:cBhvr>
                                      <p:to>
                                        <p:strVal val="visible"/>
                                      </p:to>
                                    </p:set>
                                  </p:childTnLst>
                                </p:cTn>
                              </p:par>
                            </p:childTnLst>
                          </p:cTn>
                        </p:par>
                        <p:par>
                          <p:cTn id="21" fill="hold">
                            <p:stCondLst>
                              <p:cond delay="2500"/>
                            </p:stCondLst>
                            <p:childTnLst>
                              <p:par>
                                <p:cTn id="22" presetID="10" presetClass="exit" presetSubtype="0" fill="hold" nodeType="afterEffect">
                                  <p:stCondLst>
                                    <p:cond delay="3000"/>
                                  </p:stCondLst>
                                  <p:childTnLst>
                                    <p:animEffect transition="out" filter="fade">
                                      <p:cBhvr>
                                        <p:cTn id="23" dur="2000"/>
                                        <p:tgtEl>
                                          <p:spTgt spid="440363"/>
                                        </p:tgtEl>
                                      </p:cBhvr>
                                    </p:animEffect>
                                    <p:set>
                                      <p:cBhvr>
                                        <p:cTn id="24" dur="1" fill="hold">
                                          <p:stCondLst>
                                            <p:cond delay="1999"/>
                                          </p:stCondLst>
                                        </p:cTn>
                                        <p:tgtEl>
                                          <p:spTgt spid="440363"/>
                                        </p:tgtEl>
                                        <p:attrNameLst>
                                          <p:attrName>style.visibility</p:attrName>
                                        </p:attrNameLst>
                                      </p:cBhvr>
                                      <p:to>
                                        <p:strVal val="hidden"/>
                                      </p:to>
                                    </p:set>
                                  </p:childTnLst>
                                </p:cTn>
                              </p:par>
                              <p:par>
                                <p:cTn id="25" presetID="10" presetClass="entr" presetSubtype="0" fill="hold" grpId="0" nodeType="withEffect">
                                  <p:stCondLst>
                                    <p:cond delay="3000"/>
                                  </p:stCondLst>
                                  <p:childTnLst>
                                    <p:set>
                                      <p:cBhvr>
                                        <p:cTn id="26" dur="1" fill="hold">
                                          <p:stCondLst>
                                            <p:cond delay="0"/>
                                          </p:stCondLst>
                                        </p:cTn>
                                        <p:tgtEl>
                                          <p:spTgt spid="440345"/>
                                        </p:tgtEl>
                                        <p:attrNameLst>
                                          <p:attrName>style.visibility</p:attrName>
                                        </p:attrNameLst>
                                      </p:cBhvr>
                                      <p:to>
                                        <p:strVal val="visible"/>
                                      </p:to>
                                    </p:set>
                                    <p:animEffect transition="in" filter="fade">
                                      <p:cBhvr>
                                        <p:cTn id="27" dur="2000"/>
                                        <p:tgtEl>
                                          <p:spTgt spid="440345"/>
                                        </p:tgtEl>
                                      </p:cBhvr>
                                    </p:animEffect>
                                  </p:childTnLst>
                                </p:cTn>
                              </p:par>
                              <p:par>
                                <p:cTn id="28" presetID="10" presetClass="exit" presetSubtype="0" fill="hold" nodeType="withEffect">
                                  <p:stCondLst>
                                    <p:cond delay="3000"/>
                                  </p:stCondLst>
                                  <p:childTnLst>
                                    <p:animEffect transition="out" filter="fade">
                                      <p:cBhvr>
                                        <p:cTn id="29" dur="2000"/>
                                        <p:tgtEl>
                                          <p:spTgt spid="12315"/>
                                        </p:tgtEl>
                                      </p:cBhvr>
                                    </p:animEffect>
                                    <p:set>
                                      <p:cBhvr>
                                        <p:cTn id="30" dur="1" fill="hold">
                                          <p:stCondLst>
                                            <p:cond delay="1999"/>
                                          </p:stCondLst>
                                        </p:cTn>
                                        <p:tgtEl>
                                          <p:spTgt spid="12315"/>
                                        </p:tgtEl>
                                        <p:attrNameLst>
                                          <p:attrName>style.visibility</p:attrName>
                                        </p:attrNameLst>
                                      </p:cBhvr>
                                      <p:to>
                                        <p:strVal val="hidden"/>
                                      </p:to>
                                    </p:set>
                                  </p:childTnLst>
                                </p:cTn>
                              </p:par>
                              <p:par>
                                <p:cTn id="31" presetID="10" presetClass="entr" presetSubtype="0" fill="hold" grpId="0" nodeType="withEffect">
                                  <p:stCondLst>
                                    <p:cond delay="3000"/>
                                  </p:stCondLst>
                                  <p:childTnLst>
                                    <p:set>
                                      <p:cBhvr>
                                        <p:cTn id="32" dur="1" fill="hold">
                                          <p:stCondLst>
                                            <p:cond delay="0"/>
                                          </p:stCondLst>
                                        </p:cTn>
                                        <p:tgtEl>
                                          <p:spTgt spid="440355"/>
                                        </p:tgtEl>
                                        <p:attrNameLst>
                                          <p:attrName>style.visibility</p:attrName>
                                        </p:attrNameLst>
                                      </p:cBhvr>
                                      <p:to>
                                        <p:strVal val="visible"/>
                                      </p:to>
                                    </p:set>
                                    <p:animEffect transition="in" filter="fade">
                                      <p:cBhvr>
                                        <p:cTn id="33" dur="2000"/>
                                        <p:tgtEl>
                                          <p:spTgt spid="440355"/>
                                        </p:tgtEl>
                                      </p:cBhvr>
                                    </p:animEffect>
                                  </p:childTnLst>
                                </p:cTn>
                              </p:par>
                            </p:childTnLst>
                          </p:cTn>
                        </p:par>
                        <p:par>
                          <p:cTn id="34" fill="hold">
                            <p:stCondLst>
                              <p:cond delay="7500"/>
                            </p:stCondLst>
                            <p:childTnLst>
                              <p:par>
                                <p:cTn id="35" presetID="1" presetClass="entr" presetSubtype="0" fill="hold" nodeType="afterEffect">
                                  <p:stCondLst>
                                    <p:cond delay="500"/>
                                  </p:stCondLst>
                                  <p:childTnLst>
                                    <p:set>
                                      <p:cBhvr>
                                        <p:cTn id="36" dur="1" fill="hold">
                                          <p:stCondLst>
                                            <p:cond delay="0"/>
                                          </p:stCondLst>
                                        </p:cTn>
                                        <p:tgtEl>
                                          <p:spTgt spid="440362"/>
                                        </p:tgtEl>
                                        <p:attrNameLst>
                                          <p:attrName>style.visibility</p:attrName>
                                        </p:attrNameLst>
                                      </p:cBhvr>
                                      <p:to>
                                        <p:strVal val="visible"/>
                                      </p:to>
                                    </p:set>
                                  </p:childTnLst>
                                </p:cTn>
                              </p:par>
                              <p:par>
                                <p:cTn id="37" presetID="1" presetClass="entr" presetSubtype="0" fill="hold" nodeType="withEffect">
                                  <p:stCondLst>
                                    <p:cond delay="500"/>
                                  </p:stCondLst>
                                  <p:childTnLst>
                                    <p:set>
                                      <p:cBhvr>
                                        <p:cTn id="38" dur="1" fill="hold">
                                          <p:stCondLst>
                                            <p:cond delay="0"/>
                                          </p:stCondLst>
                                        </p:cTn>
                                        <p:tgtEl>
                                          <p:spTgt spid="440349"/>
                                        </p:tgtEl>
                                        <p:attrNameLst>
                                          <p:attrName>style.visibility</p:attrName>
                                        </p:attrNameLst>
                                      </p:cBhvr>
                                      <p:to>
                                        <p:strVal val="visible"/>
                                      </p:to>
                                    </p:set>
                                  </p:childTnLst>
                                </p:cTn>
                              </p:par>
                            </p:childTnLst>
                          </p:cTn>
                        </p:par>
                        <p:par>
                          <p:cTn id="39" fill="hold">
                            <p:stCondLst>
                              <p:cond delay="8000"/>
                            </p:stCondLst>
                            <p:childTnLst>
                              <p:par>
                                <p:cTn id="40" presetID="10" presetClass="exit" presetSubtype="0" fill="hold" nodeType="afterEffect">
                                  <p:stCondLst>
                                    <p:cond delay="3000"/>
                                  </p:stCondLst>
                                  <p:childTnLst>
                                    <p:animEffect transition="out" filter="fade">
                                      <p:cBhvr>
                                        <p:cTn id="41" dur="2000"/>
                                        <p:tgtEl>
                                          <p:spTgt spid="440362"/>
                                        </p:tgtEl>
                                      </p:cBhvr>
                                    </p:animEffect>
                                    <p:set>
                                      <p:cBhvr>
                                        <p:cTn id="42" dur="1" fill="hold">
                                          <p:stCondLst>
                                            <p:cond delay="1999"/>
                                          </p:stCondLst>
                                        </p:cTn>
                                        <p:tgtEl>
                                          <p:spTgt spid="440362"/>
                                        </p:tgtEl>
                                        <p:attrNameLst>
                                          <p:attrName>style.visibility</p:attrName>
                                        </p:attrNameLst>
                                      </p:cBhvr>
                                      <p:to>
                                        <p:strVal val="hidden"/>
                                      </p:to>
                                    </p:set>
                                  </p:childTnLst>
                                </p:cTn>
                              </p:par>
                              <p:par>
                                <p:cTn id="43" presetID="10" presetClass="entr" presetSubtype="0" fill="hold" grpId="0" nodeType="withEffect">
                                  <p:stCondLst>
                                    <p:cond delay="3000"/>
                                  </p:stCondLst>
                                  <p:childTnLst>
                                    <p:set>
                                      <p:cBhvr>
                                        <p:cTn id="44" dur="1" fill="hold">
                                          <p:stCondLst>
                                            <p:cond delay="0"/>
                                          </p:stCondLst>
                                        </p:cTn>
                                        <p:tgtEl>
                                          <p:spTgt spid="440344"/>
                                        </p:tgtEl>
                                        <p:attrNameLst>
                                          <p:attrName>style.visibility</p:attrName>
                                        </p:attrNameLst>
                                      </p:cBhvr>
                                      <p:to>
                                        <p:strVal val="visible"/>
                                      </p:to>
                                    </p:set>
                                    <p:animEffect transition="in" filter="fade">
                                      <p:cBhvr>
                                        <p:cTn id="45" dur="2000"/>
                                        <p:tgtEl>
                                          <p:spTgt spid="440344"/>
                                        </p:tgtEl>
                                      </p:cBhvr>
                                    </p:animEffect>
                                  </p:childTnLst>
                                </p:cTn>
                              </p:par>
                              <p:par>
                                <p:cTn id="46" presetID="10" presetClass="exit" presetSubtype="0" fill="hold" nodeType="withEffect">
                                  <p:stCondLst>
                                    <p:cond delay="3000"/>
                                  </p:stCondLst>
                                  <p:childTnLst>
                                    <p:animEffect transition="out" filter="fade">
                                      <p:cBhvr>
                                        <p:cTn id="47" dur="2000"/>
                                        <p:tgtEl>
                                          <p:spTgt spid="440349"/>
                                        </p:tgtEl>
                                      </p:cBhvr>
                                    </p:animEffect>
                                    <p:set>
                                      <p:cBhvr>
                                        <p:cTn id="48" dur="1" fill="hold">
                                          <p:stCondLst>
                                            <p:cond delay="1999"/>
                                          </p:stCondLst>
                                        </p:cTn>
                                        <p:tgtEl>
                                          <p:spTgt spid="440349"/>
                                        </p:tgtEl>
                                        <p:attrNameLst>
                                          <p:attrName>style.visibility</p:attrName>
                                        </p:attrNameLst>
                                      </p:cBhvr>
                                      <p:to>
                                        <p:strVal val="hidden"/>
                                      </p:to>
                                    </p:set>
                                  </p:childTnLst>
                                </p:cTn>
                              </p:par>
                              <p:par>
                                <p:cTn id="49" presetID="10" presetClass="entr" presetSubtype="0" fill="hold" grpId="0" nodeType="withEffect">
                                  <p:stCondLst>
                                    <p:cond delay="3000"/>
                                  </p:stCondLst>
                                  <p:childTnLst>
                                    <p:set>
                                      <p:cBhvr>
                                        <p:cTn id="50" dur="1" fill="hold">
                                          <p:stCondLst>
                                            <p:cond delay="0"/>
                                          </p:stCondLst>
                                        </p:cTn>
                                        <p:tgtEl>
                                          <p:spTgt spid="440354"/>
                                        </p:tgtEl>
                                        <p:attrNameLst>
                                          <p:attrName>style.visibility</p:attrName>
                                        </p:attrNameLst>
                                      </p:cBhvr>
                                      <p:to>
                                        <p:strVal val="visible"/>
                                      </p:to>
                                    </p:set>
                                    <p:animEffect transition="in" filter="fade">
                                      <p:cBhvr>
                                        <p:cTn id="51" dur="2000"/>
                                        <p:tgtEl>
                                          <p:spTgt spid="440354"/>
                                        </p:tgtEl>
                                      </p:cBhvr>
                                    </p:animEffect>
                                  </p:childTnLst>
                                </p:cTn>
                              </p:par>
                            </p:childTnLst>
                          </p:cTn>
                        </p:par>
                        <p:par>
                          <p:cTn id="52" fill="hold">
                            <p:stCondLst>
                              <p:cond delay="13000"/>
                            </p:stCondLst>
                            <p:childTnLst>
                              <p:par>
                                <p:cTn id="53" presetID="1" presetClass="entr" presetSubtype="0" fill="hold" nodeType="afterEffect">
                                  <p:stCondLst>
                                    <p:cond delay="500"/>
                                  </p:stCondLst>
                                  <p:childTnLst>
                                    <p:set>
                                      <p:cBhvr>
                                        <p:cTn id="54" dur="1" fill="hold">
                                          <p:stCondLst>
                                            <p:cond delay="0"/>
                                          </p:stCondLst>
                                        </p:cTn>
                                        <p:tgtEl>
                                          <p:spTgt spid="440361"/>
                                        </p:tgtEl>
                                        <p:attrNameLst>
                                          <p:attrName>style.visibility</p:attrName>
                                        </p:attrNameLst>
                                      </p:cBhvr>
                                      <p:to>
                                        <p:strVal val="visible"/>
                                      </p:to>
                                    </p:set>
                                  </p:childTnLst>
                                </p:cTn>
                              </p:par>
                              <p:par>
                                <p:cTn id="55" presetID="1" presetClass="entr" presetSubtype="0" fill="hold" nodeType="withEffect">
                                  <p:stCondLst>
                                    <p:cond delay="500"/>
                                  </p:stCondLst>
                                  <p:childTnLst>
                                    <p:set>
                                      <p:cBhvr>
                                        <p:cTn id="56" dur="1" fill="hold">
                                          <p:stCondLst>
                                            <p:cond delay="0"/>
                                          </p:stCondLst>
                                        </p:cTn>
                                        <p:tgtEl>
                                          <p:spTgt spid="12316"/>
                                        </p:tgtEl>
                                        <p:attrNameLst>
                                          <p:attrName>style.visibility</p:attrName>
                                        </p:attrNameLst>
                                      </p:cBhvr>
                                      <p:to>
                                        <p:strVal val="visible"/>
                                      </p:to>
                                    </p:set>
                                  </p:childTnLst>
                                </p:cTn>
                              </p:par>
                            </p:childTnLst>
                          </p:cTn>
                        </p:par>
                        <p:par>
                          <p:cTn id="57" fill="hold">
                            <p:stCondLst>
                              <p:cond delay="13500"/>
                            </p:stCondLst>
                            <p:childTnLst>
                              <p:par>
                                <p:cTn id="58" presetID="10" presetClass="exit" presetSubtype="0" fill="hold" nodeType="afterEffect">
                                  <p:stCondLst>
                                    <p:cond delay="3000"/>
                                  </p:stCondLst>
                                  <p:childTnLst>
                                    <p:animEffect transition="out" filter="fade">
                                      <p:cBhvr>
                                        <p:cTn id="59" dur="2000"/>
                                        <p:tgtEl>
                                          <p:spTgt spid="440361"/>
                                        </p:tgtEl>
                                      </p:cBhvr>
                                    </p:animEffect>
                                    <p:set>
                                      <p:cBhvr>
                                        <p:cTn id="60" dur="1" fill="hold">
                                          <p:stCondLst>
                                            <p:cond delay="1999"/>
                                          </p:stCondLst>
                                        </p:cTn>
                                        <p:tgtEl>
                                          <p:spTgt spid="440361"/>
                                        </p:tgtEl>
                                        <p:attrNameLst>
                                          <p:attrName>style.visibility</p:attrName>
                                        </p:attrNameLst>
                                      </p:cBhvr>
                                      <p:to>
                                        <p:strVal val="hidden"/>
                                      </p:to>
                                    </p:set>
                                  </p:childTnLst>
                                </p:cTn>
                              </p:par>
                              <p:par>
                                <p:cTn id="61" presetID="10" presetClass="entr" presetSubtype="0" fill="hold" grpId="0" nodeType="withEffect">
                                  <p:stCondLst>
                                    <p:cond delay="3000"/>
                                  </p:stCondLst>
                                  <p:childTnLst>
                                    <p:set>
                                      <p:cBhvr>
                                        <p:cTn id="62" dur="1" fill="hold">
                                          <p:stCondLst>
                                            <p:cond delay="0"/>
                                          </p:stCondLst>
                                        </p:cTn>
                                        <p:tgtEl>
                                          <p:spTgt spid="440346"/>
                                        </p:tgtEl>
                                        <p:attrNameLst>
                                          <p:attrName>style.visibility</p:attrName>
                                        </p:attrNameLst>
                                      </p:cBhvr>
                                      <p:to>
                                        <p:strVal val="visible"/>
                                      </p:to>
                                    </p:set>
                                    <p:animEffect transition="in" filter="fade">
                                      <p:cBhvr>
                                        <p:cTn id="63" dur="2000"/>
                                        <p:tgtEl>
                                          <p:spTgt spid="440346"/>
                                        </p:tgtEl>
                                      </p:cBhvr>
                                    </p:animEffect>
                                  </p:childTnLst>
                                </p:cTn>
                              </p:par>
                              <p:par>
                                <p:cTn id="64" presetID="10" presetClass="exit" presetSubtype="0" fill="hold" nodeType="withEffect">
                                  <p:stCondLst>
                                    <p:cond delay="3000"/>
                                  </p:stCondLst>
                                  <p:childTnLst>
                                    <p:animEffect transition="out" filter="fade">
                                      <p:cBhvr>
                                        <p:cTn id="65" dur="2000"/>
                                        <p:tgtEl>
                                          <p:spTgt spid="12316"/>
                                        </p:tgtEl>
                                      </p:cBhvr>
                                    </p:animEffect>
                                    <p:set>
                                      <p:cBhvr>
                                        <p:cTn id="66" dur="1" fill="hold">
                                          <p:stCondLst>
                                            <p:cond delay="1999"/>
                                          </p:stCondLst>
                                        </p:cTn>
                                        <p:tgtEl>
                                          <p:spTgt spid="12316"/>
                                        </p:tgtEl>
                                        <p:attrNameLst>
                                          <p:attrName>style.visibility</p:attrName>
                                        </p:attrNameLst>
                                      </p:cBhvr>
                                      <p:to>
                                        <p:strVal val="hidden"/>
                                      </p:to>
                                    </p:set>
                                  </p:childTnLst>
                                </p:cTn>
                              </p:par>
                              <p:par>
                                <p:cTn id="67" presetID="10" presetClass="entr" presetSubtype="0" fill="hold" grpId="0" nodeType="withEffect">
                                  <p:stCondLst>
                                    <p:cond delay="3000"/>
                                  </p:stCondLst>
                                  <p:childTnLst>
                                    <p:set>
                                      <p:cBhvr>
                                        <p:cTn id="68" dur="1" fill="hold">
                                          <p:stCondLst>
                                            <p:cond delay="0"/>
                                          </p:stCondLst>
                                        </p:cTn>
                                        <p:tgtEl>
                                          <p:spTgt spid="440353"/>
                                        </p:tgtEl>
                                        <p:attrNameLst>
                                          <p:attrName>style.visibility</p:attrName>
                                        </p:attrNameLst>
                                      </p:cBhvr>
                                      <p:to>
                                        <p:strVal val="visible"/>
                                      </p:to>
                                    </p:set>
                                    <p:animEffect transition="in" filter="fade">
                                      <p:cBhvr>
                                        <p:cTn id="69" dur="2000"/>
                                        <p:tgtEl>
                                          <p:spTgt spid="440353"/>
                                        </p:tgtEl>
                                      </p:cBhvr>
                                    </p:animEffect>
                                  </p:childTnLst>
                                </p:cTn>
                              </p:par>
                            </p:childTnLst>
                          </p:cTn>
                        </p:par>
                        <p:par>
                          <p:cTn id="70" fill="hold">
                            <p:stCondLst>
                              <p:cond delay="18500"/>
                            </p:stCondLst>
                            <p:childTnLst>
                              <p:par>
                                <p:cTn id="71" presetID="10" presetClass="entr" presetSubtype="0" fill="hold" grpId="0" nodeType="afterEffect">
                                  <p:stCondLst>
                                    <p:cond delay="0"/>
                                  </p:stCondLst>
                                  <p:childTnLst>
                                    <p:set>
                                      <p:cBhvr>
                                        <p:cTn id="72" dur="1" fill="hold">
                                          <p:stCondLst>
                                            <p:cond delay="0"/>
                                          </p:stCondLst>
                                        </p:cTn>
                                        <p:tgtEl>
                                          <p:spTgt spid="440356"/>
                                        </p:tgtEl>
                                        <p:attrNameLst>
                                          <p:attrName>style.visibility</p:attrName>
                                        </p:attrNameLst>
                                      </p:cBhvr>
                                      <p:to>
                                        <p:strVal val="visible"/>
                                      </p:to>
                                    </p:set>
                                    <p:animEffect transition="in" filter="fade">
                                      <p:cBhvr>
                                        <p:cTn id="73" dur="1000"/>
                                        <p:tgtEl>
                                          <p:spTgt spid="440356"/>
                                        </p:tgtEl>
                                      </p:cBhvr>
                                    </p:animEffect>
                                  </p:childTnLst>
                                </p:cTn>
                              </p:par>
                            </p:childTnLst>
                          </p:cTn>
                        </p:par>
                        <p:par>
                          <p:cTn id="74" fill="hold">
                            <p:stCondLst>
                              <p:cond delay="19500"/>
                            </p:stCondLst>
                            <p:childTnLst>
                              <p:par>
                                <p:cTn id="75" presetID="1" presetClass="entr" presetSubtype="0" fill="hold" grpId="2" nodeType="afterEffect">
                                  <p:stCondLst>
                                    <p:cond delay="0"/>
                                  </p:stCondLst>
                                  <p:childTnLst>
                                    <p:set>
                                      <p:cBhvr>
                                        <p:cTn id="76" dur="1" fill="hold">
                                          <p:stCondLst>
                                            <p:cond delay="0"/>
                                          </p:stCondLst>
                                        </p:cTn>
                                        <p:tgtEl>
                                          <p:spTgt spid="4403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6" grpId="0" animBg="1"/>
      <p:bldP spid="440344" grpId="0" animBg="1"/>
      <p:bldP spid="440345" grpId="0" animBg="1"/>
      <p:bldP spid="440330" grpId="0"/>
      <p:bldP spid="440330" grpId="1"/>
      <p:bldP spid="440330" grpId="2"/>
      <p:bldP spid="440335" grpId="0" animBg="1" autoUpdateAnimBg="0"/>
      <p:bldP spid="440353" grpId="0" animBg="1"/>
      <p:bldP spid="440354" grpId="0" animBg="1"/>
      <p:bldP spid="440355" grpId="0" animBg="1"/>
      <p:bldP spid="440356"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liennummernplatzhalter 1"/>
          <p:cNvSpPr>
            <a:spLocks noGrp="1"/>
          </p:cNvSpPr>
          <p:nvPr>
            <p:ph type="sldNum" sz="quarter" idx="10"/>
          </p:nvPr>
        </p:nvSpPr>
        <p:spPr>
          <a:noFill/>
          <a:ln>
            <a:miter lim="800000"/>
            <a:headEnd/>
            <a:tailEnd/>
          </a:ln>
        </p:spPr>
        <p:txBody>
          <a:bodyPr/>
          <a:lstStyle/>
          <a:p>
            <a:r>
              <a:rPr lang="de-DE"/>
              <a:t>Folie </a:t>
            </a:r>
            <a:fld id="{C1BDCE34-A9FB-4611-9AA5-EE017AFFBB4E}" type="slidenum">
              <a:rPr lang="de-DE"/>
              <a:pPr/>
              <a:t>11</a:t>
            </a:fld>
            <a:endParaRPr lang="de-DE"/>
          </a:p>
        </p:txBody>
      </p:sp>
      <p:sp>
        <p:nvSpPr>
          <p:cNvPr id="13315" name="Rectangle 31"/>
          <p:cNvSpPr>
            <a:spLocks noGrp="1" noChangeArrowheads="1"/>
          </p:cNvSpPr>
          <p:nvPr>
            <p:ph type="title" idx="4294967295"/>
          </p:nvPr>
        </p:nvSpPr>
        <p:spPr bwMode="auto">
          <a:xfrm>
            <a:off x="555625" y="274638"/>
            <a:ext cx="3152775" cy="396875"/>
          </a:xfrm>
          <a:prstGeom prst="rect">
            <a:avLst/>
          </a:prstGeom>
          <a:noFill/>
          <a:ln>
            <a:miter lim="800000"/>
            <a:headEnd/>
            <a:tailEnd/>
          </a:ln>
        </p:spPr>
        <p:txBody>
          <a:bodyPr>
            <a:spAutoFit/>
          </a:bodyPr>
          <a:lstStyle/>
          <a:p>
            <a:pPr eaLnBrk="1" hangingPunct="1"/>
            <a:r>
              <a:rPr lang="de-DE">
                <a:solidFill>
                  <a:srgbClr val="EAEAEA"/>
                </a:solidFill>
              </a:rPr>
              <a:t>1.1 Wertsubstanz, Wert</a:t>
            </a:r>
          </a:p>
        </p:txBody>
      </p:sp>
      <p:sp>
        <p:nvSpPr>
          <p:cNvPr id="444418" name="Text Box 2"/>
          <p:cNvSpPr txBox="1">
            <a:spLocks noChangeArrowheads="1"/>
          </p:cNvSpPr>
          <p:nvPr/>
        </p:nvSpPr>
        <p:spPr bwMode="auto">
          <a:xfrm>
            <a:off x="6448425" y="2125663"/>
            <a:ext cx="1225550" cy="1050925"/>
          </a:xfrm>
          <a:prstGeom prst="rect">
            <a:avLst/>
          </a:prstGeom>
          <a:solidFill>
            <a:srgbClr val="FFCC00">
              <a:alpha val="30196"/>
            </a:srgbClr>
          </a:solidFill>
          <a:ln w="9525" algn="ctr">
            <a:solidFill>
              <a:srgbClr val="000000"/>
            </a:solidFill>
            <a:miter lim="800000"/>
            <a:headEnd/>
            <a:tailEnd/>
          </a:ln>
          <a:effectLst/>
        </p:spPr>
        <p:txBody>
          <a:bodyPr wrap="none" anchor="ctr" anchorCtr="1"/>
          <a:lstStyle/>
          <a:p>
            <a:pPr algn="ctr"/>
            <a:r>
              <a:rPr lang="de-DE" sz="1600"/>
              <a:t>vergegen-</a:t>
            </a:r>
          </a:p>
          <a:p>
            <a:pPr algn="ctr"/>
            <a:r>
              <a:rPr lang="de-DE" sz="1600"/>
              <a:t>ständlichte</a:t>
            </a:r>
          </a:p>
          <a:p>
            <a:pPr algn="ctr"/>
            <a:r>
              <a:rPr lang="de-DE" sz="1600"/>
              <a:t>Arbeit</a:t>
            </a:r>
            <a:endParaRPr lang="de-DE" sz="2000" b="1"/>
          </a:p>
        </p:txBody>
      </p:sp>
      <p:sp>
        <p:nvSpPr>
          <p:cNvPr id="444419" name="Text Box 3"/>
          <p:cNvSpPr txBox="1">
            <a:spLocks noChangeArrowheads="1"/>
          </p:cNvSpPr>
          <p:nvPr/>
        </p:nvSpPr>
        <p:spPr bwMode="auto">
          <a:xfrm>
            <a:off x="3798888" y="2122488"/>
            <a:ext cx="1225550" cy="1050925"/>
          </a:xfrm>
          <a:prstGeom prst="rect">
            <a:avLst/>
          </a:prstGeom>
          <a:solidFill>
            <a:srgbClr val="FFCC00">
              <a:alpha val="30196"/>
            </a:srgbClr>
          </a:solidFill>
          <a:ln w="9525" algn="ctr">
            <a:solidFill>
              <a:srgbClr val="000000"/>
            </a:solidFill>
            <a:miter lim="800000"/>
            <a:headEnd/>
            <a:tailEnd/>
          </a:ln>
          <a:effectLst/>
        </p:spPr>
        <p:txBody>
          <a:bodyPr wrap="none" anchor="ctr" anchorCtr="1"/>
          <a:lstStyle/>
          <a:p>
            <a:pPr algn="ctr"/>
            <a:r>
              <a:rPr lang="de-DE" sz="1600"/>
              <a:t>vergegen-</a:t>
            </a:r>
          </a:p>
          <a:p>
            <a:pPr algn="ctr"/>
            <a:r>
              <a:rPr lang="de-DE" sz="1600"/>
              <a:t>ständlichte</a:t>
            </a:r>
          </a:p>
          <a:p>
            <a:pPr algn="ctr"/>
            <a:r>
              <a:rPr lang="de-DE" sz="1600"/>
              <a:t>Arbeit</a:t>
            </a:r>
          </a:p>
        </p:txBody>
      </p:sp>
      <p:sp>
        <p:nvSpPr>
          <p:cNvPr id="444420" name="Text Box 4"/>
          <p:cNvSpPr txBox="1">
            <a:spLocks noChangeArrowheads="1"/>
          </p:cNvSpPr>
          <p:nvPr/>
        </p:nvSpPr>
        <p:spPr bwMode="auto">
          <a:xfrm>
            <a:off x="1508125" y="2095500"/>
            <a:ext cx="1225550" cy="1050925"/>
          </a:xfrm>
          <a:prstGeom prst="rect">
            <a:avLst/>
          </a:prstGeom>
          <a:solidFill>
            <a:srgbClr val="FFCC00">
              <a:alpha val="30196"/>
            </a:srgbClr>
          </a:solidFill>
          <a:ln w="9525" algn="ctr">
            <a:solidFill>
              <a:srgbClr val="000000"/>
            </a:solidFill>
            <a:miter lim="800000"/>
            <a:headEnd/>
            <a:tailEnd/>
          </a:ln>
          <a:effectLst/>
        </p:spPr>
        <p:txBody>
          <a:bodyPr wrap="none" anchor="ctr" anchorCtr="1"/>
          <a:lstStyle/>
          <a:p>
            <a:pPr algn="ctr"/>
            <a:r>
              <a:rPr lang="de-DE" sz="1600"/>
              <a:t>vergegen-</a:t>
            </a:r>
          </a:p>
          <a:p>
            <a:pPr algn="ctr"/>
            <a:r>
              <a:rPr lang="de-DE" sz="1600"/>
              <a:t>ständlichte</a:t>
            </a:r>
          </a:p>
          <a:p>
            <a:pPr algn="ctr"/>
            <a:r>
              <a:rPr lang="de-DE" sz="1600"/>
              <a:t>Arbeit</a:t>
            </a:r>
          </a:p>
        </p:txBody>
      </p:sp>
      <p:pic>
        <p:nvPicPr>
          <p:cNvPr id="444421" name="Picture 5" descr="Adidas4999"/>
          <p:cNvPicPr>
            <a:picLocks noChangeAspect="1" noChangeArrowheads="1"/>
          </p:cNvPicPr>
          <p:nvPr/>
        </p:nvPicPr>
        <p:blipFill>
          <a:blip r:embed="rId3"/>
          <a:srcRect b="5859"/>
          <a:stretch>
            <a:fillRect/>
          </a:stretch>
        </p:blipFill>
        <p:spPr bwMode="auto">
          <a:xfrm>
            <a:off x="1311275" y="2376488"/>
            <a:ext cx="1577975" cy="1019175"/>
          </a:xfrm>
          <a:prstGeom prst="rect">
            <a:avLst/>
          </a:prstGeom>
          <a:noFill/>
          <a:ln w="9525">
            <a:noFill/>
            <a:miter lim="800000"/>
            <a:headEnd/>
            <a:tailEnd/>
          </a:ln>
        </p:spPr>
      </p:pic>
      <p:sp>
        <p:nvSpPr>
          <p:cNvPr id="13320" name="Rectangle 6"/>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13321" name="Rectangle 7"/>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44427" name="Text Box 11"/>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13323" name="Text Box 12"/>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444430" name="Text Box 14"/>
          <p:cNvSpPr txBox="1">
            <a:spLocks noChangeArrowheads="1"/>
          </p:cNvSpPr>
          <p:nvPr/>
        </p:nvSpPr>
        <p:spPr bwMode="auto">
          <a:xfrm>
            <a:off x="1206500" y="1033463"/>
            <a:ext cx="7473950" cy="346075"/>
          </a:xfrm>
          <a:prstGeom prst="rect">
            <a:avLst/>
          </a:prstGeom>
          <a:noFill/>
          <a:ln w="9525" algn="ctr">
            <a:solidFill>
              <a:srgbClr val="000000"/>
            </a:solidFill>
            <a:miter lim="800000"/>
            <a:headEnd/>
            <a:tailEnd/>
          </a:ln>
          <a:effectLst/>
        </p:spPr>
        <p:txBody>
          <a:bodyPr/>
          <a:lstStyle/>
          <a:p>
            <a:r>
              <a:rPr lang="de-DE" sz="1600"/>
              <a:t>Betrachten wir nun das Überbleibsel der Arbeitsprodukte.</a:t>
            </a:r>
          </a:p>
        </p:txBody>
      </p:sp>
      <p:pic>
        <p:nvPicPr>
          <p:cNvPr id="444431" name="Picture 15" descr="Blumenkohl"/>
          <p:cNvPicPr>
            <a:picLocks noChangeAspect="1" noChangeArrowheads="1"/>
          </p:cNvPicPr>
          <p:nvPr/>
        </p:nvPicPr>
        <p:blipFill>
          <a:blip r:embed="rId4"/>
          <a:srcRect/>
          <a:stretch>
            <a:fillRect/>
          </a:stretch>
        </p:blipFill>
        <p:spPr bwMode="auto">
          <a:xfrm>
            <a:off x="3811588" y="2289175"/>
            <a:ext cx="1196975" cy="1152525"/>
          </a:xfrm>
          <a:prstGeom prst="rect">
            <a:avLst/>
          </a:prstGeom>
          <a:noFill/>
          <a:ln w="9525">
            <a:noFill/>
            <a:miter lim="800000"/>
            <a:headEnd/>
            <a:tailEnd/>
          </a:ln>
        </p:spPr>
      </p:pic>
      <p:pic>
        <p:nvPicPr>
          <p:cNvPr id="444438" name="Picture 22" descr="JimBeam"/>
          <p:cNvPicPr>
            <a:picLocks noChangeAspect="1" noChangeArrowheads="1"/>
          </p:cNvPicPr>
          <p:nvPr/>
        </p:nvPicPr>
        <p:blipFill>
          <a:blip r:embed="rId5"/>
          <a:srcRect/>
          <a:stretch>
            <a:fillRect/>
          </a:stretch>
        </p:blipFill>
        <p:spPr bwMode="auto">
          <a:xfrm>
            <a:off x="6883400" y="1570038"/>
            <a:ext cx="896938" cy="1919287"/>
          </a:xfrm>
          <a:prstGeom prst="rect">
            <a:avLst/>
          </a:prstGeom>
          <a:noFill/>
          <a:ln w="9525">
            <a:noFill/>
            <a:miter lim="800000"/>
            <a:headEnd/>
            <a:tailEnd/>
          </a:ln>
        </p:spPr>
      </p:pic>
      <p:sp>
        <p:nvSpPr>
          <p:cNvPr id="444439" name="Text Box 23"/>
          <p:cNvSpPr txBox="1">
            <a:spLocks noChangeArrowheads="1"/>
          </p:cNvSpPr>
          <p:nvPr/>
        </p:nvSpPr>
        <p:spPr bwMode="auto">
          <a:xfrm>
            <a:off x="1368425" y="1735138"/>
            <a:ext cx="1628775" cy="581025"/>
          </a:xfrm>
          <a:prstGeom prst="rect">
            <a:avLst/>
          </a:prstGeom>
          <a:noFill/>
          <a:ln w="9525" algn="ctr">
            <a:noFill/>
            <a:miter lim="800000"/>
            <a:headEnd/>
            <a:tailEnd/>
          </a:ln>
          <a:effectLst/>
        </p:spPr>
        <p:txBody>
          <a:bodyPr wrap="none">
            <a:spAutoFit/>
          </a:bodyPr>
          <a:lstStyle/>
          <a:p>
            <a:r>
              <a:rPr lang="de-DE" sz="1600" i="1"/>
              <a:t>30 Paar </a:t>
            </a:r>
            <a:r>
              <a:rPr lang="de-DE" sz="1600"/>
              <a:t>Adidas </a:t>
            </a:r>
          </a:p>
          <a:p>
            <a:r>
              <a:rPr lang="de-DE" sz="1600"/>
              <a:t>Turnschuhe</a:t>
            </a:r>
          </a:p>
        </p:txBody>
      </p:sp>
      <p:sp>
        <p:nvSpPr>
          <p:cNvPr id="444440" name="Text Box 24"/>
          <p:cNvSpPr txBox="1">
            <a:spLocks noChangeArrowheads="1"/>
          </p:cNvSpPr>
          <p:nvPr/>
        </p:nvSpPr>
        <p:spPr bwMode="auto">
          <a:xfrm>
            <a:off x="3813175" y="1744663"/>
            <a:ext cx="1279525" cy="581025"/>
          </a:xfrm>
          <a:prstGeom prst="rect">
            <a:avLst/>
          </a:prstGeom>
          <a:noFill/>
          <a:ln w="9525" algn="ctr">
            <a:noFill/>
            <a:miter lim="800000"/>
            <a:headEnd/>
            <a:tailEnd/>
          </a:ln>
          <a:effectLst/>
        </p:spPr>
        <p:txBody>
          <a:bodyPr wrap="none">
            <a:spAutoFit/>
          </a:bodyPr>
          <a:lstStyle/>
          <a:p>
            <a:r>
              <a:rPr lang="de-DE" sz="1600" i="1"/>
              <a:t>2174 Köpfe </a:t>
            </a:r>
          </a:p>
          <a:p>
            <a:r>
              <a:rPr lang="de-DE" sz="1600"/>
              <a:t>Blumenkohl</a:t>
            </a:r>
          </a:p>
        </p:txBody>
      </p:sp>
      <p:sp>
        <p:nvSpPr>
          <p:cNvPr id="444441" name="Text Box 25"/>
          <p:cNvSpPr txBox="1">
            <a:spLocks noChangeArrowheads="1"/>
          </p:cNvSpPr>
          <p:nvPr/>
        </p:nvSpPr>
        <p:spPr bwMode="auto">
          <a:xfrm>
            <a:off x="5551488" y="2906713"/>
            <a:ext cx="1458912" cy="581025"/>
          </a:xfrm>
          <a:prstGeom prst="rect">
            <a:avLst/>
          </a:prstGeom>
          <a:noFill/>
          <a:ln w="9525" algn="ctr">
            <a:noFill/>
            <a:miter lim="800000"/>
            <a:headEnd/>
            <a:tailEnd/>
          </a:ln>
          <a:effectLst/>
        </p:spPr>
        <p:txBody>
          <a:bodyPr wrap="none">
            <a:spAutoFit/>
          </a:bodyPr>
          <a:lstStyle/>
          <a:p>
            <a:r>
              <a:rPr lang="de-DE" sz="1600" i="1"/>
              <a:t>150 Flaschen</a:t>
            </a:r>
            <a:r>
              <a:rPr lang="de-DE" sz="1600"/>
              <a:t> </a:t>
            </a:r>
          </a:p>
          <a:p>
            <a:r>
              <a:rPr lang="de-DE" sz="1600"/>
              <a:t>Jim Beam</a:t>
            </a:r>
          </a:p>
        </p:txBody>
      </p:sp>
      <p:sp>
        <p:nvSpPr>
          <p:cNvPr id="444442" name="Text Box 26"/>
          <p:cNvSpPr txBox="1">
            <a:spLocks noChangeArrowheads="1"/>
          </p:cNvSpPr>
          <p:nvPr/>
        </p:nvSpPr>
        <p:spPr bwMode="auto">
          <a:xfrm>
            <a:off x="1193800" y="3676650"/>
            <a:ext cx="7440613" cy="835025"/>
          </a:xfrm>
          <a:prstGeom prst="rect">
            <a:avLst/>
          </a:prstGeom>
          <a:solidFill>
            <a:srgbClr val="FFCC00">
              <a:alpha val="30196"/>
            </a:srgbClr>
          </a:solidFill>
          <a:ln w="9525" algn="ctr">
            <a:solidFill>
              <a:srgbClr val="000000"/>
            </a:solidFill>
            <a:miter lim="800000"/>
            <a:headEnd/>
            <a:tailEnd/>
          </a:ln>
          <a:effectLst/>
        </p:spPr>
        <p:txBody>
          <a:bodyPr>
            <a:spAutoFit/>
          </a:bodyPr>
          <a:lstStyle/>
          <a:p>
            <a:r>
              <a:rPr lang="de-DE" sz="1600"/>
              <a:t>Diese Dinge stellen nur noch dar, daß in ihrer Produktion menschliche Arbeits-</a:t>
            </a:r>
          </a:p>
          <a:p>
            <a:r>
              <a:rPr lang="de-DE" sz="1600"/>
              <a:t>kraft verausgabt, menschliche Arbeit aufgehäuft ist. Als Kristalle dieser ihnen gemeinschaftlichen gesellschaftlichen Substanz sind sie </a:t>
            </a:r>
            <a:r>
              <a:rPr lang="de-DE" sz="1600" b="1"/>
              <a:t>Werte</a:t>
            </a:r>
            <a:r>
              <a:rPr lang="de-DE" sz="1600"/>
              <a:t> – Warenwerte.</a:t>
            </a:r>
          </a:p>
        </p:txBody>
      </p:sp>
      <p:sp>
        <p:nvSpPr>
          <p:cNvPr id="444444" name="Text Box 28"/>
          <p:cNvSpPr txBox="1">
            <a:spLocks noChangeArrowheads="1"/>
          </p:cNvSpPr>
          <p:nvPr/>
        </p:nvSpPr>
        <p:spPr bwMode="auto">
          <a:xfrm>
            <a:off x="2189163" y="4794250"/>
            <a:ext cx="5053012" cy="346075"/>
          </a:xfrm>
          <a:prstGeom prst="rect">
            <a:avLst/>
          </a:prstGeom>
          <a:solidFill>
            <a:srgbClr val="FF0000">
              <a:alpha val="30196"/>
            </a:srgbClr>
          </a:solidFill>
          <a:ln w="9525" algn="ctr">
            <a:solidFill>
              <a:srgbClr val="000000"/>
            </a:solidFill>
            <a:miter lim="800000"/>
            <a:headEnd/>
            <a:tailEnd/>
          </a:ln>
          <a:effectLst/>
        </p:spPr>
        <p:txBody>
          <a:bodyPr wrap="none">
            <a:spAutoFit/>
          </a:bodyPr>
          <a:lstStyle/>
          <a:p>
            <a:r>
              <a:rPr lang="de-DE" sz="1600">
                <a:solidFill>
                  <a:schemeClr val="bg1"/>
                </a:solidFill>
              </a:rPr>
              <a:t>unterschiedslose menschliche Arbeit =</a:t>
            </a:r>
            <a:r>
              <a:rPr lang="de-DE" sz="1600" b="1">
                <a:solidFill>
                  <a:schemeClr val="bg1"/>
                </a:solidFill>
              </a:rPr>
              <a:t> Wertsubstanz</a:t>
            </a:r>
          </a:p>
        </p:txBody>
      </p:sp>
      <p:sp>
        <p:nvSpPr>
          <p:cNvPr id="444446" name="Text Box 30"/>
          <p:cNvSpPr txBox="1">
            <a:spLocks noChangeArrowheads="1"/>
          </p:cNvSpPr>
          <p:nvPr/>
        </p:nvSpPr>
        <p:spPr bwMode="auto">
          <a:xfrm>
            <a:off x="1209675" y="5410200"/>
            <a:ext cx="7410450" cy="590550"/>
          </a:xfrm>
          <a:prstGeom prst="rect">
            <a:avLst/>
          </a:prstGeom>
          <a:solidFill>
            <a:schemeClr val="hlink">
              <a:alpha val="79999"/>
            </a:schemeClr>
          </a:solidFill>
          <a:ln w="9525" algn="ctr">
            <a:solidFill>
              <a:srgbClr val="000000"/>
            </a:solidFill>
            <a:miter lim="800000"/>
            <a:headEnd/>
            <a:tailEnd/>
          </a:ln>
          <a:effectLst/>
        </p:spPr>
        <p:txBody>
          <a:bodyPr>
            <a:spAutoFit/>
          </a:bodyPr>
          <a:lstStyle/>
          <a:p>
            <a:r>
              <a:rPr lang="de-DE" sz="1600">
                <a:solidFill>
                  <a:schemeClr val="bg1"/>
                </a:solidFill>
              </a:rPr>
              <a:t>Dies ist die </a:t>
            </a:r>
            <a:r>
              <a:rPr lang="de-DE" sz="1600" b="1">
                <a:solidFill>
                  <a:schemeClr val="bg1"/>
                </a:solidFill>
              </a:rPr>
              <a:t>qualitative</a:t>
            </a:r>
            <a:r>
              <a:rPr lang="de-DE" sz="1600">
                <a:solidFill>
                  <a:schemeClr val="bg1"/>
                </a:solidFill>
              </a:rPr>
              <a:t> Bestimmung des Werts. Jetzt gehen wir über zur quantitativen Seite, zur Bestimmung der </a:t>
            </a:r>
            <a:r>
              <a:rPr lang="de-DE" sz="1600" b="1">
                <a:solidFill>
                  <a:schemeClr val="bg1"/>
                </a:solidFill>
              </a:rPr>
              <a:t>Wertgröße</a:t>
            </a:r>
            <a:r>
              <a:rPr lang="de-DE" sz="1600">
                <a:solidFill>
                  <a:schemeClr val="bg1"/>
                </a:solidFill>
              </a:rPr>
              <a:t>.</a:t>
            </a:r>
            <a:endParaRPr lang="de-DE" sz="1600" b="1">
              <a:solidFill>
                <a:schemeClr val="bg1"/>
              </a:solidFill>
            </a:endParaRPr>
          </a:p>
        </p:txBody>
      </p:sp>
      <p:sp>
        <p:nvSpPr>
          <p:cNvPr id="13333" name="Text Box 32"/>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52</a:t>
            </a:r>
          </a:p>
          <a:p>
            <a:pPr algn="ctr"/>
            <a:r>
              <a:rPr lang="de-DE" sz="1400">
                <a:solidFill>
                  <a:schemeClr val="bg2"/>
                </a:solidFill>
              </a:rPr>
              <a:t>Originaltext</a:t>
            </a:r>
          </a:p>
        </p:txBody>
      </p:sp>
      <p:sp>
        <p:nvSpPr>
          <p:cNvPr id="13334" name="Text Box 33"/>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13335" name="Text Box 34"/>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4430"/>
                                        </p:tgtEl>
                                        <p:attrNameLst>
                                          <p:attrName>style.visibility</p:attrName>
                                        </p:attrNameLst>
                                      </p:cBhvr>
                                      <p:to>
                                        <p:strVal val="visible"/>
                                      </p:to>
                                    </p:set>
                                    <p:animEffect transition="in" filter="fade">
                                      <p:cBhvr>
                                        <p:cTn id="7" dur="1000"/>
                                        <p:tgtEl>
                                          <p:spTgt spid="444430"/>
                                        </p:tgtEl>
                                      </p:cBhvr>
                                    </p:animEffect>
                                  </p:childTnLst>
                                </p:cTn>
                              </p:par>
                            </p:childTnLst>
                          </p:cTn>
                        </p:par>
                        <p:par>
                          <p:cTn id="8" fill="hold" nodeType="afterGroup">
                            <p:stCondLst>
                              <p:cond delay="1000"/>
                            </p:stCondLst>
                            <p:childTnLst>
                              <p:par>
                                <p:cTn id="9" presetID="1" presetClass="entr" presetSubtype="0" fill="hold" nodeType="afterEffect">
                                  <p:stCondLst>
                                    <p:cond delay="2000"/>
                                  </p:stCondLst>
                                  <p:childTnLst>
                                    <p:set>
                                      <p:cBhvr>
                                        <p:cTn id="10" dur="1" fill="hold">
                                          <p:stCondLst>
                                            <p:cond delay="0"/>
                                          </p:stCondLst>
                                        </p:cTn>
                                        <p:tgtEl>
                                          <p:spTgt spid="444421"/>
                                        </p:tgtEl>
                                        <p:attrNameLst>
                                          <p:attrName>style.visibility</p:attrName>
                                        </p:attrNameLst>
                                      </p:cBhvr>
                                      <p:to>
                                        <p:strVal val="visible"/>
                                      </p:to>
                                    </p:set>
                                  </p:childTnLst>
                                </p:cTn>
                              </p:par>
                              <p:par>
                                <p:cTn id="11" presetID="1" presetClass="entr" presetSubtype="0" fill="hold" grpId="0" nodeType="withEffect">
                                  <p:stCondLst>
                                    <p:cond delay="2000"/>
                                  </p:stCondLst>
                                  <p:childTnLst>
                                    <p:set>
                                      <p:cBhvr>
                                        <p:cTn id="12" dur="1" fill="hold">
                                          <p:stCondLst>
                                            <p:cond delay="499"/>
                                          </p:stCondLst>
                                        </p:cTn>
                                        <p:tgtEl>
                                          <p:spTgt spid="444439"/>
                                        </p:tgtEl>
                                        <p:attrNameLst>
                                          <p:attrName>style.visibility</p:attrName>
                                        </p:attrNameLst>
                                      </p:cBhvr>
                                      <p:to>
                                        <p:strVal val="visible"/>
                                      </p:to>
                                    </p:set>
                                  </p:childTnLst>
                                </p:cTn>
                              </p:par>
                            </p:childTnLst>
                          </p:cTn>
                        </p:par>
                        <p:par>
                          <p:cTn id="13" fill="hold" nodeType="afterGroup">
                            <p:stCondLst>
                              <p:cond delay="3500"/>
                            </p:stCondLst>
                            <p:childTnLst>
                              <p:par>
                                <p:cTn id="14" presetID="1" presetClass="entr" presetSubtype="0" fill="hold" nodeType="afterEffect">
                                  <p:stCondLst>
                                    <p:cond delay="0"/>
                                  </p:stCondLst>
                                  <p:childTnLst>
                                    <p:set>
                                      <p:cBhvr>
                                        <p:cTn id="15" dur="1" fill="hold">
                                          <p:stCondLst>
                                            <p:cond delay="0"/>
                                          </p:stCondLst>
                                        </p:cTn>
                                        <p:tgtEl>
                                          <p:spTgt spid="444431"/>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499"/>
                                          </p:stCondLst>
                                        </p:cTn>
                                        <p:tgtEl>
                                          <p:spTgt spid="444440"/>
                                        </p:tgtEl>
                                        <p:attrNameLst>
                                          <p:attrName>style.visibility</p:attrName>
                                        </p:attrNameLst>
                                      </p:cBhvr>
                                      <p:to>
                                        <p:strVal val="visible"/>
                                      </p:to>
                                    </p:set>
                                  </p:childTnLst>
                                </p:cTn>
                              </p:par>
                            </p:childTnLst>
                          </p:cTn>
                        </p:par>
                        <p:par>
                          <p:cTn id="18" fill="hold" nodeType="afterGroup">
                            <p:stCondLst>
                              <p:cond delay="4000"/>
                            </p:stCondLst>
                            <p:childTnLst>
                              <p:par>
                                <p:cTn id="19" presetID="1" presetClass="entr" presetSubtype="0" fill="hold" nodeType="afterEffect">
                                  <p:stCondLst>
                                    <p:cond delay="0"/>
                                  </p:stCondLst>
                                  <p:childTnLst>
                                    <p:set>
                                      <p:cBhvr>
                                        <p:cTn id="20" dur="1" fill="hold">
                                          <p:stCondLst>
                                            <p:cond delay="0"/>
                                          </p:stCondLst>
                                        </p:cTn>
                                        <p:tgtEl>
                                          <p:spTgt spid="44443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44441"/>
                                        </p:tgtEl>
                                        <p:attrNameLst>
                                          <p:attrName>style.visibility</p:attrName>
                                        </p:attrNameLst>
                                      </p:cBhvr>
                                      <p:to>
                                        <p:strVal val="visible"/>
                                      </p:to>
                                    </p:set>
                                  </p:childTnLst>
                                </p:cTn>
                              </p:par>
                            </p:childTnLst>
                          </p:cTn>
                        </p:par>
                        <p:par>
                          <p:cTn id="23" fill="hold" nodeType="afterGroup">
                            <p:stCondLst>
                              <p:cond delay="4000"/>
                            </p:stCondLst>
                            <p:childTnLst>
                              <p:par>
                                <p:cTn id="24" presetID="10" presetClass="exit" presetSubtype="0" fill="hold" nodeType="afterEffect">
                                  <p:stCondLst>
                                    <p:cond delay="0"/>
                                  </p:stCondLst>
                                  <p:childTnLst>
                                    <p:animEffect transition="out" filter="fade">
                                      <p:cBhvr>
                                        <p:cTn id="25" dur="2000"/>
                                        <p:tgtEl>
                                          <p:spTgt spid="444421"/>
                                        </p:tgtEl>
                                      </p:cBhvr>
                                    </p:animEffect>
                                    <p:set>
                                      <p:cBhvr>
                                        <p:cTn id="26" dur="1" fill="hold">
                                          <p:stCondLst>
                                            <p:cond delay="1999"/>
                                          </p:stCondLst>
                                        </p:cTn>
                                        <p:tgtEl>
                                          <p:spTgt spid="444421"/>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2000"/>
                                        <p:tgtEl>
                                          <p:spTgt spid="444439"/>
                                        </p:tgtEl>
                                      </p:cBhvr>
                                    </p:animEffect>
                                    <p:set>
                                      <p:cBhvr>
                                        <p:cTn id="29" dur="1" fill="hold">
                                          <p:stCondLst>
                                            <p:cond delay="1999"/>
                                          </p:stCondLst>
                                        </p:cTn>
                                        <p:tgtEl>
                                          <p:spTgt spid="444439"/>
                                        </p:tgtEl>
                                        <p:attrNameLst>
                                          <p:attrName>style.visibility</p:attrName>
                                        </p:attrNameLst>
                                      </p:cBhvr>
                                      <p:to>
                                        <p:strVal val="hidden"/>
                                      </p:to>
                                    </p:set>
                                  </p:childTnLst>
                                </p:cTn>
                              </p:par>
                              <p:par>
                                <p:cTn id="30" presetID="10" presetClass="entr" presetSubtype="0" fill="hold" grpId="0" nodeType="withEffect">
                                  <p:stCondLst>
                                    <p:cond delay="0"/>
                                  </p:stCondLst>
                                  <p:childTnLst>
                                    <p:set>
                                      <p:cBhvr>
                                        <p:cTn id="31" dur="1" fill="hold">
                                          <p:stCondLst>
                                            <p:cond delay="0"/>
                                          </p:stCondLst>
                                        </p:cTn>
                                        <p:tgtEl>
                                          <p:spTgt spid="444420"/>
                                        </p:tgtEl>
                                        <p:attrNameLst>
                                          <p:attrName>style.visibility</p:attrName>
                                        </p:attrNameLst>
                                      </p:cBhvr>
                                      <p:to>
                                        <p:strVal val="visible"/>
                                      </p:to>
                                    </p:set>
                                    <p:animEffect transition="in" filter="fade">
                                      <p:cBhvr>
                                        <p:cTn id="32" dur="2000"/>
                                        <p:tgtEl>
                                          <p:spTgt spid="444420"/>
                                        </p:tgtEl>
                                      </p:cBhvr>
                                    </p:animEffect>
                                  </p:childTnLst>
                                </p:cTn>
                              </p:par>
                            </p:childTnLst>
                          </p:cTn>
                        </p:par>
                        <p:par>
                          <p:cTn id="33" fill="hold" nodeType="afterGroup">
                            <p:stCondLst>
                              <p:cond delay="6000"/>
                            </p:stCondLst>
                            <p:childTnLst>
                              <p:par>
                                <p:cTn id="34" presetID="10" presetClass="exit" presetSubtype="0" fill="hold" nodeType="afterEffect">
                                  <p:stCondLst>
                                    <p:cond delay="0"/>
                                  </p:stCondLst>
                                  <p:childTnLst>
                                    <p:animEffect transition="out" filter="fade">
                                      <p:cBhvr>
                                        <p:cTn id="35" dur="2000"/>
                                        <p:tgtEl>
                                          <p:spTgt spid="444431"/>
                                        </p:tgtEl>
                                      </p:cBhvr>
                                    </p:animEffect>
                                    <p:set>
                                      <p:cBhvr>
                                        <p:cTn id="36" dur="1" fill="hold">
                                          <p:stCondLst>
                                            <p:cond delay="1999"/>
                                          </p:stCondLst>
                                        </p:cTn>
                                        <p:tgtEl>
                                          <p:spTgt spid="444431"/>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2000"/>
                                        <p:tgtEl>
                                          <p:spTgt spid="444440"/>
                                        </p:tgtEl>
                                      </p:cBhvr>
                                    </p:animEffect>
                                    <p:set>
                                      <p:cBhvr>
                                        <p:cTn id="39" dur="1" fill="hold">
                                          <p:stCondLst>
                                            <p:cond delay="1999"/>
                                          </p:stCondLst>
                                        </p:cTn>
                                        <p:tgtEl>
                                          <p:spTgt spid="444440"/>
                                        </p:tgtEl>
                                        <p:attrNameLst>
                                          <p:attrName>style.visibility</p:attrName>
                                        </p:attrNameLst>
                                      </p:cBhvr>
                                      <p:to>
                                        <p:strVal val="hidden"/>
                                      </p:to>
                                    </p:set>
                                  </p:childTnLst>
                                </p:cTn>
                              </p:par>
                              <p:par>
                                <p:cTn id="40" presetID="10" presetClass="entr" presetSubtype="0" fill="hold" grpId="0" nodeType="withEffect">
                                  <p:stCondLst>
                                    <p:cond delay="0"/>
                                  </p:stCondLst>
                                  <p:childTnLst>
                                    <p:set>
                                      <p:cBhvr>
                                        <p:cTn id="41" dur="1" fill="hold">
                                          <p:stCondLst>
                                            <p:cond delay="0"/>
                                          </p:stCondLst>
                                        </p:cTn>
                                        <p:tgtEl>
                                          <p:spTgt spid="444419"/>
                                        </p:tgtEl>
                                        <p:attrNameLst>
                                          <p:attrName>style.visibility</p:attrName>
                                        </p:attrNameLst>
                                      </p:cBhvr>
                                      <p:to>
                                        <p:strVal val="visible"/>
                                      </p:to>
                                    </p:set>
                                    <p:animEffect transition="in" filter="fade">
                                      <p:cBhvr>
                                        <p:cTn id="42" dur="2000"/>
                                        <p:tgtEl>
                                          <p:spTgt spid="444419"/>
                                        </p:tgtEl>
                                      </p:cBhvr>
                                    </p:animEffect>
                                  </p:childTnLst>
                                </p:cTn>
                              </p:par>
                            </p:childTnLst>
                          </p:cTn>
                        </p:par>
                        <p:par>
                          <p:cTn id="43" fill="hold" nodeType="afterGroup">
                            <p:stCondLst>
                              <p:cond delay="8000"/>
                            </p:stCondLst>
                            <p:childTnLst>
                              <p:par>
                                <p:cTn id="44" presetID="10" presetClass="exit" presetSubtype="0" fill="hold" nodeType="afterEffect">
                                  <p:stCondLst>
                                    <p:cond delay="0"/>
                                  </p:stCondLst>
                                  <p:childTnLst>
                                    <p:animEffect transition="out" filter="fade">
                                      <p:cBhvr>
                                        <p:cTn id="45" dur="2000"/>
                                        <p:tgtEl>
                                          <p:spTgt spid="444438"/>
                                        </p:tgtEl>
                                      </p:cBhvr>
                                    </p:animEffect>
                                    <p:set>
                                      <p:cBhvr>
                                        <p:cTn id="46" dur="1" fill="hold">
                                          <p:stCondLst>
                                            <p:cond delay="1999"/>
                                          </p:stCondLst>
                                        </p:cTn>
                                        <p:tgtEl>
                                          <p:spTgt spid="444438"/>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2000"/>
                                        <p:tgtEl>
                                          <p:spTgt spid="444441"/>
                                        </p:tgtEl>
                                      </p:cBhvr>
                                    </p:animEffect>
                                    <p:set>
                                      <p:cBhvr>
                                        <p:cTn id="49" dur="1" fill="hold">
                                          <p:stCondLst>
                                            <p:cond delay="1999"/>
                                          </p:stCondLst>
                                        </p:cTn>
                                        <p:tgtEl>
                                          <p:spTgt spid="444441"/>
                                        </p:tgtEl>
                                        <p:attrNameLst>
                                          <p:attrName>style.visibility</p:attrName>
                                        </p:attrNameLst>
                                      </p:cBhvr>
                                      <p:to>
                                        <p:strVal val="hidden"/>
                                      </p:to>
                                    </p:set>
                                  </p:childTnLst>
                                </p:cTn>
                              </p:par>
                              <p:par>
                                <p:cTn id="50" presetID="10" presetClass="entr" presetSubtype="0" fill="hold" grpId="0" nodeType="withEffect">
                                  <p:stCondLst>
                                    <p:cond delay="0"/>
                                  </p:stCondLst>
                                  <p:childTnLst>
                                    <p:set>
                                      <p:cBhvr>
                                        <p:cTn id="51" dur="1" fill="hold">
                                          <p:stCondLst>
                                            <p:cond delay="0"/>
                                          </p:stCondLst>
                                        </p:cTn>
                                        <p:tgtEl>
                                          <p:spTgt spid="444418"/>
                                        </p:tgtEl>
                                        <p:attrNameLst>
                                          <p:attrName>style.visibility</p:attrName>
                                        </p:attrNameLst>
                                      </p:cBhvr>
                                      <p:to>
                                        <p:strVal val="visible"/>
                                      </p:to>
                                    </p:set>
                                    <p:animEffect transition="in" filter="fade">
                                      <p:cBhvr>
                                        <p:cTn id="52" dur="2000"/>
                                        <p:tgtEl>
                                          <p:spTgt spid="444418"/>
                                        </p:tgtEl>
                                      </p:cBhvr>
                                    </p:animEffect>
                                  </p:childTnLst>
                                </p:cTn>
                              </p:par>
                            </p:childTnLst>
                          </p:cTn>
                        </p:par>
                        <p:par>
                          <p:cTn id="53" fill="hold" nodeType="afterGroup">
                            <p:stCondLst>
                              <p:cond delay="10000"/>
                            </p:stCondLst>
                            <p:childTnLst>
                              <p:par>
                                <p:cTn id="54" presetID="10" presetClass="entr" presetSubtype="0" fill="hold" grpId="0" nodeType="afterEffect">
                                  <p:stCondLst>
                                    <p:cond delay="2000"/>
                                  </p:stCondLst>
                                  <p:childTnLst>
                                    <p:set>
                                      <p:cBhvr>
                                        <p:cTn id="55" dur="1" fill="hold">
                                          <p:stCondLst>
                                            <p:cond delay="0"/>
                                          </p:stCondLst>
                                        </p:cTn>
                                        <p:tgtEl>
                                          <p:spTgt spid="444442"/>
                                        </p:tgtEl>
                                        <p:attrNameLst>
                                          <p:attrName>style.visibility</p:attrName>
                                        </p:attrNameLst>
                                      </p:cBhvr>
                                      <p:to>
                                        <p:strVal val="visible"/>
                                      </p:to>
                                    </p:set>
                                    <p:animEffect transition="in" filter="fade">
                                      <p:cBhvr>
                                        <p:cTn id="56" dur="2000"/>
                                        <p:tgtEl>
                                          <p:spTgt spid="444442"/>
                                        </p:tgtEl>
                                      </p:cBhvr>
                                    </p:animEffect>
                                  </p:childTnLst>
                                </p:cTn>
                              </p:par>
                            </p:childTnLst>
                          </p:cTn>
                        </p:par>
                        <p:par>
                          <p:cTn id="57" fill="hold" nodeType="afterGroup">
                            <p:stCondLst>
                              <p:cond delay="14000"/>
                            </p:stCondLst>
                            <p:childTnLst>
                              <p:par>
                                <p:cTn id="58" presetID="10" presetClass="entr" presetSubtype="0" fill="hold" grpId="0" nodeType="afterEffect">
                                  <p:stCondLst>
                                    <p:cond delay="3000"/>
                                  </p:stCondLst>
                                  <p:childTnLst>
                                    <p:set>
                                      <p:cBhvr>
                                        <p:cTn id="59" dur="1" fill="hold">
                                          <p:stCondLst>
                                            <p:cond delay="0"/>
                                          </p:stCondLst>
                                        </p:cTn>
                                        <p:tgtEl>
                                          <p:spTgt spid="444444"/>
                                        </p:tgtEl>
                                        <p:attrNameLst>
                                          <p:attrName>style.visibility</p:attrName>
                                        </p:attrNameLst>
                                      </p:cBhvr>
                                      <p:to>
                                        <p:strVal val="visible"/>
                                      </p:to>
                                    </p:set>
                                    <p:animEffect transition="in" filter="fade">
                                      <p:cBhvr>
                                        <p:cTn id="60" dur="2000"/>
                                        <p:tgtEl>
                                          <p:spTgt spid="444444"/>
                                        </p:tgtEl>
                                      </p:cBhvr>
                                    </p:animEffect>
                                  </p:childTnLst>
                                </p:cTn>
                              </p:par>
                            </p:childTnLst>
                          </p:cTn>
                        </p:par>
                        <p:par>
                          <p:cTn id="61" fill="hold" nodeType="afterGroup">
                            <p:stCondLst>
                              <p:cond delay="19000"/>
                            </p:stCondLst>
                            <p:childTnLst>
                              <p:par>
                                <p:cTn id="62" presetID="10" presetClass="entr" presetSubtype="0" fill="hold" grpId="0" nodeType="afterEffect">
                                  <p:stCondLst>
                                    <p:cond delay="0"/>
                                  </p:stCondLst>
                                  <p:childTnLst>
                                    <p:set>
                                      <p:cBhvr>
                                        <p:cTn id="63" dur="1" fill="hold">
                                          <p:stCondLst>
                                            <p:cond delay="0"/>
                                          </p:stCondLst>
                                        </p:cTn>
                                        <p:tgtEl>
                                          <p:spTgt spid="444446"/>
                                        </p:tgtEl>
                                        <p:attrNameLst>
                                          <p:attrName>style.visibility</p:attrName>
                                        </p:attrNameLst>
                                      </p:cBhvr>
                                      <p:to>
                                        <p:strVal val="visible"/>
                                      </p:to>
                                    </p:set>
                                    <p:animEffect transition="in" filter="fade">
                                      <p:cBhvr>
                                        <p:cTn id="64" dur="2000"/>
                                        <p:tgtEl>
                                          <p:spTgt spid="444446"/>
                                        </p:tgtEl>
                                      </p:cBhvr>
                                    </p:animEffect>
                                  </p:childTnLst>
                                </p:cTn>
                              </p:par>
                            </p:childTnLst>
                          </p:cTn>
                        </p:par>
                        <p:par>
                          <p:cTn id="65" fill="hold" nodeType="afterGroup">
                            <p:stCondLst>
                              <p:cond delay="21000"/>
                            </p:stCondLst>
                            <p:childTnLst>
                              <p:par>
                                <p:cTn id="66" presetID="1" presetClass="entr" presetSubtype="0" fill="hold" grpId="0" nodeType="afterEffect">
                                  <p:stCondLst>
                                    <p:cond delay="0"/>
                                  </p:stCondLst>
                                  <p:childTnLst>
                                    <p:set>
                                      <p:cBhvr>
                                        <p:cTn id="67" dur="1" fill="hold">
                                          <p:stCondLst>
                                            <p:cond delay="0"/>
                                          </p:stCondLst>
                                        </p:cTn>
                                        <p:tgtEl>
                                          <p:spTgt spid="4444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4418" grpId="0" animBg="1"/>
      <p:bldP spid="444419" grpId="0" animBg="1"/>
      <p:bldP spid="444420" grpId="0" animBg="1"/>
      <p:bldP spid="444427" grpId="0"/>
      <p:bldP spid="444430" grpId="0" animBg="1" autoUpdateAnimBg="0"/>
      <p:bldP spid="444439" grpId="0" autoUpdateAnimBg="0"/>
      <p:bldP spid="444439" grpId="1"/>
      <p:bldP spid="444440" grpId="0" autoUpdateAnimBg="0"/>
      <p:bldP spid="444440" grpId="1"/>
      <p:bldP spid="444441" grpId="0"/>
      <p:bldP spid="444441" grpId="1"/>
      <p:bldP spid="444442" grpId="0" animBg="1"/>
      <p:bldP spid="444444" grpId="0" animBg="1"/>
      <p:bldP spid="44444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liennummernplatzhalter 1"/>
          <p:cNvSpPr>
            <a:spLocks noGrp="1"/>
          </p:cNvSpPr>
          <p:nvPr>
            <p:ph type="sldNum" sz="quarter" idx="10"/>
          </p:nvPr>
        </p:nvSpPr>
        <p:spPr>
          <a:noFill/>
          <a:ln>
            <a:miter lim="800000"/>
            <a:headEnd/>
            <a:tailEnd/>
          </a:ln>
        </p:spPr>
        <p:txBody>
          <a:bodyPr/>
          <a:lstStyle/>
          <a:p>
            <a:r>
              <a:rPr lang="de-DE"/>
              <a:t>Folie </a:t>
            </a:r>
            <a:fld id="{E5F0313C-7DB0-4016-96D0-BA62F1C6D1CA}" type="slidenum">
              <a:rPr lang="de-DE"/>
              <a:pPr/>
              <a:t>12</a:t>
            </a:fld>
            <a:endParaRPr lang="de-DE"/>
          </a:p>
        </p:txBody>
      </p:sp>
      <p:sp>
        <p:nvSpPr>
          <p:cNvPr id="14339" name="Rectangle 50"/>
          <p:cNvSpPr>
            <a:spLocks noGrp="1" noChangeArrowheads="1"/>
          </p:cNvSpPr>
          <p:nvPr>
            <p:ph type="title" idx="4294967295"/>
          </p:nvPr>
        </p:nvSpPr>
        <p:spPr bwMode="auto">
          <a:xfrm>
            <a:off x="568325" y="274638"/>
            <a:ext cx="3373438" cy="396875"/>
          </a:xfrm>
          <a:prstGeom prst="rect">
            <a:avLst/>
          </a:prstGeom>
          <a:noFill/>
          <a:ln>
            <a:miter lim="800000"/>
            <a:headEnd/>
            <a:tailEnd/>
          </a:ln>
        </p:spPr>
        <p:txBody>
          <a:bodyPr>
            <a:spAutoFit/>
          </a:bodyPr>
          <a:lstStyle/>
          <a:p>
            <a:pPr eaLnBrk="1" hangingPunct="1"/>
            <a:r>
              <a:rPr lang="de-DE">
                <a:solidFill>
                  <a:srgbClr val="EAEAEA"/>
                </a:solidFill>
              </a:rPr>
              <a:t>1.1 Wertgröße - Arbeitszeit</a:t>
            </a:r>
          </a:p>
        </p:txBody>
      </p:sp>
      <p:sp>
        <p:nvSpPr>
          <p:cNvPr id="14341" name="Rectangle 3"/>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14342" name="Rectangle 4"/>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58760" name="Text Box 8"/>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14344" name="Text Box 9"/>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14345" name="Text Box 11"/>
          <p:cNvSpPr txBox="1">
            <a:spLocks noChangeArrowheads="1"/>
          </p:cNvSpPr>
          <p:nvPr/>
        </p:nvSpPr>
        <p:spPr bwMode="auto">
          <a:xfrm>
            <a:off x="3073400" y="4833938"/>
            <a:ext cx="2144713" cy="366712"/>
          </a:xfrm>
          <a:prstGeom prst="rect">
            <a:avLst/>
          </a:prstGeom>
          <a:noFill/>
          <a:ln w="9525">
            <a:noFill/>
            <a:miter lim="800000"/>
            <a:headEnd/>
            <a:tailEnd/>
          </a:ln>
          <a:effectLst/>
        </p:spPr>
        <p:txBody>
          <a:bodyPr>
            <a:spAutoFit/>
          </a:bodyPr>
          <a:lstStyle/>
          <a:p>
            <a:endParaRPr lang="de-DE"/>
          </a:p>
        </p:txBody>
      </p:sp>
      <p:sp>
        <p:nvSpPr>
          <p:cNvPr id="458764" name="Rectangle 12"/>
          <p:cNvSpPr>
            <a:spLocks noChangeArrowheads="1"/>
          </p:cNvSpPr>
          <p:nvPr/>
        </p:nvSpPr>
        <p:spPr bwMode="auto">
          <a:xfrm>
            <a:off x="2457450" y="4852988"/>
            <a:ext cx="2578100" cy="449262"/>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58765" name="Rectangle 13"/>
          <p:cNvSpPr>
            <a:spLocks noChangeArrowheads="1"/>
          </p:cNvSpPr>
          <p:nvPr/>
        </p:nvSpPr>
        <p:spPr bwMode="auto">
          <a:xfrm>
            <a:off x="5873750" y="4867275"/>
            <a:ext cx="1611313" cy="434975"/>
          </a:xfrm>
          <a:prstGeom prst="rect">
            <a:avLst/>
          </a:prstGeom>
          <a:solidFill>
            <a:srgbClr val="FFCC00">
              <a:alpha val="30196"/>
            </a:srgbClr>
          </a:solidFill>
          <a:ln w="9525">
            <a:solidFill>
              <a:schemeClr val="tx1"/>
            </a:solidFill>
            <a:miter lim="800000"/>
            <a:headEnd/>
            <a:tailEnd/>
          </a:ln>
          <a:effectLst/>
        </p:spPr>
        <p:txBody>
          <a:bodyPr wrap="none" anchor="ctr"/>
          <a:lstStyle/>
          <a:p>
            <a:endParaRPr lang="de-DE"/>
          </a:p>
        </p:txBody>
      </p:sp>
      <p:sp>
        <p:nvSpPr>
          <p:cNvPr id="458766" name="AutoShape 14"/>
          <p:cNvSpPr>
            <a:spLocks noChangeArrowheads="1"/>
          </p:cNvSpPr>
          <p:nvPr/>
        </p:nvSpPr>
        <p:spPr bwMode="auto">
          <a:xfrm rot="-5400000">
            <a:off x="5242719" y="3517107"/>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58767" name="AutoShape 15"/>
          <p:cNvSpPr>
            <a:spLocks noChangeArrowheads="1"/>
          </p:cNvSpPr>
          <p:nvPr/>
        </p:nvSpPr>
        <p:spPr bwMode="auto">
          <a:xfrm rot="-5400000">
            <a:off x="5258594" y="4787107"/>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58768" name="Text Box 16"/>
          <p:cNvSpPr txBox="1">
            <a:spLocks noChangeArrowheads="1"/>
          </p:cNvSpPr>
          <p:nvPr/>
        </p:nvSpPr>
        <p:spPr bwMode="auto">
          <a:xfrm>
            <a:off x="5997575" y="4102100"/>
            <a:ext cx="1279525" cy="581025"/>
          </a:xfrm>
          <a:prstGeom prst="rect">
            <a:avLst/>
          </a:prstGeom>
          <a:noFill/>
          <a:ln w="9525" algn="ctr">
            <a:noFill/>
            <a:miter lim="800000"/>
            <a:headEnd/>
            <a:tailEnd/>
          </a:ln>
          <a:effectLst/>
        </p:spPr>
        <p:txBody>
          <a:bodyPr wrap="none">
            <a:spAutoFit/>
          </a:bodyPr>
          <a:lstStyle/>
          <a:p>
            <a:r>
              <a:rPr lang="de-DE" sz="1600" i="1"/>
              <a:t>2174 Köpfe </a:t>
            </a:r>
          </a:p>
          <a:p>
            <a:r>
              <a:rPr lang="de-DE" sz="1600"/>
              <a:t>Blumenkohl</a:t>
            </a:r>
          </a:p>
        </p:txBody>
      </p:sp>
      <p:sp>
        <p:nvSpPr>
          <p:cNvPr id="458769" name="Text Box 17"/>
          <p:cNvSpPr txBox="1">
            <a:spLocks noChangeArrowheads="1"/>
          </p:cNvSpPr>
          <p:nvPr/>
        </p:nvSpPr>
        <p:spPr bwMode="auto">
          <a:xfrm>
            <a:off x="1198563" y="3416300"/>
            <a:ext cx="1206500" cy="825500"/>
          </a:xfrm>
          <a:prstGeom prst="rect">
            <a:avLst/>
          </a:prstGeom>
          <a:noFill/>
          <a:ln w="9525">
            <a:noFill/>
            <a:miter lim="800000"/>
            <a:headEnd/>
            <a:tailEnd/>
          </a:ln>
          <a:effectLst/>
        </p:spPr>
        <p:txBody>
          <a:bodyPr wrap="none">
            <a:spAutoFit/>
          </a:bodyPr>
          <a:lstStyle/>
          <a:p>
            <a:pPr algn="ctr"/>
            <a:r>
              <a:rPr lang="de-DE" sz="1600" b="1"/>
              <a:t>Naturstoff</a:t>
            </a:r>
          </a:p>
          <a:p>
            <a:pPr algn="ctr"/>
            <a:r>
              <a:rPr lang="de-DE" sz="1600" b="1"/>
              <a:t>+ konkrete</a:t>
            </a:r>
          </a:p>
          <a:p>
            <a:pPr algn="ctr"/>
            <a:r>
              <a:rPr lang="de-DE" sz="1600" b="1"/>
              <a:t>Arbeit</a:t>
            </a:r>
          </a:p>
        </p:txBody>
      </p:sp>
      <p:sp>
        <p:nvSpPr>
          <p:cNvPr id="458770" name="Text Box 18"/>
          <p:cNvSpPr txBox="1">
            <a:spLocks noChangeArrowheads="1"/>
          </p:cNvSpPr>
          <p:nvPr/>
        </p:nvSpPr>
        <p:spPr bwMode="auto">
          <a:xfrm>
            <a:off x="1179513" y="4778375"/>
            <a:ext cx="1087437" cy="581025"/>
          </a:xfrm>
          <a:prstGeom prst="rect">
            <a:avLst/>
          </a:prstGeom>
          <a:noFill/>
          <a:ln w="9525">
            <a:noFill/>
            <a:miter lim="800000"/>
            <a:headEnd/>
            <a:tailEnd/>
          </a:ln>
          <a:effectLst/>
        </p:spPr>
        <p:txBody>
          <a:bodyPr wrap="none">
            <a:spAutoFit/>
          </a:bodyPr>
          <a:lstStyle/>
          <a:p>
            <a:pPr algn="ctr"/>
            <a:r>
              <a:rPr lang="de-DE" sz="1600" b="1"/>
              <a:t>abstrakte</a:t>
            </a:r>
          </a:p>
          <a:p>
            <a:pPr algn="ctr"/>
            <a:r>
              <a:rPr lang="de-DE" sz="1600" b="1"/>
              <a:t>Arbeit</a:t>
            </a:r>
          </a:p>
        </p:txBody>
      </p:sp>
      <p:sp>
        <p:nvSpPr>
          <p:cNvPr id="14353" name="Line 19"/>
          <p:cNvSpPr>
            <a:spLocks noChangeShapeType="1"/>
          </p:cNvSpPr>
          <p:nvPr/>
        </p:nvSpPr>
        <p:spPr bwMode="auto">
          <a:xfrm>
            <a:off x="1379538" y="4835525"/>
            <a:ext cx="6943725" cy="0"/>
          </a:xfrm>
          <a:prstGeom prst="line">
            <a:avLst/>
          </a:prstGeom>
          <a:noFill/>
          <a:ln w="19050">
            <a:solidFill>
              <a:schemeClr val="bg1"/>
            </a:solidFill>
            <a:round/>
            <a:headEnd/>
            <a:tailEnd/>
          </a:ln>
          <a:effectLst/>
        </p:spPr>
        <p:txBody>
          <a:bodyPr/>
          <a:lstStyle/>
          <a:p>
            <a:endParaRPr lang="de-DE"/>
          </a:p>
        </p:txBody>
      </p:sp>
      <p:sp>
        <p:nvSpPr>
          <p:cNvPr id="458772" name="Text Box 20"/>
          <p:cNvSpPr txBox="1">
            <a:spLocks noChangeArrowheads="1"/>
          </p:cNvSpPr>
          <p:nvPr/>
        </p:nvSpPr>
        <p:spPr bwMode="auto">
          <a:xfrm>
            <a:off x="7497763" y="3567113"/>
            <a:ext cx="1312862" cy="581025"/>
          </a:xfrm>
          <a:prstGeom prst="rect">
            <a:avLst/>
          </a:prstGeom>
          <a:noFill/>
          <a:ln w="9525">
            <a:noFill/>
            <a:miter lim="800000"/>
            <a:headEnd/>
            <a:tailEnd/>
          </a:ln>
          <a:effectLst/>
        </p:spPr>
        <p:txBody>
          <a:bodyPr wrap="none">
            <a:spAutoFit/>
          </a:bodyPr>
          <a:lstStyle/>
          <a:p>
            <a:pPr algn="ctr"/>
            <a:r>
              <a:rPr lang="de-DE" sz="1600" b="1"/>
              <a:t>Gebrauchs-</a:t>
            </a:r>
          </a:p>
          <a:p>
            <a:pPr algn="ctr"/>
            <a:r>
              <a:rPr lang="de-DE" sz="1600" b="1"/>
              <a:t>wert</a:t>
            </a:r>
          </a:p>
        </p:txBody>
      </p:sp>
      <p:sp>
        <p:nvSpPr>
          <p:cNvPr id="458773" name="Text Box 21"/>
          <p:cNvSpPr txBox="1">
            <a:spLocks noChangeArrowheads="1"/>
          </p:cNvSpPr>
          <p:nvPr/>
        </p:nvSpPr>
        <p:spPr bwMode="auto">
          <a:xfrm>
            <a:off x="7794625" y="4962525"/>
            <a:ext cx="636588" cy="336550"/>
          </a:xfrm>
          <a:prstGeom prst="rect">
            <a:avLst/>
          </a:prstGeom>
          <a:noFill/>
          <a:ln w="9525">
            <a:noFill/>
            <a:miter lim="800000"/>
            <a:headEnd/>
            <a:tailEnd/>
          </a:ln>
          <a:effectLst/>
        </p:spPr>
        <p:txBody>
          <a:bodyPr wrap="none">
            <a:spAutoFit/>
          </a:bodyPr>
          <a:lstStyle/>
          <a:p>
            <a:r>
              <a:rPr lang="de-DE" sz="1600" b="1"/>
              <a:t>Wert</a:t>
            </a:r>
          </a:p>
        </p:txBody>
      </p:sp>
      <p:sp>
        <p:nvSpPr>
          <p:cNvPr id="458774" name="Text Box 22"/>
          <p:cNvSpPr txBox="1">
            <a:spLocks noChangeArrowheads="1"/>
          </p:cNvSpPr>
          <p:nvPr/>
        </p:nvSpPr>
        <p:spPr bwMode="auto">
          <a:xfrm>
            <a:off x="1223963" y="1089025"/>
            <a:ext cx="2816225" cy="1323975"/>
          </a:xfrm>
          <a:prstGeom prst="rect">
            <a:avLst/>
          </a:prstGeom>
          <a:noFill/>
          <a:ln w="9525" algn="ctr">
            <a:solidFill>
              <a:srgbClr val="000000"/>
            </a:solidFill>
            <a:miter lim="800000"/>
            <a:headEnd/>
            <a:tailEnd/>
          </a:ln>
          <a:effectLst/>
        </p:spPr>
        <p:txBody>
          <a:bodyPr>
            <a:spAutoFit/>
          </a:bodyPr>
          <a:lstStyle/>
          <a:p>
            <a:r>
              <a:rPr lang="de-DE" sz="1600"/>
              <a:t>Ein </a:t>
            </a:r>
            <a:r>
              <a:rPr lang="de-DE" sz="1600" b="1"/>
              <a:t>Gebrauchswert</a:t>
            </a:r>
          </a:p>
          <a:p>
            <a:r>
              <a:rPr lang="de-DE" sz="1600"/>
              <a:t>hat also nur einen </a:t>
            </a:r>
            <a:r>
              <a:rPr lang="de-DE" sz="1600" b="1"/>
              <a:t>Wert</a:t>
            </a:r>
            <a:r>
              <a:rPr lang="de-DE" sz="1600"/>
              <a:t>,</a:t>
            </a:r>
          </a:p>
          <a:p>
            <a:r>
              <a:rPr lang="de-DE" sz="1600"/>
              <a:t>weil </a:t>
            </a:r>
            <a:r>
              <a:rPr lang="de-DE" sz="1600" b="1"/>
              <a:t>abstrakt</a:t>
            </a:r>
            <a:r>
              <a:rPr lang="de-DE" sz="1600"/>
              <a:t> menschliche </a:t>
            </a:r>
            <a:r>
              <a:rPr lang="de-DE" sz="1600" b="1"/>
              <a:t>Arbeit</a:t>
            </a:r>
            <a:r>
              <a:rPr lang="de-DE" sz="1600"/>
              <a:t> in ihm vergegenständlicht ist.</a:t>
            </a:r>
          </a:p>
        </p:txBody>
      </p:sp>
      <p:sp>
        <p:nvSpPr>
          <p:cNvPr id="458775" name="Text Box 23"/>
          <p:cNvSpPr txBox="1">
            <a:spLocks noChangeArrowheads="1"/>
          </p:cNvSpPr>
          <p:nvPr/>
        </p:nvSpPr>
        <p:spPr bwMode="auto">
          <a:xfrm>
            <a:off x="4230688" y="1103313"/>
            <a:ext cx="4389437" cy="1323975"/>
          </a:xfrm>
          <a:prstGeom prst="rect">
            <a:avLst/>
          </a:prstGeom>
          <a:solidFill>
            <a:srgbClr val="FFCC00">
              <a:alpha val="30196"/>
            </a:srgbClr>
          </a:solidFill>
          <a:ln w="9525" algn="ctr">
            <a:solidFill>
              <a:srgbClr val="000000"/>
            </a:solidFill>
            <a:miter lim="800000"/>
            <a:headEnd/>
            <a:tailEnd/>
          </a:ln>
          <a:effectLst/>
        </p:spPr>
        <p:txBody>
          <a:bodyPr>
            <a:spAutoFit/>
          </a:bodyPr>
          <a:lstStyle/>
          <a:p>
            <a:r>
              <a:rPr lang="de-DE" sz="1600"/>
              <a:t>Wie nun die </a:t>
            </a:r>
            <a:r>
              <a:rPr lang="de-DE" sz="1600" b="1"/>
              <a:t>Größe</a:t>
            </a:r>
            <a:r>
              <a:rPr lang="de-DE" sz="1600"/>
              <a:t> seines Werts messen?</a:t>
            </a:r>
          </a:p>
          <a:p>
            <a:r>
              <a:rPr lang="de-DE" sz="1600"/>
              <a:t>Durch die </a:t>
            </a:r>
            <a:r>
              <a:rPr lang="de-DE" sz="1600" b="1"/>
              <a:t>Menge</a:t>
            </a:r>
            <a:r>
              <a:rPr lang="de-DE" sz="1600"/>
              <a:t> der in ihm enthaltenen „wertbildenden Substanz“, </a:t>
            </a:r>
            <a:r>
              <a:rPr lang="de-DE" sz="1600" b="1"/>
              <a:t>der Arbeit</a:t>
            </a:r>
            <a:r>
              <a:rPr lang="de-DE" sz="1600"/>
              <a:t>.</a:t>
            </a:r>
          </a:p>
          <a:p>
            <a:r>
              <a:rPr lang="de-DE" sz="1600"/>
              <a:t>Die Menge der Arbeit bemißt sich an ihrer Zeitdauer, der </a:t>
            </a:r>
            <a:r>
              <a:rPr lang="de-DE" sz="1600" b="1"/>
              <a:t>Arbeitszeit</a:t>
            </a:r>
            <a:r>
              <a:rPr lang="de-DE" sz="1600"/>
              <a:t>.</a:t>
            </a:r>
          </a:p>
        </p:txBody>
      </p:sp>
      <p:sp>
        <p:nvSpPr>
          <p:cNvPr id="458776" name="Text Box 24"/>
          <p:cNvSpPr txBox="1">
            <a:spLocks noChangeArrowheads="1"/>
          </p:cNvSpPr>
          <p:nvPr/>
        </p:nvSpPr>
        <p:spPr bwMode="auto">
          <a:xfrm>
            <a:off x="5967413" y="4918075"/>
            <a:ext cx="1335087" cy="336550"/>
          </a:xfrm>
          <a:prstGeom prst="rect">
            <a:avLst/>
          </a:prstGeom>
          <a:noFill/>
          <a:ln w="9525" algn="ctr">
            <a:noFill/>
            <a:miter lim="800000"/>
            <a:headEnd/>
            <a:tailEnd/>
          </a:ln>
          <a:effectLst/>
        </p:spPr>
        <p:txBody>
          <a:bodyPr>
            <a:spAutoFit/>
          </a:bodyPr>
          <a:lstStyle/>
          <a:p>
            <a:r>
              <a:rPr lang="de-DE" sz="1600"/>
              <a:t>Wertgröße</a:t>
            </a:r>
          </a:p>
        </p:txBody>
      </p:sp>
      <p:sp>
        <p:nvSpPr>
          <p:cNvPr id="458777" name="Text Box 25"/>
          <p:cNvSpPr txBox="1">
            <a:spLocks noChangeArrowheads="1"/>
          </p:cNvSpPr>
          <p:nvPr/>
        </p:nvSpPr>
        <p:spPr bwMode="auto">
          <a:xfrm>
            <a:off x="6958013" y="4932363"/>
            <a:ext cx="282575" cy="336550"/>
          </a:xfrm>
          <a:prstGeom prst="rect">
            <a:avLst/>
          </a:prstGeom>
          <a:noFill/>
          <a:ln w="9525" algn="ctr">
            <a:noFill/>
            <a:miter lim="800000"/>
            <a:headEnd/>
            <a:tailEnd/>
          </a:ln>
          <a:effectLst/>
        </p:spPr>
        <p:txBody>
          <a:bodyPr>
            <a:spAutoFit/>
          </a:bodyPr>
          <a:lstStyle/>
          <a:p>
            <a:r>
              <a:rPr lang="de-DE" sz="1600"/>
              <a:t>?</a:t>
            </a:r>
          </a:p>
        </p:txBody>
      </p:sp>
      <p:sp>
        <p:nvSpPr>
          <p:cNvPr id="458778" name="Text Box 26"/>
          <p:cNvSpPr txBox="1">
            <a:spLocks noChangeArrowheads="1"/>
          </p:cNvSpPr>
          <p:nvPr/>
        </p:nvSpPr>
        <p:spPr bwMode="auto">
          <a:xfrm>
            <a:off x="2617788" y="4886325"/>
            <a:ext cx="2236787" cy="336550"/>
          </a:xfrm>
          <a:prstGeom prst="rect">
            <a:avLst/>
          </a:prstGeom>
          <a:noFill/>
          <a:ln w="9525">
            <a:noFill/>
            <a:miter lim="800000"/>
            <a:headEnd/>
            <a:tailEnd/>
          </a:ln>
          <a:effectLst/>
        </p:spPr>
        <p:txBody>
          <a:bodyPr wrap="none">
            <a:spAutoFit/>
          </a:bodyPr>
          <a:lstStyle/>
          <a:p>
            <a:r>
              <a:rPr lang="de-DE" sz="1600">
                <a:solidFill>
                  <a:schemeClr val="bg1"/>
                </a:solidFill>
              </a:rPr>
              <a:t>wertbildende Substanz</a:t>
            </a:r>
          </a:p>
        </p:txBody>
      </p:sp>
      <p:grpSp>
        <p:nvGrpSpPr>
          <p:cNvPr id="458779" name="Group 27"/>
          <p:cNvGrpSpPr>
            <a:grpSpLocks/>
          </p:cNvGrpSpPr>
          <p:nvPr/>
        </p:nvGrpSpPr>
        <p:grpSpPr bwMode="auto">
          <a:xfrm>
            <a:off x="1155700" y="5403850"/>
            <a:ext cx="5905500" cy="523875"/>
            <a:chOff x="728" y="3404"/>
            <a:chExt cx="3720" cy="330"/>
          </a:xfrm>
        </p:grpSpPr>
        <p:grpSp>
          <p:nvGrpSpPr>
            <p:cNvPr id="14367" name="Group 28"/>
            <p:cNvGrpSpPr>
              <a:grpSpLocks/>
            </p:cNvGrpSpPr>
            <p:nvPr/>
          </p:nvGrpSpPr>
          <p:grpSpPr bwMode="auto">
            <a:xfrm>
              <a:off x="1470" y="3404"/>
              <a:ext cx="2978" cy="330"/>
              <a:chOff x="1470" y="3404"/>
              <a:chExt cx="2978" cy="330"/>
            </a:xfrm>
          </p:grpSpPr>
          <p:sp>
            <p:nvSpPr>
              <p:cNvPr id="14369" name="Line 29"/>
              <p:cNvSpPr>
                <a:spLocks noChangeShapeType="1"/>
              </p:cNvSpPr>
              <p:nvPr/>
            </p:nvSpPr>
            <p:spPr bwMode="auto">
              <a:xfrm>
                <a:off x="1474" y="3476"/>
                <a:ext cx="1777" cy="0"/>
              </a:xfrm>
              <a:prstGeom prst="line">
                <a:avLst/>
              </a:prstGeom>
              <a:noFill/>
              <a:ln w="9525">
                <a:solidFill>
                  <a:schemeClr val="tx1"/>
                </a:solidFill>
                <a:round/>
                <a:headEnd/>
                <a:tailEnd type="triangle" w="med" len="med"/>
              </a:ln>
              <a:effectLst/>
            </p:spPr>
            <p:txBody>
              <a:bodyPr/>
              <a:lstStyle/>
              <a:p>
                <a:endParaRPr lang="de-DE"/>
              </a:p>
            </p:txBody>
          </p:sp>
          <p:sp>
            <p:nvSpPr>
              <p:cNvPr id="14370" name="Line 30"/>
              <p:cNvSpPr>
                <a:spLocks noChangeShapeType="1"/>
              </p:cNvSpPr>
              <p:nvPr/>
            </p:nvSpPr>
            <p:spPr bwMode="auto">
              <a:xfrm>
                <a:off x="1560" y="3404"/>
                <a:ext cx="0" cy="144"/>
              </a:xfrm>
              <a:prstGeom prst="line">
                <a:avLst/>
              </a:prstGeom>
              <a:noFill/>
              <a:ln w="12700">
                <a:solidFill>
                  <a:schemeClr val="tx1"/>
                </a:solidFill>
                <a:round/>
                <a:headEnd/>
                <a:tailEnd/>
              </a:ln>
              <a:effectLst/>
            </p:spPr>
            <p:txBody>
              <a:bodyPr/>
              <a:lstStyle/>
              <a:p>
                <a:endParaRPr lang="de-DE"/>
              </a:p>
            </p:txBody>
          </p:sp>
          <p:sp>
            <p:nvSpPr>
              <p:cNvPr id="14371" name="Text Box 31"/>
              <p:cNvSpPr txBox="1">
                <a:spLocks noChangeArrowheads="1"/>
              </p:cNvSpPr>
              <p:nvPr/>
            </p:nvSpPr>
            <p:spPr bwMode="auto">
              <a:xfrm>
                <a:off x="1470" y="3514"/>
                <a:ext cx="187" cy="212"/>
              </a:xfrm>
              <a:prstGeom prst="rect">
                <a:avLst/>
              </a:prstGeom>
              <a:noFill/>
              <a:ln w="9525">
                <a:noFill/>
                <a:miter lim="800000"/>
                <a:headEnd/>
                <a:tailEnd/>
              </a:ln>
              <a:effectLst/>
            </p:spPr>
            <p:txBody>
              <a:bodyPr wrap="none">
                <a:spAutoFit/>
              </a:bodyPr>
              <a:lstStyle/>
              <a:p>
                <a:r>
                  <a:rPr lang="de-DE" sz="1600"/>
                  <a:t>0</a:t>
                </a:r>
              </a:p>
            </p:txBody>
          </p:sp>
          <p:sp>
            <p:nvSpPr>
              <p:cNvPr id="14372" name="Line 32"/>
              <p:cNvSpPr>
                <a:spLocks noChangeShapeType="1"/>
              </p:cNvSpPr>
              <p:nvPr/>
            </p:nvSpPr>
            <p:spPr bwMode="auto">
              <a:xfrm>
                <a:off x="1788" y="3408"/>
                <a:ext cx="0" cy="144"/>
              </a:xfrm>
              <a:prstGeom prst="line">
                <a:avLst/>
              </a:prstGeom>
              <a:noFill/>
              <a:ln w="12700">
                <a:solidFill>
                  <a:schemeClr val="tx1"/>
                </a:solidFill>
                <a:round/>
                <a:headEnd/>
                <a:tailEnd/>
              </a:ln>
              <a:effectLst/>
            </p:spPr>
            <p:txBody>
              <a:bodyPr/>
              <a:lstStyle/>
              <a:p>
                <a:endParaRPr lang="de-DE"/>
              </a:p>
            </p:txBody>
          </p:sp>
          <p:sp>
            <p:nvSpPr>
              <p:cNvPr id="14373" name="Text Box 33"/>
              <p:cNvSpPr txBox="1">
                <a:spLocks noChangeArrowheads="1"/>
              </p:cNvSpPr>
              <p:nvPr/>
            </p:nvSpPr>
            <p:spPr bwMode="auto">
              <a:xfrm>
                <a:off x="1698" y="3518"/>
                <a:ext cx="187" cy="212"/>
              </a:xfrm>
              <a:prstGeom prst="rect">
                <a:avLst/>
              </a:prstGeom>
              <a:noFill/>
              <a:ln w="9525">
                <a:noFill/>
                <a:miter lim="800000"/>
                <a:headEnd/>
                <a:tailEnd/>
              </a:ln>
              <a:effectLst/>
            </p:spPr>
            <p:txBody>
              <a:bodyPr wrap="none">
                <a:spAutoFit/>
              </a:bodyPr>
              <a:lstStyle/>
              <a:p>
                <a:r>
                  <a:rPr lang="de-DE" sz="1600"/>
                  <a:t>1</a:t>
                </a:r>
              </a:p>
            </p:txBody>
          </p:sp>
          <p:sp>
            <p:nvSpPr>
              <p:cNvPr id="14374" name="Line 34"/>
              <p:cNvSpPr>
                <a:spLocks noChangeShapeType="1"/>
              </p:cNvSpPr>
              <p:nvPr/>
            </p:nvSpPr>
            <p:spPr bwMode="auto">
              <a:xfrm>
                <a:off x="2012" y="3412"/>
                <a:ext cx="0" cy="144"/>
              </a:xfrm>
              <a:prstGeom prst="line">
                <a:avLst/>
              </a:prstGeom>
              <a:noFill/>
              <a:ln w="12700">
                <a:solidFill>
                  <a:schemeClr val="tx1"/>
                </a:solidFill>
                <a:round/>
                <a:headEnd/>
                <a:tailEnd/>
              </a:ln>
              <a:effectLst/>
            </p:spPr>
            <p:txBody>
              <a:bodyPr/>
              <a:lstStyle/>
              <a:p>
                <a:endParaRPr lang="de-DE"/>
              </a:p>
            </p:txBody>
          </p:sp>
          <p:sp>
            <p:nvSpPr>
              <p:cNvPr id="14375" name="Text Box 35"/>
              <p:cNvSpPr txBox="1">
                <a:spLocks noChangeArrowheads="1"/>
              </p:cNvSpPr>
              <p:nvPr/>
            </p:nvSpPr>
            <p:spPr bwMode="auto">
              <a:xfrm>
                <a:off x="1922" y="3522"/>
                <a:ext cx="187" cy="212"/>
              </a:xfrm>
              <a:prstGeom prst="rect">
                <a:avLst/>
              </a:prstGeom>
              <a:noFill/>
              <a:ln w="9525">
                <a:noFill/>
                <a:miter lim="800000"/>
                <a:headEnd/>
                <a:tailEnd/>
              </a:ln>
              <a:effectLst/>
            </p:spPr>
            <p:txBody>
              <a:bodyPr wrap="none">
                <a:spAutoFit/>
              </a:bodyPr>
              <a:lstStyle/>
              <a:p>
                <a:r>
                  <a:rPr lang="de-DE" sz="1600"/>
                  <a:t>2</a:t>
                </a:r>
              </a:p>
            </p:txBody>
          </p:sp>
          <p:sp>
            <p:nvSpPr>
              <p:cNvPr id="14376" name="Line 36"/>
              <p:cNvSpPr>
                <a:spLocks noChangeShapeType="1"/>
              </p:cNvSpPr>
              <p:nvPr/>
            </p:nvSpPr>
            <p:spPr bwMode="auto">
              <a:xfrm>
                <a:off x="2240" y="3408"/>
                <a:ext cx="0" cy="144"/>
              </a:xfrm>
              <a:prstGeom prst="line">
                <a:avLst/>
              </a:prstGeom>
              <a:noFill/>
              <a:ln w="12700">
                <a:solidFill>
                  <a:schemeClr val="tx1"/>
                </a:solidFill>
                <a:round/>
                <a:headEnd/>
                <a:tailEnd/>
              </a:ln>
              <a:effectLst/>
            </p:spPr>
            <p:txBody>
              <a:bodyPr/>
              <a:lstStyle/>
              <a:p>
                <a:endParaRPr lang="de-DE"/>
              </a:p>
            </p:txBody>
          </p:sp>
          <p:sp>
            <p:nvSpPr>
              <p:cNvPr id="14377" name="Text Box 37"/>
              <p:cNvSpPr txBox="1">
                <a:spLocks noChangeArrowheads="1"/>
              </p:cNvSpPr>
              <p:nvPr/>
            </p:nvSpPr>
            <p:spPr bwMode="auto">
              <a:xfrm>
                <a:off x="2150" y="3518"/>
                <a:ext cx="187" cy="212"/>
              </a:xfrm>
              <a:prstGeom prst="rect">
                <a:avLst/>
              </a:prstGeom>
              <a:noFill/>
              <a:ln w="9525">
                <a:noFill/>
                <a:miter lim="800000"/>
                <a:headEnd/>
                <a:tailEnd/>
              </a:ln>
              <a:effectLst/>
            </p:spPr>
            <p:txBody>
              <a:bodyPr wrap="none">
                <a:spAutoFit/>
              </a:bodyPr>
              <a:lstStyle/>
              <a:p>
                <a:r>
                  <a:rPr lang="de-DE" sz="1600"/>
                  <a:t>3</a:t>
                </a:r>
              </a:p>
            </p:txBody>
          </p:sp>
          <p:sp>
            <p:nvSpPr>
              <p:cNvPr id="14378" name="Line 38"/>
              <p:cNvSpPr>
                <a:spLocks noChangeShapeType="1"/>
              </p:cNvSpPr>
              <p:nvPr/>
            </p:nvSpPr>
            <p:spPr bwMode="auto">
              <a:xfrm>
                <a:off x="2692" y="3412"/>
                <a:ext cx="0" cy="144"/>
              </a:xfrm>
              <a:prstGeom prst="line">
                <a:avLst/>
              </a:prstGeom>
              <a:noFill/>
              <a:ln w="12700">
                <a:solidFill>
                  <a:schemeClr val="tx1"/>
                </a:solidFill>
                <a:round/>
                <a:headEnd/>
                <a:tailEnd/>
              </a:ln>
              <a:effectLst/>
            </p:spPr>
            <p:txBody>
              <a:bodyPr/>
              <a:lstStyle/>
              <a:p>
                <a:endParaRPr lang="de-DE"/>
              </a:p>
            </p:txBody>
          </p:sp>
          <p:sp>
            <p:nvSpPr>
              <p:cNvPr id="14379" name="Text Box 39"/>
              <p:cNvSpPr txBox="1">
                <a:spLocks noChangeArrowheads="1"/>
              </p:cNvSpPr>
              <p:nvPr/>
            </p:nvSpPr>
            <p:spPr bwMode="auto">
              <a:xfrm>
                <a:off x="2602" y="3522"/>
                <a:ext cx="187" cy="212"/>
              </a:xfrm>
              <a:prstGeom prst="rect">
                <a:avLst/>
              </a:prstGeom>
              <a:noFill/>
              <a:ln w="9525">
                <a:noFill/>
                <a:miter lim="800000"/>
                <a:headEnd/>
                <a:tailEnd/>
              </a:ln>
              <a:effectLst/>
            </p:spPr>
            <p:txBody>
              <a:bodyPr wrap="none">
                <a:spAutoFit/>
              </a:bodyPr>
              <a:lstStyle/>
              <a:p>
                <a:r>
                  <a:rPr lang="de-DE" sz="1600"/>
                  <a:t>5</a:t>
                </a:r>
              </a:p>
            </p:txBody>
          </p:sp>
          <p:sp>
            <p:nvSpPr>
              <p:cNvPr id="14380" name="Line 40"/>
              <p:cNvSpPr>
                <a:spLocks noChangeShapeType="1"/>
              </p:cNvSpPr>
              <p:nvPr/>
            </p:nvSpPr>
            <p:spPr bwMode="auto">
              <a:xfrm>
                <a:off x="2464" y="3408"/>
                <a:ext cx="0" cy="144"/>
              </a:xfrm>
              <a:prstGeom prst="line">
                <a:avLst/>
              </a:prstGeom>
              <a:noFill/>
              <a:ln w="12700">
                <a:solidFill>
                  <a:schemeClr val="tx1"/>
                </a:solidFill>
                <a:round/>
                <a:headEnd/>
                <a:tailEnd/>
              </a:ln>
              <a:effectLst/>
            </p:spPr>
            <p:txBody>
              <a:bodyPr/>
              <a:lstStyle/>
              <a:p>
                <a:endParaRPr lang="de-DE"/>
              </a:p>
            </p:txBody>
          </p:sp>
          <p:sp>
            <p:nvSpPr>
              <p:cNvPr id="14381" name="Text Box 41"/>
              <p:cNvSpPr txBox="1">
                <a:spLocks noChangeArrowheads="1"/>
              </p:cNvSpPr>
              <p:nvPr/>
            </p:nvSpPr>
            <p:spPr bwMode="auto">
              <a:xfrm>
                <a:off x="2374" y="3518"/>
                <a:ext cx="187" cy="212"/>
              </a:xfrm>
              <a:prstGeom prst="rect">
                <a:avLst/>
              </a:prstGeom>
              <a:noFill/>
              <a:ln w="9525">
                <a:noFill/>
                <a:miter lim="800000"/>
                <a:headEnd/>
                <a:tailEnd/>
              </a:ln>
              <a:effectLst/>
            </p:spPr>
            <p:txBody>
              <a:bodyPr wrap="none">
                <a:spAutoFit/>
              </a:bodyPr>
              <a:lstStyle/>
              <a:p>
                <a:r>
                  <a:rPr lang="de-DE" sz="1600"/>
                  <a:t>4</a:t>
                </a:r>
              </a:p>
            </p:txBody>
          </p:sp>
          <p:sp>
            <p:nvSpPr>
              <p:cNvPr id="14382" name="Line 42"/>
              <p:cNvSpPr>
                <a:spLocks noChangeShapeType="1"/>
              </p:cNvSpPr>
              <p:nvPr/>
            </p:nvSpPr>
            <p:spPr bwMode="auto">
              <a:xfrm>
                <a:off x="2916" y="3408"/>
                <a:ext cx="0" cy="144"/>
              </a:xfrm>
              <a:prstGeom prst="line">
                <a:avLst/>
              </a:prstGeom>
              <a:noFill/>
              <a:ln w="12700">
                <a:solidFill>
                  <a:schemeClr val="tx1"/>
                </a:solidFill>
                <a:round/>
                <a:headEnd/>
                <a:tailEnd/>
              </a:ln>
              <a:effectLst/>
            </p:spPr>
            <p:txBody>
              <a:bodyPr/>
              <a:lstStyle/>
              <a:p>
                <a:endParaRPr lang="de-DE"/>
              </a:p>
            </p:txBody>
          </p:sp>
          <p:sp>
            <p:nvSpPr>
              <p:cNvPr id="14383" name="Text Box 43"/>
              <p:cNvSpPr txBox="1">
                <a:spLocks noChangeArrowheads="1"/>
              </p:cNvSpPr>
              <p:nvPr/>
            </p:nvSpPr>
            <p:spPr bwMode="auto">
              <a:xfrm>
                <a:off x="2826" y="3518"/>
                <a:ext cx="187" cy="212"/>
              </a:xfrm>
              <a:prstGeom prst="rect">
                <a:avLst/>
              </a:prstGeom>
              <a:noFill/>
              <a:ln w="9525">
                <a:noFill/>
                <a:miter lim="800000"/>
                <a:headEnd/>
                <a:tailEnd/>
              </a:ln>
              <a:effectLst/>
            </p:spPr>
            <p:txBody>
              <a:bodyPr wrap="none">
                <a:spAutoFit/>
              </a:bodyPr>
              <a:lstStyle/>
              <a:p>
                <a:r>
                  <a:rPr lang="de-DE" sz="1600"/>
                  <a:t>6</a:t>
                </a:r>
              </a:p>
            </p:txBody>
          </p:sp>
          <p:sp>
            <p:nvSpPr>
              <p:cNvPr id="14384" name="Line 44"/>
              <p:cNvSpPr>
                <a:spLocks noChangeShapeType="1"/>
              </p:cNvSpPr>
              <p:nvPr/>
            </p:nvSpPr>
            <p:spPr bwMode="auto">
              <a:xfrm>
                <a:off x="3140" y="3408"/>
                <a:ext cx="0" cy="144"/>
              </a:xfrm>
              <a:prstGeom prst="line">
                <a:avLst/>
              </a:prstGeom>
              <a:noFill/>
              <a:ln w="12700">
                <a:solidFill>
                  <a:schemeClr val="tx1"/>
                </a:solidFill>
                <a:round/>
                <a:headEnd/>
                <a:tailEnd/>
              </a:ln>
              <a:effectLst/>
            </p:spPr>
            <p:txBody>
              <a:bodyPr/>
              <a:lstStyle/>
              <a:p>
                <a:endParaRPr lang="de-DE"/>
              </a:p>
            </p:txBody>
          </p:sp>
          <p:sp>
            <p:nvSpPr>
              <p:cNvPr id="14385" name="Text Box 45"/>
              <p:cNvSpPr txBox="1">
                <a:spLocks noChangeArrowheads="1"/>
              </p:cNvSpPr>
              <p:nvPr/>
            </p:nvSpPr>
            <p:spPr bwMode="auto">
              <a:xfrm>
                <a:off x="3050" y="3518"/>
                <a:ext cx="187" cy="212"/>
              </a:xfrm>
              <a:prstGeom prst="rect">
                <a:avLst/>
              </a:prstGeom>
              <a:noFill/>
              <a:ln w="9525">
                <a:noFill/>
                <a:miter lim="800000"/>
                <a:headEnd/>
                <a:tailEnd/>
              </a:ln>
              <a:effectLst/>
            </p:spPr>
            <p:txBody>
              <a:bodyPr wrap="none">
                <a:spAutoFit/>
              </a:bodyPr>
              <a:lstStyle/>
              <a:p>
                <a:r>
                  <a:rPr lang="de-DE" sz="1600"/>
                  <a:t>7</a:t>
                </a:r>
              </a:p>
            </p:txBody>
          </p:sp>
          <p:sp>
            <p:nvSpPr>
              <p:cNvPr id="14386" name="Text Box 46"/>
              <p:cNvSpPr txBox="1">
                <a:spLocks noChangeArrowheads="1"/>
              </p:cNvSpPr>
              <p:nvPr/>
            </p:nvSpPr>
            <p:spPr bwMode="auto">
              <a:xfrm>
                <a:off x="3194" y="3518"/>
                <a:ext cx="1254" cy="212"/>
              </a:xfrm>
              <a:prstGeom prst="rect">
                <a:avLst/>
              </a:prstGeom>
              <a:noFill/>
              <a:ln w="9525">
                <a:noFill/>
                <a:miter lim="800000"/>
                <a:headEnd/>
                <a:tailEnd/>
              </a:ln>
              <a:effectLst/>
            </p:spPr>
            <p:txBody>
              <a:bodyPr wrap="none">
                <a:spAutoFit/>
              </a:bodyPr>
              <a:lstStyle/>
              <a:p>
                <a:r>
                  <a:rPr lang="de-DE" sz="1600"/>
                  <a:t>Stunden, Tage usw.</a:t>
                </a:r>
              </a:p>
            </p:txBody>
          </p:sp>
        </p:grpSp>
        <p:sp>
          <p:nvSpPr>
            <p:cNvPr id="14368" name="Text Box 47"/>
            <p:cNvSpPr txBox="1">
              <a:spLocks noChangeArrowheads="1"/>
            </p:cNvSpPr>
            <p:nvPr/>
          </p:nvSpPr>
          <p:spPr bwMode="auto">
            <a:xfrm>
              <a:off x="728" y="3514"/>
              <a:ext cx="713" cy="212"/>
            </a:xfrm>
            <a:prstGeom prst="rect">
              <a:avLst/>
            </a:prstGeom>
            <a:noFill/>
            <a:ln w="9525">
              <a:noFill/>
              <a:miter lim="800000"/>
              <a:headEnd/>
              <a:tailEnd/>
            </a:ln>
            <a:effectLst/>
          </p:spPr>
          <p:txBody>
            <a:bodyPr wrap="none">
              <a:spAutoFit/>
            </a:bodyPr>
            <a:lstStyle/>
            <a:p>
              <a:r>
                <a:rPr lang="de-DE" sz="1600"/>
                <a:t>Arbeitszeit</a:t>
              </a:r>
            </a:p>
          </p:txBody>
        </p:sp>
      </p:grpSp>
      <p:pic>
        <p:nvPicPr>
          <p:cNvPr id="458800" name="Picture 48" descr="Blumenkohl_oP"/>
          <p:cNvPicPr>
            <a:picLocks noChangeAspect="1" noChangeArrowheads="1"/>
          </p:cNvPicPr>
          <p:nvPr/>
        </p:nvPicPr>
        <p:blipFill>
          <a:blip r:embed="rId5"/>
          <a:srcRect/>
          <a:stretch>
            <a:fillRect/>
          </a:stretch>
        </p:blipFill>
        <p:spPr bwMode="auto">
          <a:xfrm>
            <a:off x="6043613" y="2976563"/>
            <a:ext cx="1165225" cy="1122362"/>
          </a:xfrm>
          <a:prstGeom prst="rect">
            <a:avLst/>
          </a:prstGeom>
          <a:noFill/>
          <a:ln w="9525">
            <a:noFill/>
            <a:miter lim="800000"/>
            <a:headEnd/>
            <a:tailEnd/>
          </a:ln>
        </p:spPr>
      </p:pic>
      <p:sp>
        <p:nvSpPr>
          <p:cNvPr id="458801" name="Rectangle 49">
            <a:hlinkClick r:id="rId6" action="ppaction://hlinksldjump"/>
          </p:cNvPr>
          <p:cNvSpPr>
            <a:spLocks noChangeArrowheads="1"/>
          </p:cNvSpPr>
          <p:nvPr/>
        </p:nvSpPr>
        <p:spPr bwMode="auto">
          <a:xfrm>
            <a:off x="6883400" y="2436813"/>
            <a:ext cx="1865313" cy="304800"/>
          </a:xfrm>
          <a:prstGeom prst="rect">
            <a:avLst/>
          </a:prstGeom>
          <a:noFill/>
          <a:ln w="9525" algn="ctr">
            <a:noFill/>
            <a:miter lim="800000"/>
            <a:headEnd/>
            <a:tailEnd/>
          </a:ln>
          <a:effectLst/>
        </p:spPr>
        <p:txBody>
          <a:bodyPr>
            <a:spAutoFit/>
          </a:bodyPr>
          <a:lstStyle/>
          <a:p>
            <a:pPr>
              <a:buFont typeface="Wingdings 3" pitchFamily="18" charset="2"/>
              <a:buChar char="u"/>
            </a:pPr>
            <a:r>
              <a:rPr lang="de-DE" sz="1400">
                <a:solidFill>
                  <a:schemeClr val="bg2"/>
                </a:solidFill>
              </a:rPr>
              <a:t> Wieso Arbeitszeit?</a:t>
            </a:r>
          </a:p>
        </p:txBody>
      </p:sp>
      <p:sp>
        <p:nvSpPr>
          <p:cNvPr id="14364" name="Text Box 51"/>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53</a:t>
            </a:r>
          </a:p>
          <a:p>
            <a:pPr algn="ctr"/>
            <a:r>
              <a:rPr lang="de-DE" sz="1400">
                <a:solidFill>
                  <a:schemeClr val="bg2"/>
                </a:solidFill>
              </a:rPr>
              <a:t>Originaltext</a:t>
            </a:r>
          </a:p>
        </p:txBody>
      </p:sp>
      <p:sp>
        <p:nvSpPr>
          <p:cNvPr id="14365" name="Text Box 52"/>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14366" name="Text Box 53"/>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pic>
        <p:nvPicPr>
          <p:cNvPr id="14388" name="Arbeit3.wmv">
            <a:hlinkClick r:id="" action="ppaction://media"/>
          </p:cNvPr>
          <p:cNvPicPr>
            <a:picLocks noChangeAspect="1" noChangeArrowheads="1"/>
          </p:cNvPicPr>
          <p:nvPr>
            <a:videoFile r:link="rId2"/>
            <p:extLst>
              <p:ext uri="{DAA4B4D4-6D71-4841-9C94-3DE7FCFB9230}">
                <p14:media xmlns:p14="http://schemas.microsoft.com/office/powerpoint/2010/main" r:embed="rId1"/>
              </p:ext>
            </p:extLst>
          </p:nvPr>
        </p:nvPicPr>
        <p:blipFill>
          <a:blip r:embed="rId7"/>
          <a:srcRect/>
          <a:stretch>
            <a:fillRect/>
          </a:stretch>
        </p:blipFill>
        <p:spPr bwMode="auto">
          <a:xfrm>
            <a:off x="2466975" y="2859088"/>
            <a:ext cx="2555875" cy="1917700"/>
          </a:xfrm>
          <a:prstGeom prst="rect">
            <a:avLst/>
          </a:prstGeom>
          <a:noFill/>
          <a:ln w="9525">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58774">
                                            <p:txEl>
                                              <p:pRg st="0" end="0"/>
                                            </p:txEl>
                                          </p:spTgt>
                                        </p:tgtEl>
                                        <p:attrNameLst>
                                          <p:attrName>style.visibility</p:attrName>
                                        </p:attrNameLst>
                                      </p:cBhvr>
                                      <p:to>
                                        <p:strVal val="visible"/>
                                      </p:to>
                                    </p:set>
                                    <p:animEffect transition="in" filter="fade">
                                      <p:cBhvr>
                                        <p:cTn id="7" dur="1000"/>
                                        <p:tgtEl>
                                          <p:spTgt spid="458774">
                                            <p:txEl>
                                              <p:pRg st="0" end="0"/>
                                            </p:txEl>
                                          </p:spTgt>
                                        </p:tgtEl>
                                      </p:cBhvr>
                                    </p:animEffect>
                                  </p:childTnLst>
                                </p:cTn>
                              </p:par>
                              <p:par>
                                <p:cTn id="8" presetID="10" presetClass="entr" presetSubtype="0" fill="hold" grpId="0" nodeType="withEffect">
                                  <p:stCondLst>
                                    <p:cond delay="3500"/>
                                  </p:stCondLst>
                                  <p:childTnLst>
                                    <p:set>
                                      <p:cBhvr>
                                        <p:cTn id="9" dur="1" fill="hold">
                                          <p:stCondLst>
                                            <p:cond delay="0"/>
                                          </p:stCondLst>
                                        </p:cTn>
                                        <p:tgtEl>
                                          <p:spTgt spid="458774">
                                            <p:txEl>
                                              <p:pRg st="1" end="1"/>
                                            </p:txEl>
                                          </p:spTgt>
                                        </p:tgtEl>
                                        <p:attrNameLst>
                                          <p:attrName>style.visibility</p:attrName>
                                        </p:attrNameLst>
                                      </p:cBhvr>
                                      <p:to>
                                        <p:strVal val="visible"/>
                                      </p:to>
                                    </p:set>
                                    <p:animEffect transition="in" filter="fade">
                                      <p:cBhvr>
                                        <p:cTn id="10" dur="1000"/>
                                        <p:tgtEl>
                                          <p:spTgt spid="458774">
                                            <p:txEl>
                                              <p:pRg st="1" end="1"/>
                                            </p:txEl>
                                          </p:spTgt>
                                        </p:tgtEl>
                                      </p:cBhvr>
                                    </p:animEffect>
                                  </p:childTnLst>
                                </p:cTn>
                              </p:par>
                              <p:par>
                                <p:cTn id="11" presetID="10" presetClass="entr" presetSubtype="0" fill="hold" grpId="0" nodeType="withEffect">
                                  <p:stCondLst>
                                    <p:cond delay="7000"/>
                                  </p:stCondLst>
                                  <p:childTnLst>
                                    <p:set>
                                      <p:cBhvr>
                                        <p:cTn id="12" dur="1" fill="hold">
                                          <p:stCondLst>
                                            <p:cond delay="0"/>
                                          </p:stCondLst>
                                        </p:cTn>
                                        <p:tgtEl>
                                          <p:spTgt spid="458774">
                                            <p:txEl>
                                              <p:pRg st="2" end="2"/>
                                            </p:txEl>
                                          </p:spTgt>
                                        </p:tgtEl>
                                        <p:attrNameLst>
                                          <p:attrName>style.visibility</p:attrName>
                                        </p:attrNameLst>
                                      </p:cBhvr>
                                      <p:to>
                                        <p:strVal val="visible"/>
                                      </p:to>
                                    </p:set>
                                    <p:animEffect transition="in" filter="fade">
                                      <p:cBhvr>
                                        <p:cTn id="13" dur="1000"/>
                                        <p:tgtEl>
                                          <p:spTgt spid="458774">
                                            <p:txEl>
                                              <p:pRg st="2" end="2"/>
                                            </p:txEl>
                                          </p:spTgt>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458772"/>
                                        </p:tgtEl>
                                        <p:attrNameLst>
                                          <p:attrName>style.visibility</p:attrName>
                                        </p:attrNameLst>
                                      </p:cBhvr>
                                      <p:to>
                                        <p:strVal val="visible"/>
                                      </p:to>
                                    </p:set>
                                    <p:animEffect transition="in" filter="fade">
                                      <p:cBhvr>
                                        <p:cTn id="16" dur="500"/>
                                        <p:tgtEl>
                                          <p:spTgt spid="458772"/>
                                        </p:tgtEl>
                                      </p:cBhvr>
                                    </p:animEffect>
                                  </p:childTnLst>
                                </p:cTn>
                              </p:par>
                              <p:par>
                                <p:cTn id="17" presetID="10" presetClass="entr" presetSubtype="0" fill="hold" nodeType="withEffect">
                                  <p:stCondLst>
                                    <p:cond delay="0"/>
                                  </p:stCondLst>
                                  <p:childTnLst>
                                    <p:set>
                                      <p:cBhvr>
                                        <p:cTn id="18" dur="1" fill="hold">
                                          <p:stCondLst>
                                            <p:cond delay="0"/>
                                          </p:stCondLst>
                                        </p:cTn>
                                        <p:tgtEl>
                                          <p:spTgt spid="458800"/>
                                        </p:tgtEl>
                                        <p:attrNameLst>
                                          <p:attrName>style.visibility</p:attrName>
                                        </p:attrNameLst>
                                      </p:cBhvr>
                                      <p:to>
                                        <p:strVal val="visible"/>
                                      </p:to>
                                    </p:set>
                                    <p:animEffect transition="in" filter="fade">
                                      <p:cBhvr>
                                        <p:cTn id="19" dur="1000"/>
                                        <p:tgtEl>
                                          <p:spTgt spid="458800"/>
                                        </p:tgtEl>
                                      </p:cBhvr>
                                    </p:animEffect>
                                  </p:childTnLst>
                                </p:cTn>
                              </p:par>
                              <p:par>
                                <p:cTn id="20" presetID="10" presetClass="entr" presetSubtype="0" fill="hold" grpId="0" nodeType="withEffect">
                                  <p:stCondLst>
                                    <p:cond delay="2000"/>
                                  </p:stCondLst>
                                  <p:childTnLst>
                                    <p:set>
                                      <p:cBhvr>
                                        <p:cTn id="21" dur="1" fill="hold">
                                          <p:stCondLst>
                                            <p:cond delay="0"/>
                                          </p:stCondLst>
                                        </p:cTn>
                                        <p:tgtEl>
                                          <p:spTgt spid="458768"/>
                                        </p:tgtEl>
                                        <p:attrNameLst>
                                          <p:attrName>style.visibility</p:attrName>
                                        </p:attrNameLst>
                                      </p:cBhvr>
                                      <p:to>
                                        <p:strVal val="visible"/>
                                      </p:to>
                                    </p:set>
                                    <p:animEffect transition="in" filter="fade">
                                      <p:cBhvr>
                                        <p:cTn id="22" dur="1000"/>
                                        <p:tgtEl>
                                          <p:spTgt spid="458768"/>
                                        </p:tgtEl>
                                      </p:cBhvr>
                                    </p:animEffect>
                                  </p:childTnLst>
                                </p:cTn>
                              </p:par>
                              <p:par>
                                <p:cTn id="23" presetID="10" presetClass="entr" presetSubtype="0" fill="hold" grpId="0" nodeType="withEffect">
                                  <p:stCondLst>
                                    <p:cond delay="4500"/>
                                  </p:stCondLst>
                                  <p:childTnLst>
                                    <p:set>
                                      <p:cBhvr>
                                        <p:cTn id="24" dur="1" fill="hold">
                                          <p:stCondLst>
                                            <p:cond delay="0"/>
                                          </p:stCondLst>
                                        </p:cTn>
                                        <p:tgtEl>
                                          <p:spTgt spid="458773"/>
                                        </p:tgtEl>
                                        <p:attrNameLst>
                                          <p:attrName>style.visibility</p:attrName>
                                        </p:attrNameLst>
                                      </p:cBhvr>
                                      <p:to>
                                        <p:strVal val="visible"/>
                                      </p:to>
                                    </p:set>
                                    <p:animEffect transition="in" filter="fade">
                                      <p:cBhvr>
                                        <p:cTn id="25" dur="1000"/>
                                        <p:tgtEl>
                                          <p:spTgt spid="458773"/>
                                        </p:tgtEl>
                                      </p:cBhvr>
                                    </p:animEffect>
                                  </p:childTnLst>
                                </p:cTn>
                              </p:par>
                              <p:par>
                                <p:cTn id="26" presetID="10" presetClass="entr" presetSubtype="0" fill="hold" grpId="0" nodeType="withEffect">
                                  <p:stCondLst>
                                    <p:cond delay="5000"/>
                                  </p:stCondLst>
                                  <p:childTnLst>
                                    <p:set>
                                      <p:cBhvr>
                                        <p:cTn id="27" dur="1" fill="hold">
                                          <p:stCondLst>
                                            <p:cond delay="0"/>
                                          </p:stCondLst>
                                        </p:cTn>
                                        <p:tgtEl>
                                          <p:spTgt spid="458765"/>
                                        </p:tgtEl>
                                        <p:attrNameLst>
                                          <p:attrName>style.visibility</p:attrName>
                                        </p:attrNameLst>
                                      </p:cBhvr>
                                      <p:to>
                                        <p:strVal val="visible"/>
                                      </p:to>
                                    </p:set>
                                    <p:animEffect transition="in" filter="fade">
                                      <p:cBhvr>
                                        <p:cTn id="28" dur="1000"/>
                                        <p:tgtEl>
                                          <p:spTgt spid="458765"/>
                                        </p:tgtEl>
                                      </p:cBhvr>
                                    </p:animEffect>
                                  </p:childTnLst>
                                </p:cTn>
                              </p:par>
                              <p:par>
                                <p:cTn id="29" presetID="10" presetClass="entr" presetSubtype="0" fill="hold" grpId="0" nodeType="withEffect">
                                  <p:stCondLst>
                                    <p:cond delay="9000"/>
                                  </p:stCondLst>
                                  <p:childTnLst>
                                    <p:set>
                                      <p:cBhvr>
                                        <p:cTn id="30" dur="1" fill="hold">
                                          <p:stCondLst>
                                            <p:cond delay="0"/>
                                          </p:stCondLst>
                                        </p:cTn>
                                        <p:tgtEl>
                                          <p:spTgt spid="458770"/>
                                        </p:tgtEl>
                                        <p:attrNameLst>
                                          <p:attrName>style.visibility</p:attrName>
                                        </p:attrNameLst>
                                      </p:cBhvr>
                                      <p:to>
                                        <p:strVal val="visible"/>
                                      </p:to>
                                    </p:set>
                                    <p:animEffect transition="in" filter="fade">
                                      <p:cBhvr>
                                        <p:cTn id="31" dur="1000"/>
                                        <p:tgtEl>
                                          <p:spTgt spid="458770"/>
                                        </p:tgtEl>
                                      </p:cBhvr>
                                    </p:animEffect>
                                  </p:childTnLst>
                                </p:cTn>
                              </p:par>
                              <p:par>
                                <p:cTn id="32" presetID="10" presetClass="entr" presetSubtype="0" fill="hold" grpId="0" nodeType="withEffect">
                                  <p:stCondLst>
                                    <p:cond delay="9500"/>
                                  </p:stCondLst>
                                  <p:childTnLst>
                                    <p:set>
                                      <p:cBhvr>
                                        <p:cTn id="33" dur="1" fill="hold">
                                          <p:stCondLst>
                                            <p:cond delay="0"/>
                                          </p:stCondLst>
                                        </p:cTn>
                                        <p:tgtEl>
                                          <p:spTgt spid="458764"/>
                                        </p:tgtEl>
                                        <p:attrNameLst>
                                          <p:attrName>style.visibility</p:attrName>
                                        </p:attrNameLst>
                                      </p:cBhvr>
                                      <p:to>
                                        <p:strVal val="visible"/>
                                      </p:to>
                                    </p:set>
                                    <p:animEffect transition="in" filter="fade">
                                      <p:cBhvr>
                                        <p:cTn id="34" dur="1000"/>
                                        <p:tgtEl>
                                          <p:spTgt spid="458764"/>
                                        </p:tgtEl>
                                      </p:cBhvr>
                                    </p:animEffect>
                                  </p:childTnLst>
                                </p:cTn>
                              </p:par>
                              <p:par>
                                <p:cTn id="35" presetID="1" presetClass="entr" presetSubtype="0" fill="hold" grpId="0" nodeType="withEffect">
                                  <p:stCondLst>
                                    <p:cond delay="10000"/>
                                  </p:stCondLst>
                                  <p:childTnLst>
                                    <p:set>
                                      <p:cBhvr>
                                        <p:cTn id="36" dur="1" fill="hold">
                                          <p:stCondLst>
                                            <p:cond delay="0"/>
                                          </p:stCondLst>
                                        </p:cTn>
                                        <p:tgtEl>
                                          <p:spTgt spid="458767"/>
                                        </p:tgtEl>
                                        <p:attrNameLst>
                                          <p:attrName>style.visibility</p:attrName>
                                        </p:attrNameLst>
                                      </p:cBhvr>
                                      <p:to>
                                        <p:strVal val="visible"/>
                                      </p:to>
                                    </p:set>
                                  </p:childTnLst>
                                </p:cTn>
                              </p:par>
                            </p:childTnLst>
                          </p:cTn>
                        </p:par>
                        <p:par>
                          <p:cTn id="37" fill="hold" nodeType="afterGroup">
                            <p:stCondLst>
                              <p:cond delay="10500"/>
                            </p:stCondLst>
                            <p:childTnLst>
                              <p:par>
                                <p:cTn id="38" presetID="1" presetClass="entr" presetSubtype="0" fill="hold" grpId="1" nodeType="afterEffect">
                                  <p:stCondLst>
                                    <p:cond delay="0"/>
                                  </p:stCondLst>
                                  <p:childTnLst>
                                    <p:set>
                                      <p:cBhvr>
                                        <p:cTn id="39" dur="1" fill="hold">
                                          <p:stCondLst>
                                            <p:cond delay="0"/>
                                          </p:stCondLst>
                                        </p:cTn>
                                        <p:tgtEl>
                                          <p:spTgt spid="458760"/>
                                        </p:tgtEl>
                                        <p:attrNameLst>
                                          <p:attrName>style.visibility</p:attrName>
                                        </p:attrNameLst>
                                      </p:cBhvr>
                                      <p:to>
                                        <p:strVal val="visible"/>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xit" presetSubtype="0" fill="hold" grpId="2" nodeType="clickEffect">
                                  <p:stCondLst>
                                    <p:cond delay="0"/>
                                  </p:stCondLst>
                                  <p:childTnLst>
                                    <p:animEffect transition="out" filter="fade">
                                      <p:cBhvr>
                                        <p:cTn id="43" dur="1000"/>
                                        <p:tgtEl>
                                          <p:spTgt spid="458760"/>
                                        </p:tgtEl>
                                      </p:cBhvr>
                                    </p:animEffect>
                                    <p:set>
                                      <p:cBhvr>
                                        <p:cTn id="44" dur="1" fill="hold">
                                          <p:stCondLst>
                                            <p:cond delay="999"/>
                                          </p:stCondLst>
                                        </p:cTn>
                                        <p:tgtEl>
                                          <p:spTgt spid="458760"/>
                                        </p:tgtEl>
                                        <p:attrNameLst>
                                          <p:attrName>style.visibility</p:attrName>
                                        </p:attrNameLst>
                                      </p:cBhvr>
                                      <p:to>
                                        <p:strVal val="hidden"/>
                                      </p:to>
                                    </p:set>
                                  </p:childTnLst>
                                </p:cTn>
                              </p:par>
                              <p:par>
                                <p:cTn id="45" presetID="10" presetClass="entr" presetSubtype="0" fill="hold" grpId="0" nodeType="withEffect">
                                  <p:stCondLst>
                                    <p:cond delay="0"/>
                                  </p:stCondLst>
                                  <p:childTnLst>
                                    <p:set>
                                      <p:cBhvr>
                                        <p:cTn id="46" dur="1" fill="hold">
                                          <p:stCondLst>
                                            <p:cond delay="0"/>
                                          </p:stCondLst>
                                        </p:cTn>
                                        <p:tgtEl>
                                          <p:spTgt spid="458775">
                                            <p:bg/>
                                          </p:spTgt>
                                        </p:tgtEl>
                                        <p:attrNameLst>
                                          <p:attrName>style.visibility</p:attrName>
                                        </p:attrNameLst>
                                      </p:cBhvr>
                                      <p:to>
                                        <p:strVal val="visible"/>
                                      </p:to>
                                    </p:set>
                                    <p:animEffect transition="in" filter="fade">
                                      <p:cBhvr>
                                        <p:cTn id="47" dur="1000"/>
                                        <p:tgtEl>
                                          <p:spTgt spid="458775">
                                            <p:bg/>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58775">
                                            <p:txEl>
                                              <p:pRg st="0" end="0"/>
                                            </p:txEl>
                                          </p:spTgt>
                                        </p:tgtEl>
                                        <p:attrNameLst>
                                          <p:attrName>style.visibility</p:attrName>
                                        </p:attrNameLst>
                                      </p:cBhvr>
                                      <p:to>
                                        <p:strVal val="visible"/>
                                      </p:to>
                                    </p:set>
                                    <p:animEffect transition="in" filter="fade">
                                      <p:cBhvr>
                                        <p:cTn id="50" dur="1000"/>
                                        <p:tgtEl>
                                          <p:spTgt spid="458775">
                                            <p:txEl>
                                              <p:pRg st="0" end="0"/>
                                            </p:txEl>
                                          </p:spTgt>
                                        </p:tgtEl>
                                      </p:cBhvr>
                                    </p:animEffect>
                                  </p:childTnLst>
                                </p:cTn>
                              </p:par>
                              <p:par>
                                <p:cTn id="51" presetID="10" presetClass="entr" presetSubtype="0" fill="hold" grpId="0" nodeType="withEffect">
                                  <p:stCondLst>
                                    <p:cond delay="7000"/>
                                  </p:stCondLst>
                                  <p:childTnLst>
                                    <p:set>
                                      <p:cBhvr>
                                        <p:cTn id="52" dur="1" fill="hold">
                                          <p:stCondLst>
                                            <p:cond delay="0"/>
                                          </p:stCondLst>
                                        </p:cTn>
                                        <p:tgtEl>
                                          <p:spTgt spid="458775">
                                            <p:txEl>
                                              <p:pRg st="1" end="1"/>
                                            </p:txEl>
                                          </p:spTgt>
                                        </p:tgtEl>
                                        <p:attrNameLst>
                                          <p:attrName>style.visibility</p:attrName>
                                        </p:attrNameLst>
                                      </p:cBhvr>
                                      <p:to>
                                        <p:strVal val="visible"/>
                                      </p:to>
                                    </p:set>
                                    <p:animEffect transition="in" filter="fade">
                                      <p:cBhvr>
                                        <p:cTn id="53" dur="1000"/>
                                        <p:tgtEl>
                                          <p:spTgt spid="458775">
                                            <p:txEl>
                                              <p:pRg st="1" end="1"/>
                                            </p:txEl>
                                          </p:spTgt>
                                        </p:tgtEl>
                                      </p:cBhvr>
                                    </p:animEffect>
                                  </p:childTnLst>
                                </p:cTn>
                              </p:par>
                              <p:par>
                                <p:cTn id="54" presetID="10" presetClass="entr" presetSubtype="0" fill="hold" grpId="0" nodeType="withEffect">
                                  <p:stCondLst>
                                    <p:cond delay="13000"/>
                                  </p:stCondLst>
                                  <p:childTnLst>
                                    <p:set>
                                      <p:cBhvr>
                                        <p:cTn id="55" dur="1" fill="hold">
                                          <p:stCondLst>
                                            <p:cond delay="0"/>
                                          </p:stCondLst>
                                        </p:cTn>
                                        <p:tgtEl>
                                          <p:spTgt spid="458775">
                                            <p:txEl>
                                              <p:pRg st="2" end="2"/>
                                            </p:txEl>
                                          </p:spTgt>
                                        </p:tgtEl>
                                        <p:attrNameLst>
                                          <p:attrName>style.visibility</p:attrName>
                                        </p:attrNameLst>
                                      </p:cBhvr>
                                      <p:to>
                                        <p:strVal val="visible"/>
                                      </p:to>
                                    </p:set>
                                    <p:animEffect transition="in" filter="fade">
                                      <p:cBhvr>
                                        <p:cTn id="56" dur="1000"/>
                                        <p:tgtEl>
                                          <p:spTgt spid="458775">
                                            <p:txEl>
                                              <p:pRg st="2" end="2"/>
                                            </p:txEl>
                                          </p:spTgt>
                                        </p:tgtEl>
                                      </p:cBhvr>
                                    </p:animEffect>
                                  </p:childTnLst>
                                </p:cTn>
                              </p:par>
                              <p:par>
                                <p:cTn id="57" presetID="1" presetClass="entr" presetSubtype="0" fill="hold" grpId="0" nodeType="withEffect">
                                  <p:stCondLst>
                                    <p:cond delay="2500"/>
                                  </p:stCondLst>
                                  <p:childTnLst>
                                    <p:set>
                                      <p:cBhvr>
                                        <p:cTn id="58" dur="1" fill="hold">
                                          <p:stCondLst>
                                            <p:cond delay="0"/>
                                          </p:stCondLst>
                                        </p:cTn>
                                        <p:tgtEl>
                                          <p:spTgt spid="458776"/>
                                        </p:tgtEl>
                                        <p:attrNameLst>
                                          <p:attrName>style.visibility</p:attrName>
                                        </p:attrNameLst>
                                      </p:cBhvr>
                                      <p:to>
                                        <p:strVal val="visible"/>
                                      </p:to>
                                    </p:set>
                                  </p:childTnLst>
                                </p:cTn>
                              </p:par>
                              <p:par>
                                <p:cTn id="59" presetID="1" presetClass="entr" presetSubtype="0" fill="hold" grpId="0" nodeType="withEffect">
                                  <p:stCondLst>
                                    <p:cond delay="2500"/>
                                  </p:stCondLst>
                                  <p:childTnLst>
                                    <p:set>
                                      <p:cBhvr>
                                        <p:cTn id="60" dur="1" fill="hold">
                                          <p:stCondLst>
                                            <p:cond delay="0"/>
                                          </p:stCondLst>
                                        </p:cTn>
                                        <p:tgtEl>
                                          <p:spTgt spid="458777"/>
                                        </p:tgtEl>
                                        <p:attrNameLst>
                                          <p:attrName>style.visibility</p:attrName>
                                        </p:attrNameLst>
                                      </p:cBhvr>
                                      <p:to>
                                        <p:strVal val="visible"/>
                                      </p:to>
                                    </p:set>
                                  </p:childTnLst>
                                </p:cTn>
                              </p:par>
                              <p:par>
                                <p:cTn id="61" presetID="6" presetClass="emph" presetSubtype="0" accel="50000" decel="50000" autoRev="1" fill="hold" grpId="1" nodeType="withEffect">
                                  <p:stCondLst>
                                    <p:cond delay="3000"/>
                                  </p:stCondLst>
                                  <p:childTnLst>
                                    <p:animScale>
                                      <p:cBhvr>
                                        <p:cTn id="62" dur="2000" fill="hold"/>
                                        <p:tgtEl>
                                          <p:spTgt spid="458765"/>
                                        </p:tgtEl>
                                      </p:cBhvr>
                                      <p:by x="150000" y="150000"/>
                                    </p:animScale>
                                  </p:childTnLst>
                                </p:cTn>
                              </p:par>
                              <p:par>
                                <p:cTn id="63" presetID="10" presetClass="entr" presetSubtype="0" fill="hold" grpId="0" nodeType="withEffect">
                                  <p:stCondLst>
                                    <p:cond delay="10000"/>
                                  </p:stCondLst>
                                  <p:childTnLst>
                                    <p:set>
                                      <p:cBhvr>
                                        <p:cTn id="64" dur="1" fill="hold">
                                          <p:stCondLst>
                                            <p:cond delay="0"/>
                                          </p:stCondLst>
                                        </p:cTn>
                                        <p:tgtEl>
                                          <p:spTgt spid="458778"/>
                                        </p:tgtEl>
                                        <p:attrNameLst>
                                          <p:attrName>style.visibility</p:attrName>
                                        </p:attrNameLst>
                                      </p:cBhvr>
                                      <p:to>
                                        <p:strVal val="visible"/>
                                      </p:to>
                                    </p:set>
                                    <p:animEffect transition="in" filter="fade">
                                      <p:cBhvr>
                                        <p:cTn id="65" dur="2000"/>
                                        <p:tgtEl>
                                          <p:spTgt spid="458778"/>
                                        </p:tgtEl>
                                      </p:cBhvr>
                                    </p:animEffect>
                                  </p:childTnLst>
                                </p:cTn>
                              </p:par>
                              <p:par>
                                <p:cTn id="66" presetID="10" presetClass="exit" presetSubtype="0" fill="hold" grpId="1" nodeType="withEffect">
                                  <p:stCondLst>
                                    <p:cond delay="11000"/>
                                  </p:stCondLst>
                                  <p:childTnLst>
                                    <p:animEffect transition="out" filter="fade">
                                      <p:cBhvr>
                                        <p:cTn id="67" dur="2000"/>
                                        <p:tgtEl>
                                          <p:spTgt spid="458777"/>
                                        </p:tgtEl>
                                      </p:cBhvr>
                                    </p:animEffect>
                                    <p:set>
                                      <p:cBhvr>
                                        <p:cTn id="68" dur="1" fill="hold">
                                          <p:stCondLst>
                                            <p:cond delay="1999"/>
                                          </p:stCondLst>
                                        </p:cTn>
                                        <p:tgtEl>
                                          <p:spTgt spid="458777"/>
                                        </p:tgtEl>
                                        <p:attrNameLst>
                                          <p:attrName>style.visibility</p:attrName>
                                        </p:attrNameLst>
                                      </p:cBhvr>
                                      <p:to>
                                        <p:strVal val="hidden"/>
                                      </p:to>
                                    </p:set>
                                  </p:childTnLst>
                                </p:cTn>
                              </p:par>
                              <p:par>
                                <p:cTn id="69" presetID="10" presetClass="entr" presetSubtype="0" fill="hold" nodeType="withEffect">
                                  <p:stCondLst>
                                    <p:cond delay="18000"/>
                                  </p:stCondLst>
                                  <p:childTnLst>
                                    <p:set>
                                      <p:cBhvr>
                                        <p:cTn id="70" dur="1" fill="hold">
                                          <p:stCondLst>
                                            <p:cond delay="0"/>
                                          </p:stCondLst>
                                        </p:cTn>
                                        <p:tgtEl>
                                          <p:spTgt spid="458779"/>
                                        </p:tgtEl>
                                        <p:attrNameLst>
                                          <p:attrName>style.visibility</p:attrName>
                                        </p:attrNameLst>
                                      </p:cBhvr>
                                      <p:to>
                                        <p:strVal val="visible"/>
                                      </p:to>
                                    </p:set>
                                    <p:animEffect transition="in" filter="fade">
                                      <p:cBhvr>
                                        <p:cTn id="71" dur="2000"/>
                                        <p:tgtEl>
                                          <p:spTgt spid="458779"/>
                                        </p:tgtEl>
                                      </p:cBhvr>
                                    </p:animEffect>
                                  </p:childTnLst>
                                </p:cTn>
                              </p:par>
                            </p:childTnLst>
                          </p:cTn>
                        </p:par>
                        <p:par>
                          <p:cTn id="72" fill="hold" nodeType="afterGroup">
                            <p:stCondLst>
                              <p:cond delay="20000"/>
                            </p:stCondLst>
                            <p:childTnLst>
                              <p:par>
                                <p:cTn id="73" presetID="1" presetClass="entr" presetSubtype="0" fill="hold" grpId="0" nodeType="afterEffect">
                                  <p:stCondLst>
                                    <p:cond delay="1000"/>
                                  </p:stCondLst>
                                  <p:childTnLst>
                                    <p:set>
                                      <p:cBhvr>
                                        <p:cTn id="74" dur="1" fill="hold">
                                          <p:stCondLst>
                                            <p:cond delay="0"/>
                                          </p:stCondLst>
                                        </p:cTn>
                                        <p:tgtEl>
                                          <p:spTgt spid="458801"/>
                                        </p:tgtEl>
                                        <p:attrNameLst>
                                          <p:attrName>style.visibility</p:attrName>
                                        </p:attrNameLst>
                                      </p:cBhvr>
                                      <p:to>
                                        <p:strVal val="visible"/>
                                      </p:to>
                                    </p:set>
                                  </p:childTnLst>
                                </p:cTn>
                              </p:par>
                            </p:childTnLst>
                          </p:cTn>
                        </p:par>
                        <p:par>
                          <p:cTn id="75" fill="hold" nodeType="afterGroup">
                            <p:stCondLst>
                              <p:cond delay="21000"/>
                            </p:stCondLst>
                            <p:childTnLst>
                              <p:par>
                                <p:cTn id="76" presetID="10" presetClass="entr" presetSubtype="0" fill="hold" grpId="3" nodeType="afterEffect">
                                  <p:stCondLst>
                                    <p:cond delay="0"/>
                                  </p:stCondLst>
                                  <p:childTnLst>
                                    <p:set>
                                      <p:cBhvr>
                                        <p:cTn id="77" dur="1" fill="hold">
                                          <p:stCondLst>
                                            <p:cond delay="0"/>
                                          </p:stCondLst>
                                        </p:cTn>
                                        <p:tgtEl>
                                          <p:spTgt spid="458760"/>
                                        </p:tgtEl>
                                        <p:attrNameLst>
                                          <p:attrName>style.visibility</p:attrName>
                                        </p:attrNameLst>
                                      </p:cBhvr>
                                      <p:to>
                                        <p:strVal val="visible"/>
                                      </p:to>
                                    </p:set>
                                    <p:animEffect transition="in" filter="fade">
                                      <p:cBhvr>
                                        <p:cTn id="78" dur="1000"/>
                                        <p:tgtEl>
                                          <p:spTgt spid="458760"/>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10" presetClass="exit" presetSubtype="0" fill="hold" grpId="4" nodeType="clickEffect">
                                  <p:stCondLst>
                                    <p:cond delay="0"/>
                                  </p:stCondLst>
                                  <p:childTnLst>
                                    <p:animEffect transition="out" filter="fade">
                                      <p:cBhvr>
                                        <p:cTn id="82" dur="2000"/>
                                        <p:tgtEl>
                                          <p:spTgt spid="458760"/>
                                        </p:tgtEl>
                                      </p:cBhvr>
                                    </p:animEffect>
                                    <p:set>
                                      <p:cBhvr>
                                        <p:cTn id="83" dur="1" fill="hold">
                                          <p:stCondLst>
                                            <p:cond delay="1999"/>
                                          </p:stCondLst>
                                        </p:cTn>
                                        <p:tgtEl>
                                          <p:spTgt spid="458760"/>
                                        </p:tgtEl>
                                        <p:attrNameLst>
                                          <p:attrName>style.visibility</p:attrName>
                                        </p:attrNameLst>
                                      </p:cBhvr>
                                      <p:to>
                                        <p:strVal val="hidden"/>
                                      </p:to>
                                    </p:set>
                                  </p:childTnLst>
                                </p:cTn>
                              </p:par>
                            </p:childTnLst>
                          </p:cTn>
                        </p:par>
                        <p:par>
                          <p:cTn id="84" fill="hold" nodeType="afterGroup">
                            <p:stCondLst>
                              <p:cond delay="2000"/>
                            </p:stCondLst>
                            <p:childTnLst>
                              <p:par>
                                <p:cTn id="85" presetID="10" presetClass="entr" presetSubtype="0" fill="hold" grpId="0" nodeType="afterEffect">
                                  <p:stCondLst>
                                    <p:cond delay="0"/>
                                  </p:stCondLst>
                                  <p:childTnLst>
                                    <p:set>
                                      <p:cBhvr>
                                        <p:cTn id="86" dur="1" fill="hold">
                                          <p:stCondLst>
                                            <p:cond delay="0"/>
                                          </p:stCondLst>
                                        </p:cTn>
                                        <p:tgtEl>
                                          <p:spTgt spid="458769"/>
                                        </p:tgtEl>
                                        <p:attrNameLst>
                                          <p:attrName>style.visibility</p:attrName>
                                        </p:attrNameLst>
                                      </p:cBhvr>
                                      <p:to>
                                        <p:strVal val="visible"/>
                                      </p:to>
                                    </p:set>
                                    <p:animEffect transition="in" filter="fade">
                                      <p:cBhvr>
                                        <p:cTn id="87" dur="2000"/>
                                        <p:tgtEl>
                                          <p:spTgt spid="458769"/>
                                        </p:tgtEl>
                                      </p:cBhvr>
                                    </p:animEffect>
                                  </p:childTnLst>
                                </p:cTn>
                              </p:par>
                            </p:childTnLst>
                          </p:cTn>
                        </p:par>
                        <p:par>
                          <p:cTn id="88" fill="hold">
                            <p:stCondLst>
                              <p:cond delay="4000"/>
                            </p:stCondLst>
                            <p:childTnLst>
                              <p:par>
                                <p:cTn id="89" presetID="1" presetClass="entr" presetSubtype="0" fill="hold" grpId="0" nodeType="afterEffect">
                                  <p:stCondLst>
                                    <p:cond delay="500"/>
                                  </p:stCondLst>
                                  <p:childTnLst>
                                    <p:set>
                                      <p:cBhvr>
                                        <p:cTn id="90" dur="1" fill="hold">
                                          <p:stCondLst>
                                            <p:cond delay="0"/>
                                          </p:stCondLst>
                                        </p:cTn>
                                        <p:tgtEl>
                                          <p:spTgt spid="458766"/>
                                        </p:tgtEl>
                                        <p:attrNameLst>
                                          <p:attrName>style.visibility</p:attrName>
                                        </p:attrNameLst>
                                      </p:cBhvr>
                                      <p:to>
                                        <p:strVal val="visible"/>
                                      </p:to>
                                    </p:set>
                                  </p:childTnLst>
                                </p:cTn>
                              </p:par>
                            </p:childTnLst>
                          </p:cTn>
                        </p:par>
                        <p:par>
                          <p:cTn id="91" fill="hold">
                            <p:stCondLst>
                              <p:cond delay="4500"/>
                            </p:stCondLst>
                            <p:childTnLst>
                              <p:par>
                                <p:cTn id="92" presetID="10" presetClass="entr" presetSubtype="0" fill="hold" nodeType="afterEffect">
                                  <p:stCondLst>
                                    <p:cond delay="0"/>
                                  </p:stCondLst>
                                  <p:childTnLst>
                                    <p:set>
                                      <p:cBhvr>
                                        <p:cTn id="93" dur="1" fill="hold">
                                          <p:stCondLst>
                                            <p:cond delay="0"/>
                                          </p:stCondLst>
                                        </p:cTn>
                                        <p:tgtEl>
                                          <p:spTgt spid="14388"/>
                                        </p:tgtEl>
                                        <p:attrNameLst>
                                          <p:attrName>style.visibility</p:attrName>
                                        </p:attrNameLst>
                                      </p:cBhvr>
                                      <p:to>
                                        <p:strVal val="visible"/>
                                      </p:to>
                                    </p:set>
                                    <p:animEffect transition="in" filter="fade">
                                      <p:cBhvr>
                                        <p:cTn id="94" dur="2000"/>
                                        <p:tgtEl>
                                          <p:spTgt spid="14388"/>
                                        </p:tgtEl>
                                      </p:cBhvr>
                                    </p:animEffect>
                                  </p:childTnLst>
                                </p:cTn>
                              </p:par>
                              <p:par>
                                <p:cTn id="95" presetID="10" presetClass="exit" presetSubtype="0" fill="hold" nodeType="withEffect">
                                  <p:stCondLst>
                                    <p:cond delay="0"/>
                                  </p:stCondLst>
                                  <p:childTnLst>
                                    <p:animEffect transition="out" filter="fade">
                                      <p:cBhvr>
                                        <p:cTn id="96" dur="1000"/>
                                        <p:tgtEl>
                                          <p:spTgt spid="458800"/>
                                        </p:tgtEl>
                                      </p:cBhvr>
                                    </p:animEffect>
                                    <p:set>
                                      <p:cBhvr>
                                        <p:cTn id="97" dur="1" fill="hold">
                                          <p:stCondLst>
                                            <p:cond delay="999"/>
                                          </p:stCondLst>
                                        </p:cTn>
                                        <p:tgtEl>
                                          <p:spTgt spid="458800"/>
                                        </p:tgtEl>
                                        <p:attrNameLst>
                                          <p:attrName>style.visibility</p:attrName>
                                        </p:attrNameLst>
                                      </p:cBhvr>
                                      <p:to>
                                        <p:strVal val="hidden"/>
                                      </p:to>
                                    </p:set>
                                  </p:childTnLst>
                                </p:cTn>
                              </p:par>
                              <p:par>
                                <p:cTn id="98" presetID="10" presetClass="exit" presetSubtype="0" fill="hold" grpId="2" nodeType="withEffect">
                                  <p:stCondLst>
                                    <p:cond delay="0"/>
                                  </p:stCondLst>
                                  <p:childTnLst>
                                    <p:animEffect transition="out" filter="fade">
                                      <p:cBhvr>
                                        <p:cTn id="99" dur="1000"/>
                                        <p:tgtEl>
                                          <p:spTgt spid="458768"/>
                                        </p:tgtEl>
                                      </p:cBhvr>
                                    </p:animEffect>
                                    <p:set>
                                      <p:cBhvr>
                                        <p:cTn id="100" dur="1" fill="hold">
                                          <p:stCondLst>
                                            <p:cond delay="999"/>
                                          </p:stCondLst>
                                        </p:cTn>
                                        <p:tgtEl>
                                          <p:spTgt spid="458768"/>
                                        </p:tgtEl>
                                        <p:attrNameLst>
                                          <p:attrName>style.visibility</p:attrName>
                                        </p:attrNameLst>
                                      </p:cBhvr>
                                      <p:to>
                                        <p:strVal val="hidden"/>
                                      </p:to>
                                    </p:set>
                                  </p:childTnLst>
                                </p:cTn>
                              </p:par>
                              <p:par>
                                <p:cTn id="101" presetID="10" presetClass="exit" presetSubtype="0" fill="hold" grpId="2" nodeType="withEffect">
                                  <p:stCondLst>
                                    <p:cond delay="0"/>
                                  </p:stCondLst>
                                  <p:childTnLst>
                                    <p:animEffect transition="out" filter="fade">
                                      <p:cBhvr>
                                        <p:cTn id="102" dur="1000"/>
                                        <p:tgtEl>
                                          <p:spTgt spid="458765"/>
                                        </p:tgtEl>
                                      </p:cBhvr>
                                    </p:animEffect>
                                    <p:set>
                                      <p:cBhvr>
                                        <p:cTn id="103" dur="1" fill="hold">
                                          <p:stCondLst>
                                            <p:cond delay="999"/>
                                          </p:stCondLst>
                                        </p:cTn>
                                        <p:tgtEl>
                                          <p:spTgt spid="458765"/>
                                        </p:tgtEl>
                                        <p:attrNameLst>
                                          <p:attrName>style.visibility</p:attrName>
                                        </p:attrNameLst>
                                      </p:cBhvr>
                                      <p:to>
                                        <p:strVal val="hidden"/>
                                      </p:to>
                                    </p:set>
                                  </p:childTnLst>
                                </p:cTn>
                              </p:par>
                              <p:par>
                                <p:cTn id="104" presetID="10" presetClass="exit" presetSubtype="0" fill="hold" grpId="1" nodeType="withEffect">
                                  <p:stCondLst>
                                    <p:cond delay="0"/>
                                  </p:stCondLst>
                                  <p:childTnLst>
                                    <p:animEffect transition="out" filter="fade">
                                      <p:cBhvr>
                                        <p:cTn id="105" dur="1000"/>
                                        <p:tgtEl>
                                          <p:spTgt spid="458764"/>
                                        </p:tgtEl>
                                      </p:cBhvr>
                                    </p:animEffect>
                                    <p:set>
                                      <p:cBhvr>
                                        <p:cTn id="106" dur="1" fill="hold">
                                          <p:stCondLst>
                                            <p:cond delay="999"/>
                                          </p:stCondLst>
                                        </p:cTn>
                                        <p:tgtEl>
                                          <p:spTgt spid="458764"/>
                                        </p:tgtEl>
                                        <p:attrNameLst>
                                          <p:attrName>style.visibility</p:attrName>
                                        </p:attrNameLst>
                                      </p:cBhvr>
                                      <p:to>
                                        <p:strVal val="hidden"/>
                                      </p:to>
                                    </p:set>
                                  </p:childTnLst>
                                </p:cTn>
                              </p:par>
                            </p:childTnLst>
                          </p:cTn>
                        </p:par>
                        <p:par>
                          <p:cTn id="107" fill="hold">
                            <p:stCondLst>
                              <p:cond delay="6500"/>
                            </p:stCondLst>
                            <p:childTnLst>
                              <p:par>
                                <p:cTn id="108" presetID="1" presetClass="mediacall" presetSubtype="0" fill="hold" nodeType="afterEffect">
                                  <p:stCondLst>
                                    <p:cond delay="0"/>
                                  </p:stCondLst>
                                  <p:childTnLst>
                                    <p:cmd type="call" cmd="playFrom(0.0)">
                                      <p:cBhvr>
                                        <p:cTn id="109" dur="6000" fill="hold"/>
                                        <p:tgtEl>
                                          <p:spTgt spid="14388"/>
                                        </p:tgtEl>
                                      </p:cBhvr>
                                    </p:cmd>
                                  </p:childTnLst>
                                </p:cTn>
                              </p:par>
                              <p:par>
                                <p:cTn id="110" presetID="17" presetClass="entr" presetSubtype="8" fill="hold" grpId="3" nodeType="withEffect">
                                  <p:stCondLst>
                                    <p:cond delay="1000"/>
                                  </p:stCondLst>
                                  <p:childTnLst>
                                    <p:set>
                                      <p:cBhvr>
                                        <p:cTn id="111" dur="1" fill="hold">
                                          <p:stCondLst>
                                            <p:cond delay="0"/>
                                          </p:stCondLst>
                                        </p:cTn>
                                        <p:tgtEl>
                                          <p:spTgt spid="458764"/>
                                        </p:tgtEl>
                                        <p:attrNameLst>
                                          <p:attrName>style.visibility</p:attrName>
                                        </p:attrNameLst>
                                      </p:cBhvr>
                                      <p:to>
                                        <p:strVal val="visible"/>
                                      </p:to>
                                    </p:set>
                                    <p:anim calcmode="lin" valueType="num">
                                      <p:cBhvr>
                                        <p:cTn id="112" dur="5000" fill="hold"/>
                                        <p:tgtEl>
                                          <p:spTgt spid="458764"/>
                                        </p:tgtEl>
                                        <p:attrNameLst>
                                          <p:attrName>ppt_x</p:attrName>
                                        </p:attrNameLst>
                                      </p:cBhvr>
                                      <p:tavLst>
                                        <p:tav tm="0">
                                          <p:val>
                                            <p:strVal val="#ppt_x-#ppt_w/2"/>
                                          </p:val>
                                        </p:tav>
                                        <p:tav tm="100000">
                                          <p:val>
                                            <p:strVal val="#ppt_x"/>
                                          </p:val>
                                        </p:tav>
                                      </p:tavLst>
                                    </p:anim>
                                    <p:anim calcmode="lin" valueType="num">
                                      <p:cBhvr>
                                        <p:cTn id="113" dur="5000" fill="hold"/>
                                        <p:tgtEl>
                                          <p:spTgt spid="458764"/>
                                        </p:tgtEl>
                                        <p:attrNameLst>
                                          <p:attrName>ppt_y</p:attrName>
                                        </p:attrNameLst>
                                      </p:cBhvr>
                                      <p:tavLst>
                                        <p:tav tm="0">
                                          <p:val>
                                            <p:strVal val="#ppt_y"/>
                                          </p:val>
                                        </p:tav>
                                        <p:tav tm="100000">
                                          <p:val>
                                            <p:strVal val="#ppt_y"/>
                                          </p:val>
                                        </p:tav>
                                      </p:tavLst>
                                    </p:anim>
                                    <p:anim calcmode="lin" valueType="num">
                                      <p:cBhvr>
                                        <p:cTn id="114" dur="5000" fill="hold"/>
                                        <p:tgtEl>
                                          <p:spTgt spid="458764"/>
                                        </p:tgtEl>
                                        <p:attrNameLst>
                                          <p:attrName>ppt_w</p:attrName>
                                        </p:attrNameLst>
                                      </p:cBhvr>
                                      <p:tavLst>
                                        <p:tav tm="0">
                                          <p:val>
                                            <p:fltVal val="0"/>
                                          </p:val>
                                        </p:tav>
                                        <p:tav tm="100000">
                                          <p:val>
                                            <p:strVal val="#ppt_w"/>
                                          </p:val>
                                        </p:tav>
                                      </p:tavLst>
                                    </p:anim>
                                    <p:anim calcmode="lin" valueType="num">
                                      <p:cBhvr>
                                        <p:cTn id="115" dur="5000" fill="hold"/>
                                        <p:tgtEl>
                                          <p:spTgt spid="458764"/>
                                        </p:tgtEl>
                                        <p:attrNameLst>
                                          <p:attrName>ppt_h</p:attrName>
                                        </p:attrNameLst>
                                      </p:cBhvr>
                                      <p:tavLst>
                                        <p:tav tm="0">
                                          <p:val>
                                            <p:strVal val="#ppt_h"/>
                                          </p:val>
                                        </p:tav>
                                        <p:tav tm="100000">
                                          <p:val>
                                            <p:strVal val="#ppt_h"/>
                                          </p:val>
                                        </p:tav>
                                      </p:tavLst>
                                    </p:anim>
                                  </p:childTnLst>
                                </p:cTn>
                              </p:par>
                              <p:par>
                                <p:cTn id="116" presetID="10" presetClass="entr" presetSubtype="0" fill="hold" nodeType="withEffect">
                                  <p:stCondLst>
                                    <p:cond delay="1000"/>
                                  </p:stCondLst>
                                  <p:childTnLst>
                                    <p:set>
                                      <p:cBhvr>
                                        <p:cTn id="117" dur="1" fill="hold">
                                          <p:stCondLst>
                                            <p:cond delay="0"/>
                                          </p:stCondLst>
                                        </p:cTn>
                                        <p:tgtEl>
                                          <p:spTgt spid="458800"/>
                                        </p:tgtEl>
                                        <p:attrNameLst>
                                          <p:attrName>style.visibility</p:attrName>
                                        </p:attrNameLst>
                                      </p:cBhvr>
                                      <p:to>
                                        <p:strVal val="visible"/>
                                      </p:to>
                                    </p:set>
                                    <p:animEffect transition="in" filter="fade">
                                      <p:cBhvr>
                                        <p:cTn id="118" dur="5000"/>
                                        <p:tgtEl>
                                          <p:spTgt spid="458800"/>
                                        </p:tgtEl>
                                      </p:cBhvr>
                                    </p:animEffect>
                                  </p:childTnLst>
                                </p:cTn>
                              </p:par>
                              <p:par>
                                <p:cTn id="119" presetID="10" presetClass="entr" presetSubtype="0" fill="hold" grpId="1" nodeType="withEffect">
                                  <p:stCondLst>
                                    <p:cond delay="1000"/>
                                  </p:stCondLst>
                                  <p:childTnLst>
                                    <p:set>
                                      <p:cBhvr>
                                        <p:cTn id="120" dur="1" fill="hold">
                                          <p:stCondLst>
                                            <p:cond delay="0"/>
                                          </p:stCondLst>
                                        </p:cTn>
                                        <p:tgtEl>
                                          <p:spTgt spid="458768"/>
                                        </p:tgtEl>
                                        <p:attrNameLst>
                                          <p:attrName>style.visibility</p:attrName>
                                        </p:attrNameLst>
                                      </p:cBhvr>
                                      <p:to>
                                        <p:strVal val="visible"/>
                                      </p:to>
                                    </p:set>
                                    <p:animEffect transition="in" filter="fade">
                                      <p:cBhvr>
                                        <p:cTn id="121" dur="5000"/>
                                        <p:tgtEl>
                                          <p:spTgt spid="458768"/>
                                        </p:tgtEl>
                                      </p:cBhvr>
                                    </p:animEffect>
                                  </p:childTnLst>
                                </p:cTn>
                              </p:par>
                              <p:par>
                                <p:cTn id="122" presetID="17" presetClass="entr" presetSubtype="8" fill="hold" grpId="4" nodeType="withEffect">
                                  <p:stCondLst>
                                    <p:cond delay="1000"/>
                                  </p:stCondLst>
                                  <p:childTnLst>
                                    <p:set>
                                      <p:cBhvr>
                                        <p:cTn id="123" dur="1" fill="hold">
                                          <p:stCondLst>
                                            <p:cond delay="0"/>
                                          </p:stCondLst>
                                        </p:cTn>
                                        <p:tgtEl>
                                          <p:spTgt spid="458765"/>
                                        </p:tgtEl>
                                        <p:attrNameLst>
                                          <p:attrName>style.visibility</p:attrName>
                                        </p:attrNameLst>
                                      </p:cBhvr>
                                      <p:to>
                                        <p:strVal val="visible"/>
                                      </p:to>
                                    </p:set>
                                    <p:anim calcmode="lin" valueType="num">
                                      <p:cBhvr>
                                        <p:cTn id="124" dur="5000" fill="hold"/>
                                        <p:tgtEl>
                                          <p:spTgt spid="458765"/>
                                        </p:tgtEl>
                                        <p:attrNameLst>
                                          <p:attrName>ppt_x</p:attrName>
                                        </p:attrNameLst>
                                      </p:cBhvr>
                                      <p:tavLst>
                                        <p:tav tm="0">
                                          <p:val>
                                            <p:strVal val="#ppt_x-#ppt_w/2"/>
                                          </p:val>
                                        </p:tav>
                                        <p:tav tm="100000">
                                          <p:val>
                                            <p:strVal val="#ppt_x"/>
                                          </p:val>
                                        </p:tav>
                                      </p:tavLst>
                                    </p:anim>
                                    <p:anim calcmode="lin" valueType="num">
                                      <p:cBhvr>
                                        <p:cTn id="125" dur="5000" fill="hold"/>
                                        <p:tgtEl>
                                          <p:spTgt spid="458765"/>
                                        </p:tgtEl>
                                        <p:attrNameLst>
                                          <p:attrName>ppt_y</p:attrName>
                                        </p:attrNameLst>
                                      </p:cBhvr>
                                      <p:tavLst>
                                        <p:tav tm="0">
                                          <p:val>
                                            <p:strVal val="#ppt_y"/>
                                          </p:val>
                                        </p:tav>
                                        <p:tav tm="100000">
                                          <p:val>
                                            <p:strVal val="#ppt_y"/>
                                          </p:val>
                                        </p:tav>
                                      </p:tavLst>
                                    </p:anim>
                                    <p:anim calcmode="lin" valueType="num">
                                      <p:cBhvr>
                                        <p:cTn id="126" dur="5000" fill="hold"/>
                                        <p:tgtEl>
                                          <p:spTgt spid="458765"/>
                                        </p:tgtEl>
                                        <p:attrNameLst>
                                          <p:attrName>ppt_w</p:attrName>
                                        </p:attrNameLst>
                                      </p:cBhvr>
                                      <p:tavLst>
                                        <p:tav tm="0">
                                          <p:val>
                                            <p:fltVal val="0"/>
                                          </p:val>
                                        </p:tav>
                                        <p:tav tm="100000">
                                          <p:val>
                                            <p:strVal val="#ppt_w"/>
                                          </p:val>
                                        </p:tav>
                                      </p:tavLst>
                                    </p:anim>
                                    <p:anim calcmode="lin" valueType="num">
                                      <p:cBhvr>
                                        <p:cTn id="127" dur="5000" fill="hold"/>
                                        <p:tgtEl>
                                          <p:spTgt spid="458765"/>
                                        </p:tgtEl>
                                        <p:attrNameLst>
                                          <p:attrName>ppt_h</p:attrName>
                                        </p:attrNameLst>
                                      </p:cBhvr>
                                      <p:tavLst>
                                        <p:tav tm="0">
                                          <p:val>
                                            <p:strVal val="#ppt_h"/>
                                          </p:val>
                                        </p:tav>
                                        <p:tav tm="100000">
                                          <p:val>
                                            <p:strVal val="#ppt_h"/>
                                          </p:val>
                                        </p:tav>
                                      </p:tavLst>
                                    </p:anim>
                                  </p:childTnLst>
                                </p:cTn>
                              </p:par>
                            </p:childTnLst>
                          </p:cTn>
                        </p:par>
                        <p:par>
                          <p:cTn id="128" fill="hold">
                            <p:stCondLst>
                              <p:cond delay="12500"/>
                            </p:stCondLst>
                            <p:childTnLst>
                              <p:par>
                                <p:cTn id="129" presetID="1" presetClass="entr" presetSubtype="0" fill="hold" grpId="0" nodeType="afterEffect">
                                  <p:stCondLst>
                                    <p:cond delay="0"/>
                                  </p:stCondLst>
                                  <p:childTnLst>
                                    <p:set>
                                      <p:cBhvr>
                                        <p:cTn id="130" dur="1" fill="hold">
                                          <p:stCondLst>
                                            <p:cond delay="0"/>
                                          </p:stCondLst>
                                        </p:cTn>
                                        <p:tgtEl>
                                          <p:spTgt spid="4587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p:cTn id="131" fill="hold" display="0">
                  <p:stCondLst>
                    <p:cond delay="indefinite"/>
                  </p:stCondLst>
                  <p:endCondLst>
                    <p:cond evt="onNext" delay="0">
                      <p:tgtEl>
                        <p:sldTgt/>
                      </p:tgtEl>
                    </p:cond>
                    <p:cond evt="onPrev" delay="0">
                      <p:tgtEl>
                        <p:sldTgt/>
                      </p:tgtEl>
                    </p:cond>
                  </p:endCondLst>
                </p:cTn>
                <p:tgtEl>
                  <p:spTgt spid="14388"/>
                </p:tgtEl>
              </p:cMediaNode>
            </p:video>
          </p:childTnLst>
        </p:cTn>
      </p:par>
    </p:tnLst>
    <p:bldLst>
      <p:bldP spid="458760" grpId="0"/>
      <p:bldP spid="458760" grpId="1"/>
      <p:bldP spid="458760" grpId="2"/>
      <p:bldP spid="458760" grpId="3"/>
      <p:bldP spid="458760" grpId="4"/>
      <p:bldP spid="458764" grpId="0" animBg="1"/>
      <p:bldP spid="458764" grpId="1" animBg="1"/>
      <p:bldP spid="458764" grpId="3" animBg="1"/>
      <p:bldP spid="458765" grpId="0" animBg="1"/>
      <p:bldP spid="458765" grpId="1" animBg="1"/>
      <p:bldP spid="458765" grpId="2" animBg="1"/>
      <p:bldP spid="458765" grpId="4" animBg="1"/>
      <p:bldP spid="458766" grpId="0" animBg="1"/>
      <p:bldP spid="458767" grpId="0" animBg="1"/>
      <p:bldP spid="458768" grpId="0"/>
      <p:bldP spid="458768" grpId="1"/>
      <p:bldP spid="458768" grpId="2"/>
      <p:bldP spid="458769" grpId="0"/>
      <p:bldP spid="458770" grpId="0"/>
      <p:bldP spid="458772" grpId="0"/>
      <p:bldP spid="458773" grpId="0"/>
      <p:bldP spid="458774" grpId="0" build="p" autoUpdateAnimBg="0" advAuto="3000"/>
      <p:bldP spid="458775" grpId="0" build="p" animBg="1" advAuto="3000"/>
      <p:bldP spid="458776" grpId="0"/>
      <p:bldP spid="458777" grpId="0"/>
      <p:bldP spid="458777" grpId="1"/>
      <p:bldP spid="458778" grpId="0"/>
      <p:bldP spid="45880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liennummernplatzhalter 1"/>
          <p:cNvSpPr>
            <a:spLocks noGrp="1"/>
          </p:cNvSpPr>
          <p:nvPr>
            <p:ph type="sldNum" sz="quarter" idx="10"/>
          </p:nvPr>
        </p:nvSpPr>
        <p:spPr>
          <a:noFill/>
          <a:ln>
            <a:miter lim="800000"/>
            <a:headEnd/>
            <a:tailEnd/>
          </a:ln>
        </p:spPr>
        <p:txBody>
          <a:bodyPr/>
          <a:lstStyle/>
          <a:p>
            <a:r>
              <a:rPr lang="de-DE"/>
              <a:t>Folie </a:t>
            </a:r>
            <a:fld id="{F0AA9462-8AFE-4304-9F8D-132B85C0859E}" type="slidenum">
              <a:rPr lang="de-DE"/>
              <a:pPr/>
              <a:t>13</a:t>
            </a:fld>
            <a:endParaRPr lang="de-DE"/>
          </a:p>
        </p:txBody>
      </p:sp>
      <p:sp>
        <p:nvSpPr>
          <p:cNvPr id="15363" name="Rectangle 52"/>
          <p:cNvSpPr>
            <a:spLocks noGrp="1" noChangeArrowheads="1"/>
          </p:cNvSpPr>
          <p:nvPr>
            <p:ph type="title" idx="4294967295"/>
          </p:nvPr>
        </p:nvSpPr>
        <p:spPr bwMode="auto">
          <a:xfrm>
            <a:off x="592138" y="274638"/>
            <a:ext cx="4098925" cy="396875"/>
          </a:xfrm>
          <a:prstGeom prst="rect">
            <a:avLst/>
          </a:prstGeom>
          <a:noFill/>
          <a:ln>
            <a:miter lim="800000"/>
            <a:headEnd/>
            <a:tailEnd/>
          </a:ln>
        </p:spPr>
        <p:txBody>
          <a:bodyPr>
            <a:spAutoFit/>
          </a:bodyPr>
          <a:lstStyle/>
          <a:p>
            <a:pPr eaLnBrk="1" hangingPunct="1"/>
            <a:r>
              <a:rPr lang="de-DE">
                <a:solidFill>
                  <a:srgbClr val="EAEAEA"/>
                </a:solidFill>
              </a:rPr>
              <a:t>1.1 nicht individuelle Arbeitszeit 1</a:t>
            </a:r>
          </a:p>
        </p:txBody>
      </p:sp>
      <p:sp>
        <p:nvSpPr>
          <p:cNvPr id="15364" name="Rectangle 3"/>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15365" name="Rectangle 4"/>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66952" name="Text Box 8"/>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15367" name="Text Box 9"/>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pic>
        <p:nvPicPr>
          <p:cNvPr id="466954" name="Picture 10" descr="Blumenkohl"/>
          <p:cNvPicPr>
            <a:picLocks noChangeAspect="1" noChangeArrowheads="1"/>
          </p:cNvPicPr>
          <p:nvPr/>
        </p:nvPicPr>
        <p:blipFill>
          <a:blip r:embed="rId5"/>
          <a:srcRect/>
          <a:stretch>
            <a:fillRect/>
          </a:stretch>
        </p:blipFill>
        <p:spPr bwMode="auto">
          <a:xfrm>
            <a:off x="6121400" y="3352800"/>
            <a:ext cx="1196975" cy="1152525"/>
          </a:xfrm>
          <a:prstGeom prst="rect">
            <a:avLst/>
          </a:prstGeom>
          <a:noFill/>
          <a:ln w="9525">
            <a:noFill/>
            <a:miter lim="800000"/>
            <a:headEnd/>
            <a:tailEnd/>
          </a:ln>
        </p:spPr>
      </p:pic>
      <p:sp>
        <p:nvSpPr>
          <p:cNvPr id="15369" name="Text Box 11"/>
          <p:cNvSpPr txBox="1">
            <a:spLocks noChangeArrowheads="1"/>
          </p:cNvSpPr>
          <p:nvPr/>
        </p:nvSpPr>
        <p:spPr bwMode="auto">
          <a:xfrm>
            <a:off x="3073400" y="4979988"/>
            <a:ext cx="2144713" cy="366712"/>
          </a:xfrm>
          <a:prstGeom prst="rect">
            <a:avLst/>
          </a:prstGeom>
          <a:noFill/>
          <a:ln w="9525">
            <a:noFill/>
            <a:miter lim="800000"/>
            <a:headEnd/>
            <a:tailEnd/>
          </a:ln>
          <a:effectLst/>
        </p:spPr>
        <p:txBody>
          <a:bodyPr>
            <a:spAutoFit/>
          </a:bodyPr>
          <a:lstStyle/>
          <a:p>
            <a:endParaRPr lang="de-DE"/>
          </a:p>
        </p:txBody>
      </p:sp>
      <p:sp>
        <p:nvSpPr>
          <p:cNvPr id="466956" name="Rectangle 12"/>
          <p:cNvSpPr>
            <a:spLocks noChangeArrowheads="1"/>
          </p:cNvSpPr>
          <p:nvPr/>
        </p:nvSpPr>
        <p:spPr bwMode="auto">
          <a:xfrm>
            <a:off x="2552700" y="4999038"/>
            <a:ext cx="2578100" cy="449262"/>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66957" name="Rectangle 13"/>
          <p:cNvSpPr>
            <a:spLocks noChangeArrowheads="1"/>
          </p:cNvSpPr>
          <p:nvPr/>
        </p:nvSpPr>
        <p:spPr bwMode="auto">
          <a:xfrm>
            <a:off x="5969000" y="5013325"/>
            <a:ext cx="1611313" cy="434975"/>
          </a:xfrm>
          <a:prstGeom prst="rect">
            <a:avLst/>
          </a:prstGeom>
          <a:solidFill>
            <a:srgbClr val="FFCC00">
              <a:alpha val="30196"/>
            </a:srgbClr>
          </a:solidFill>
          <a:ln w="9525">
            <a:solidFill>
              <a:schemeClr val="tx1"/>
            </a:solidFill>
            <a:miter lim="800000"/>
            <a:headEnd/>
            <a:tailEnd/>
          </a:ln>
          <a:effectLst/>
        </p:spPr>
        <p:txBody>
          <a:bodyPr wrap="none" anchor="ctr"/>
          <a:lstStyle/>
          <a:p>
            <a:endParaRPr lang="de-DE"/>
          </a:p>
        </p:txBody>
      </p:sp>
      <p:sp>
        <p:nvSpPr>
          <p:cNvPr id="466958" name="AutoShape 14"/>
          <p:cNvSpPr>
            <a:spLocks noChangeArrowheads="1"/>
          </p:cNvSpPr>
          <p:nvPr/>
        </p:nvSpPr>
        <p:spPr bwMode="auto">
          <a:xfrm rot="-5400000">
            <a:off x="5337969" y="3663157"/>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66959" name="AutoShape 15"/>
          <p:cNvSpPr>
            <a:spLocks noChangeArrowheads="1"/>
          </p:cNvSpPr>
          <p:nvPr/>
        </p:nvSpPr>
        <p:spPr bwMode="auto">
          <a:xfrm rot="-5400000">
            <a:off x="5353844" y="4933157"/>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66962" name="Text Box 18"/>
          <p:cNvSpPr txBox="1">
            <a:spLocks noChangeArrowheads="1"/>
          </p:cNvSpPr>
          <p:nvPr/>
        </p:nvSpPr>
        <p:spPr bwMode="auto">
          <a:xfrm>
            <a:off x="1131888" y="4986338"/>
            <a:ext cx="1382712" cy="581025"/>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1</a:t>
            </a:r>
          </a:p>
        </p:txBody>
      </p:sp>
      <p:sp>
        <p:nvSpPr>
          <p:cNvPr id="466963" name="Line 19"/>
          <p:cNvSpPr>
            <a:spLocks noChangeShapeType="1"/>
          </p:cNvSpPr>
          <p:nvPr/>
        </p:nvSpPr>
        <p:spPr bwMode="auto">
          <a:xfrm>
            <a:off x="1379538" y="4981575"/>
            <a:ext cx="6943725" cy="0"/>
          </a:xfrm>
          <a:prstGeom prst="line">
            <a:avLst/>
          </a:prstGeom>
          <a:noFill/>
          <a:ln w="19050">
            <a:solidFill>
              <a:schemeClr val="bg1"/>
            </a:solidFill>
            <a:round/>
            <a:headEnd/>
            <a:tailEnd/>
          </a:ln>
          <a:effectLst/>
        </p:spPr>
        <p:txBody>
          <a:bodyPr/>
          <a:lstStyle/>
          <a:p>
            <a:endParaRPr lang="de-DE"/>
          </a:p>
        </p:txBody>
      </p:sp>
      <p:sp>
        <p:nvSpPr>
          <p:cNvPr id="466966" name="Text Box 22"/>
          <p:cNvSpPr txBox="1">
            <a:spLocks noChangeArrowheads="1"/>
          </p:cNvSpPr>
          <p:nvPr/>
        </p:nvSpPr>
        <p:spPr bwMode="auto">
          <a:xfrm>
            <a:off x="1223963" y="1089025"/>
            <a:ext cx="7424737" cy="835025"/>
          </a:xfrm>
          <a:prstGeom prst="rect">
            <a:avLst/>
          </a:prstGeom>
          <a:noFill/>
          <a:ln w="9525" algn="ctr">
            <a:solidFill>
              <a:srgbClr val="000000"/>
            </a:solidFill>
            <a:miter lim="800000"/>
            <a:headEnd/>
            <a:tailEnd/>
          </a:ln>
          <a:effectLst/>
        </p:spPr>
        <p:txBody>
          <a:bodyPr>
            <a:spAutoFit/>
          </a:bodyPr>
          <a:lstStyle/>
          <a:p>
            <a:r>
              <a:rPr lang="de-DE" sz="1600"/>
              <a:t>Die Arbeitszeiten für die Herstellung gleicher Waren sind aber individuell unterschiedlich, je nachdem der eine geschickter oder ungeschickter, fleißiger oder fauler ist, bessere oder schlechtere Arbeitsbedingungen hat.</a:t>
            </a:r>
          </a:p>
        </p:txBody>
      </p:sp>
      <p:grpSp>
        <p:nvGrpSpPr>
          <p:cNvPr id="466971" name="Group 27"/>
          <p:cNvGrpSpPr>
            <a:grpSpLocks/>
          </p:cNvGrpSpPr>
          <p:nvPr/>
        </p:nvGrpSpPr>
        <p:grpSpPr bwMode="auto">
          <a:xfrm>
            <a:off x="1250950" y="5549900"/>
            <a:ext cx="5905500" cy="523875"/>
            <a:chOff x="728" y="3404"/>
            <a:chExt cx="3720" cy="330"/>
          </a:xfrm>
        </p:grpSpPr>
        <p:grpSp>
          <p:nvGrpSpPr>
            <p:cNvPr id="15383" name="Group 28"/>
            <p:cNvGrpSpPr>
              <a:grpSpLocks/>
            </p:cNvGrpSpPr>
            <p:nvPr/>
          </p:nvGrpSpPr>
          <p:grpSpPr bwMode="auto">
            <a:xfrm>
              <a:off x="1470" y="3404"/>
              <a:ext cx="2978" cy="330"/>
              <a:chOff x="1470" y="3404"/>
              <a:chExt cx="2978" cy="330"/>
            </a:xfrm>
          </p:grpSpPr>
          <p:sp>
            <p:nvSpPr>
              <p:cNvPr id="15385" name="Line 29"/>
              <p:cNvSpPr>
                <a:spLocks noChangeShapeType="1"/>
              </p:cNvSpPr>
              <p:nvPr/>
            </p:nvSpPr>
            <p:spPr bwMode="auto">
              <a:xfrm>
                <a:off x="1474" y="3476"/>
                <a:ext cx="1777" cy="0"/>
              </a:xfrm>
              <a:prstGeom prst="line">
                <a:avLst/>
              </a:prstGeom>
              <a:noFill/>
              <a:ln w="9525">
                <a:solidFill>
                  <a:schemeClr val="tx1"/>
                </a:solidFill>
                <a:round/>
                <a:headEnd/>
                <a:tailEnd type="triangle" w="med" len="med"/>
              </a:ln>
              <a:effectLst/>
            </p:spPr>
            <p:txBody>
              <a:bodyPr/>
              <a:lstStyle/>
              <a:p>
                <a:endParaRPr lang="de-DE"/>
              </a:p>
            </p:txBody>
          </p:sp>
          <p:sp>
            <p:nvSpPr>
              <p:cNvPr id="15386" name="Line 30"/>
              <p:cNvSpPr>
                <a:spLocks noChangeShapeType="1"/>
              </p:cNvSpPr>
              <p:nvPr/>
            </p:nvSpPr>
            <p:spPr bwMode="auto">
              <a:xfrm>
                <a:off x="1560" y="3404"/>
                <a:ext cx="0" cy="144"/>
              </a:xfrm>
              <a:prstGeom prst="line">
                <a:avLst/>
              </a:prstGeom>
              <a:noFill/>
              <a:ln w="12700">
                <a:solidFill>
                  <a:schemeClr val="tx1"/>
                </a:solidFill>
                <a:round/>
                <a:headEnd/>
                <a:tailEnd/>
              </a:ln>
              <a:effectLst/>
            </p:spPr>
            <p:txBody>
              <a:bodyPr/>
              <a:lstStyle/>
              <a:p>
                <a:endParaRPr lang="de-DE"/>
              </a:p>
            </p:txBody>
          </p:sp>
          <p:sp>
            <p:nvSpPr>
              <p:cNvPr id="15387" name="Text Box 31"/>
              <p:cNvSpPr txBox="1">
                <a:spLocks noChangeArrowheads="1"/>
              </p:cNvSpPr>
              <p:nvPr/>
            </p:nvSpPr>
            <p:spPr bwMode="auto">
              <a:xfrm>
                <a:off x="1470" y="3514"/>
                <a:ext cx="187" cy="212"/>
              </a:xfrm>
              <a:prstGeom prst="rect">
                <a:avLst/>
              </a:prstGeom>
              <a:noFill/>
              <a:ln w="9525">
                <a:noFill/>
                <a:miter lim="800000"/>
                <a:headEnd/>
                <a:tailEnd/>
              </a:ln>
              <a:effectLst/>
            </p:spPr>
            <p:txBody>
              <a:bodyPr wrap="none">
                <a:spAutoFit/>
              </a:bodyPr>
              <a:lstStyle/>
              <a:p>
                <a:r>
                  <a:rPr lang="de-DE" sz="1600"/>
                  <a:t>0</a:t>
                </a:r>
              </a:p>
            </p:txBody>
          </p:sp>
          <p:sp>
            <p:nvSpPr>
              <p:cNvPr id="15388" name="Line 32"/>
              <p:cNvSpPr>
                <a:spLocks noChangeShapeType="1"/>
              </p:cNvSpPr>
              <p:nvPr/>
            </p:nvSpPr>
            <p:spPr bwMode="auto">
              <a:xfrm>
                <a:off x="1788" y="3408"/>
                <a:ext cx="0" cy="144"/>
              </a:xfrm>
              <a:prstGeom prst="line">
                <a:avLst/>
              </a:prstGeom>
              <a:noFill/>
              <a:ln w="12700">
                <a:solidFill>
                  <a:schemeClr val="tx1"/>
                </a:solidFill>
                <a:round/>
                <a:headEnd/>
                <a:tailEnd/>
              </a:ln>
              <a:effectLst/>
            </p:spPr>
            <p:txBody>
              <a:bodyPr/>
              <a:lstStyle/>
              <a:p>
                <a:endParaRPr lang="de-DE"/>
              </a:p>
            </p:txBody>
          </p:sp>
          <p:sp>
            <p:nvSpPr>
              <p:cNvPr id="15389" name="Text Box 33"/>
              <p:cNvSpPr txBox="1">
                <a:spLocks noChangeArrowheads="1"/>
              </p:cNvSpPr>
              <p:nvPr/>
            </p:nvSpPr>
            <p:spPr bwMode="auto">
              <a:xfrm>
                <a:off x="1698" y="3518"/>
                <a:ext cx="187" cy="212"/>
              </a:xfrm>
              <a:prstGeom prst="rect">
                <a:avLst/>
              </a:prstGeom>
              <a:noFill/>
              <a:ln w="9525">
                <a:noFill/>
                <a:miter lim="800000"/>
                <a:headEnd/>
                <a:tailEnd/>
              </a:ln>
              <a:effectLst/>
            </p:spPr>
            <p:txBody>
              <a:bodyPr wrap="none">
                <a:spAutoFit/>
              </a:bodyPr>
              <a:lstStyle/>
              <a:p>
                <a:r>
                  <a:rPr lang="de-DE" sz="1600"/>
                  <a:t>1</a:t>
                </a:r>
              </a:p>
            </p:txBody>
          </p:sp>
          <p:sp>
            <p:nvSpPr>
              <p:cNvPr id="15390" name="Line 34"/>
              <p:cNvSpPr>
                <a:spLocks noChangeShapeType="1"/>
              </p:cNvSpPr>
              <p:nvPr/>
            </p:nvSpPr>
            <p:spPr bwMode="auto">
              <a:xfrm>
                <a:off x="2012" y="3412"/>
                <a:ext cx="0" cy="144"/>
              </a:xfrm>
              <a:prstGeom prst="line">
                <a:avLst/>
              </a:prstGeom>
              <a:noFill/>
              <a:ln w="12700">
                <a:solidFill>
                  <a:schemeClr val="tx1"/>
                </a:solidFill>
                <a:round/>
                <a:headEnd/>
                <a:tailEnd/>
              </a:ln>
              <a:effectLst/>
            </p:spPr>
            <p:txBody>
              <a:bodyPr/>
              <a:lstStyle/>
              <a:p>
                <a:endParaRPr lang="de-DE"/>
              </a:p>
            </p:txBody>
          </p:sp>
          <p:sp>
            <p:nvSpPr>
              <p:cNvPr id="15391" name="Text Box 35"/>
              <p:cNvSpPr txBox="1">
                <a:spLocks noChangeArrowheads="1"/>
              </p:cNvSpPr>
              <p:nvPr/>
            </p:nvSpPr>
            <p:spPr bwMode="auto">
              <a:xfrm>
                <a:off x="1922" y="3522"/>
                <a:ext cx="187" cy="212"/>
              </a:xfrm>
              <a:prstGeom prst="rect">
                <a:avLst/>
              </a:prstGeom>
              <a:noFill/>
              <a:ln w="9525">
                <a:noFill/>
                <a:miter lim="800000"/>
                <a:headEnd/>
                <a:tailEnd/>
              </a:ln>
              <a:effectLst/>
            </p:spPr>
            <p:txBody>
              <a:bodyPr wrap="none">
                <a:spAutoFit/>
              </a:bodyPr>
              <a:lstStyle/>
              <a:p>
                <a:r>
                  <a:rPr lang="de-DE" sz="1600"/>
                  <a:t>2</a:t>
                </a:r>
              </a:p>
            </p:txBody>
          </p:sp>
          <p:sp>
            <p:nvSpPr>
              <p:cNvPr id="15392" name="Line 36"/>
              <p:cNvSpPr>
                <a:spLocks noChangeShapeType="1"/>
              </p:cNvSpPr>
              <p:nvPr/>
            </p:nvSpPr>
            <p:spPr bwMode="auto">
              <a:xfrm>
                <a:off x="2240" y="3408"/>
                <a:ext cx="0" cy="144"/>
              </a:xfrm>
              <a:prstGeom prst="line">
                <a:avLst/>
              </a:prstGeom>
              <a:noFill/>
              <a:ln w="12700">
                <a:solidFill>
                  <a:schemeClr val="tx1"/>
                </a:solidFill>
                <a:round/>
                <a:headEnd/>
                <a:tailEnd/>
              </a:ln>
              <a:effectLst/>
            </p:spPr>
            <p:txBody>
              <a:bodyPr/>
              <a:lstStyle/>
              <a:p>
                <a:endParaRPr lang="de-DE"/>
              </a:p>
            </p:txBody>
          </p:sp>
          <p:sp>
            <p:nvSpPr>
              <p:cNvPr id="15393" name="Text Box 37"/>
              <p:cNvSpPr txBox="1">
                <a:spLocks noChangeArrowheads="1"/>
              </p:cNvSpPr>
              <p:nvPr/>
            </p:nvSpPr>
            <p:spPr bwMode="auto">
              <a:xfrm>
                <a:off x="2150" y="3518"/>
                <a:ext cx="187" cy="212"/>
              </a:xfrm>
              <a:prstGeom prst="rect">
                <a:avLst/>
              </a:prstGeom>
              <a:noFill/>
              <a:ln w="9525">
                <a:noFill/>
                <a:miter lim="800000"/>
                <a:headEnd/>
                <a:tailEnd/>
              </a:ln>
              <a:effectLst/>
            </p:spPr>
            <p:txBody>
              <a:bodyPr wrap="none">
                <a:spAutoFit/>
              </a:bodyPr>
              <a:lstStyle/>
              <a:p>
                <a:r>
                  <a:rPr lang="de-DE" sz="1600"/>
                  <a:t>3</a:t>
                </a:r>
              </a:p>
            </p:txBody>
          </p:sp>
          <p:sp>
            <p:nvSpPr>
              <p:cNvPr id="15394" name="Line 38"/>
              <p:cNvSpPr>
                <a:spLocks noChangeShapeType="1"/>
              </p:cNvSpPr>
              <p:nvPr/>
            </p:nvSpPr>
            <p:spPr bwMode="auto">
              <a:xfrm>
                <a:off x="2692" y="3412"/>
                <a:ext cx="0" cy="144"/>
              </a:xfrm>
              <a:prstGeom prst="line">
                <a:avLst/>
              </a:prstGeom>
              <a:noFill/>
              <a:ln w="12700">
                <a:solidFill>
                  <a:schemeClr val="tx1"/>
                </a:solidFill>
                <a:round/>
                <a:headEnd/>
                <a:tailEnd/>
              </a:ln>
              <a:effectLst/>
            </p:spPr>
            <p:txBody>
              <a:bodyPr/>
              <a:lstStyle/>
              <a:p>
                <a:endParaRPr lang="de-DE"/>
              </a:p>
            </p:txBody>
          </p:sp>
          <p:sp>
            <p:nvSpPr>
              <p:cNvPr id="15395" name="Text Box 39"/>
              <p:cNvSpPr txBox="1">
                <a:spLocks noChangeArrowheads="1"/>
              </p:cNvSpPr>
              <p:nvPr/>
            </p:nvSpPr>
            <p:spPr bwMode="auto">
              <a:xfrm>
                <a:off x="2602" y="3522"/>
                <a:ext cx="187" cy="212"/>
              </a:xfrm>
              <a:prstGeom prst="rect">
                <a:avLst/>
              </a:prstGeom>
              <a:noFill/>
              <a:ln w="9525">
                <a:noFill/>
                <a:miter lim="800000"/>
                <a:headEnd/>
                <a:tailEnd/>
              </a:ln>
              <a:effectLst/>
            </p:spPr>
            <p:txBody>
              <a:bodyPr wrap="none">
                <a:spAutoFit/>
              </a:bodyPr>
              <a:lstStyle/>
              <a:p>
                <a:r>
                  <a:rPr lang="de-DE" sz="1600"/>
                  <a:t>5</a:t>
                </a:r>
              </a:p>
            </p:txBody>
          </p:sp>
          <p:sp>
            <p:nvSpPr>
              <p:cNvPr id="15396" name="Line 40"/>
              <p:cNvSpPr>
                <a:spLocks noChangeShapeType="1"/>
              </p:cNvSpPr>
              <p:nvPr/>
            </p:nvSpPr>
            <p:spPr bwMode="auto">
              <a:xfrm>
                <a:off x="2464" y="3408"/>
                <a:ext cx="0" cy="144"/>
              </a:xfrm>
              <a:prstGeom prst="line">
                <a:avLst/>
              </a:prstGeom>
              <a:noFill/>
              <a:ln w="12700">
                <a:solidFill>
                  <a:schemeClr val="tx1"/>
                </a:solidFill>
                <a:round/>
                <a:headEnd/>
                <a:tailEnd/>
              </a:ln>
              <a:effectLst/>
            </p:spPr>
            <p:txBody>
              <a:bodyPr/>
              <a:lstStyle/>
              <a:p>
                <a:endParaRPr lang="de-DE"/>
              </a:p>
            </p:txBody>
          </p:sp>
          <p:sp>
            <p:nvSpPr>
              <p:cNvPr id="15397" name="Text Box 41"/>
              <p:cNvSpPr txBox="1">
                <a:spLocks noChangeArrowheads="1"/>
              </p:cNvSpPr>
              <p:nvPr/>
            </p:nvSpPr>
            <p:spPr bwMode="auto">
              <a:xfrm>
                <a:off x="2374" y="3518"/>
                <a:ext cx="187" cy="212"/>
              </a:xfrm>
              <a:prstGeom prst="rect">
                <a:avLst/>
              </a:prstGeom>
              <a:noFill/>
              <a:ln w="9525">
                <a:noFill/>
                <a:miter lim="800000"/>
                <a:headEnd/>
                <a:tailEnd/>
              </a:ln>
              <a:effectLst/>
            </p:spPr>
            <p:txBody>
              <a:bodyPr wrap="none">
                <a:spAutoFit/>
              </a:bodyPr>
              <a:lstStyle/>
              <a:p>
                <a:r>
                  <a:rPr lang="de-DE" sz="1600"/>
                  <a:t>4</a:t>
                </a:r>
              </a:p>
            </p:txBody>
          </p:sp>
          <p:sp>
            <p:nvSpPr>
              <p:cNvPr id="15398" name="Line 42"/>
              <p:cNvSpPr>
                <a:spLocks noChangeShapeType="1"/>
              </p:cNvSpPr>
              <p:nvPr/>
            </p:nvSpPr>
            <p:spPr bwMode="auto">
              <a:xfrm>
                <a:off x="2916" y="3408"/>
                <a:ext cx="0" cy="144"/>
              </a:xfrm>
              <a:prstGeom prst="line">
                <a:avLst/>
              </a:prstGeom>
              <a:noFill/>
              <a:ln w="12700">
                <a:solidFill>
                  <a:schemeClr val="tx1"/>
                </a:solidFill>
                <a:round/>
                <a:headEnd/>
                <a:tailEnd/>
              </a:ln>
              <a:effectLst/>
            </p:spPr>
            <p:txBody>
              <a:bodyPr/>
              <a:lstStyle/>
              <a:p>
                <a:endParaRPr lang="de-DE"/>
              </a:p>
            </p:txBody>
          </p:sp>
          <p:sp>
            <p:nvSpPr>
              <p:cNvPr id="15399" name="Text Box 43"/>
              <p:cNvSpPr txBox="1">
                <a:spLocks noChangeArrowheads="1"/>
              </p:cNvSpPr>
              <p:nvPr/>
            </p:nvSpPr>
            <p:spPr bwMode="auto">
              <a:xfrm>
                <a:off x="2826" y="3518"/>
                <a:ext cx="187" cy="212"/>
              </a:xfrm>
              <a:prstGeom prst="rect">
                <a:avLst/>
              </a:prstGeom>
              <a:noFill/>
              <a:ln w="9525">
                <a:noFill/>
                <a:miter lim="800000"/>
                <a:headEnd/>
                <a:tailEnd/>
              </a:ln>
              <a:effectLst/>
            </p:spPr>
            <p:txBody>
              <a:bodyPr wrap="none">
                <a:spAutoFit/>
              </a:bodyPr>
              <a:lstStyle/>
              <a:p>
                <a:r>
                  <a:rPr lang="de-DE" sz="1600"/>
                  <a:t>6</a:t>
                </a:r>
              </a:p>
            </p:txBody>
          </p:sp>
          <p:sp>
            <p:nvSpPr>
              <p:cNvPr id="15400" name="Line 44"/>
              <p:cNvSpPr>
                <a:spLocks noChangeShapeType="1"/>
              </p:cNvSpPr>
              <p:nvPr/>
            </p:nvSpPr>
            <p:spPr bwMode="auto">
              <a:xfrm>
                <a:off x="3140" y="3408"/>
                <a:ext cx="0" cy="144"/>
              </a:xfrm>
              <a:prstGeom prst="line">
                <a:avLst/>
              </a:prstGeom>
              <a:noFill/>
              <a:ln w="12700">
                <a:solidFill>
                  <a:schemeClr val="tx1"/>
                </a:solidFill>
                <a:round/>
                <a:headEnd/>
                <a:tailEnd/>
              </a:ln>
              <a:effectLst/>
            </p:spPr>
            <p:txBody>
              <a:bodyPr/>
              <a:lstStyle/>
              <a:p>
                <a:endParaRPr lang="de-DE"/>
              </a:p>
            </p:txBody>
          </p:sp>
          <p:sp>
            <p:nvSpPr>
              <p:cNvPr id="15401" name="Text Box 45"/>
              <p:cNvSpPr txBox="1">
                <a:spLocks noChangeArrowheads="1"/>
              </p:cNvSpPr>
              <p:nvPr/>
            </p:nvSpPr>
            <p:spPr bwMode="auto">
              <a:xfrm>
                <a:off x="3050" y="3518"/>
                <a:ext cx="187" cy="212"/>
              </a:xfrm>
              <a:prstGeom prst="rect">
                <a:avLst/>
              </a:prstGeom>
              <a:noFill/>
              <a:ln w="9525">
                <a:noFill/>
                <a:miter lim="800000"/>
                <a:headEnd/>
                <a:tailEnd/>
              </a:ln>
              <a:effectLst/>
            </p:spPr>
            <p:txBody>
              <a:bodyPr wrap="none">
                <a:spAutoFit/>
              </a:bodyPr>
              <a:lstStyle/>
              <a:p>
                <a:r>
                  <a:rPr lang="de-DE" sz="1600"/>
                  <a:t>7</a:t>
                </a:r>
              </a:p>
            </p:txBody>
          </p:sp>
          <p:sp>
            <p:nvSpPr>
              <p:cNvPr id="15402" name="Text Box 46"/>
              <p:cNvSpPr txBox="1">
                <a:spLocks noChangeArrowheads="1"/>
              </p:cNvSpPr>
              <p:nvPr/>
            </p:nvSpPr>
            <p:spPr bwMode="auto">
              <a:xfrm>
                <a:off x="3194" y="3518"/>
                <a:ext cx="1254" cy="212"/>
              </a:xfrm>
              <a:prstGeom prst="rect">
                <a:avLst/>
              </a:prstGeom>
              <a:noFill/>
              <a:ln w="9525">
                <a:noFill/>
                <a:miter lim="800000"/>
                <a:headEnd/>
                <a:tailEnd/>
              </a:ln>
              <a:effectLst/>
            </p:spPr>
            <p:txBody>
              <a:bodyPr wrap="none">
                <a:spAutoFit/>
              </a:bodyPr>
              <a:lstStyle/>
              <a:p>
                <a:r>
                  <a:rPr lang="de-DE" sz="1600"/>
                  <a:t>Stunden, Tage usw.</a:t>
                </a:r>
              </a:p>
            </p:txBody>
          </p:sp>
        </p:grpSp>
        <p:sp>
          <p:nvSpPr>
            <p:cNvPr id="15384" name="Text Box 47"/>
            <p:cNvSpPr txBox="1">
              <a:spLocks noChangeArrowheads="1"/>
            </p:cNvSpPr>
            <p:nvPr/>
          </p:nvSpPr>
          <p:spPr bwMode="auto">
            <a:xfrm>
              <a:off x="728" y="3514"/>
              <a:ext cx="713" cy="212"/>
            </a:xfrm>
            <a:prstGeom prst="rect">
              <a:avLst/>
            </a:prstGeom>
            <a:noFill/>
            <a:ln w="9525">
              <a:noFill/>
              <a:miter lim="800000"/>
              <a:headEnd/>
              <a:tailEnd/>
            </a:ln>
            <a:effectLst/>
          </p:spPr>
          <p:txBody>
            <a:bodyPr wrap="none">
              <a:spAutoFit/>
            </a:bodyPr>
            <a:lstStyle/>
            <a:p>
              <a:r>
                <a:rPr lang="de-DE" sz="1600"/>
                <a:t>Arbeitszeit</a:t>
              </a:r>
            </a:p>
          </p:txBody>
        </p:sp>
      </p:grpSp>
      <p:sp>
        <p:nvSpPr>
          <p:cNvPr id="466992" name="Text Box 48"/>
          <p:cNvSpPr txBox="1">
            <a:spLocks noChangeArrowheads="1"/>
          </p:cNvSpPr>
          <p:nvPr/>
        </p:nvSpPr>
        <p:spPr bwMode="auto">
          <a:xfrm>
            <a:off x="7546975" y="5000625"/>
            <a:ext cx="1243013" cy="531813"/>
          </a:xfrm>
          <a:prstGeom prst="rect">
            <a:avLst/>
          </a:prstGeom>
          <a:noFill/>
          <a:ln w="9525" algn="ctr">
            <a:noFill/>
            <a:miter lim="800000"/>
            <a:headEnd/>
            <a:tailEnd/>
          </a:ln>
          <a:effectLst/>
        </p:spPr>
        <p:txBody>
          <a:bodyPr wrap="none">
            <a:spAutoFit/>
          </a:bodyPr>
          <a:lstStyle/>
          <a:p>
            <a:pPr algn="ctr">
              <a:lnSpc>
                <a:spcPct val="80000"/>
              </a:lnSpc>
            </a:pPr>
            <a:r>
              <a:rPr lang="de-DE" sz="1600" i="1"/>
              <a:t>1000 Köpfe</a:t>
            </a:r>
          </a:p>
          <a:p>
            <a:pPr algn="ctr"/>
            <a:r>
              <a:rPr lang="de-DE" sz="1600"/>
              <a:t>Blumenkohl</a:t>
            </a:r>
          </a:p>
        </p:txBody>
      </p:sp>
      <p:sp>
        <p:nvSpPr>
          <p:cNvPr id="15380" name="Text Box 53"/>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53</a:t>
            </a:r>
          </a:p>
          <a:p>
            <a:pPr algn="ctr"/>
            <a:r>
              <a:rPr lang="de-DE" sz="1400">
                <a:solidFill>
                  <a:schemeClr val="bg2"/>
                </a:solidFill>
              </a:rPr>
              <a:t>Originaltext</a:t>
            </a:r>
          </a:p>
        </p:txBody>
      </p:sp>
      <p:sp>
        <p:nvSpPr>
          <p:cNvPr id="15381" name="Text Box 54"/>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15382" name="Text Box 55"/>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pic>
        <p:nvPicPr>
          <p:cNvPr id="15404" name="Arbeit3slows.wmv">
            <a:hlinkClick r:id="" action="ppaction://media"/>
          </p:cNvPr>
          <p:cNvPicPr>
            <a:picLocks noChangeAspect="1" noChangeArrowheads="1"/>
          </p:cNvPicPr>
          <p:nvPr>
            <a:videoFile r:link="rId2"/>
            <p:extLst>
              <p:ext uri="{DAA4B4D4-6D71-4841-9C94-3DE7FCFB9230}">
                <p14:media xmlns:p14="http://schemas.microsoft.com/office/powerpoint/2010/main" r:embed="rId1"/>
              </p:ext>
            </p:extLst>
          </p:nvPr>
        </p:nvPicPr>
        <p:blipFill>
          <a:blip r:embed="rId6"/>
          <a:srcRect/>
          <a:stretch>
            <a:fillRect/>
          </a:stretch>
        </p:blipFill>
        <p:spPr bwMode="auto">
          <a:xfrm>
            <a:off x="2565400" y="3024188"/>
            <a:ext cx="2560638" cy="1920875"/>
          </a:xfrm>
          <a:prstGeom prst="rect">
            <a:avLst/>
          </a:prstGeom>
          <a:noFill/>
          <a:ln w="9525">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6966">
                                            <p:txEl>
                                              <p:pRg st="0" end="0"/>
                                            </p:txEl>
                                          </p:spTgt>
                                        </p:tgtEl>
                                        <p:attrNameLst>
                                          <p:attrName>style.visibility</p:attrName>
                                        </p:attrNameLst>
                                      </p:cBhvr>
                                      <p:to>
                                        <p:strVal val="visible"/>
                                      </p:to>
                                    </p:set>
                                    <p:animEffect transition="in" filter="fade">
                                      <p:cBhvr>
                                        <p:cTn id="7" dur="2000"/>
                                        <p:tgtEl>
                                          <p:spTgt spid="466966">
                                            <p:txEl>
                                              <p:pRg st="0" end="0"/>
                                            </p:txEl>
                                          </p:spTgt>
                                        </p:tgtEl>
                                      </p:cBhvr>
                                    </p:animEffect>
                                  </p:childTnLst>
                                </p:cTn>
                              </p:par>
                            </p:childTnLst>
                          </p:cTn>
                        </p:par>
                        <p:par>
                          <p:cTn id="8" fill="hold" nodeType="afterGroup">
                            <p:stCondLst>
                              <p:cond delay="2000"/>
                            </p:stCondLst>
                            <p:childTnLst>
                              <p:par>
                                <p:cTn id="9" presetID="1" presetClass="entr" presetSubtype="0" fill="hold" grpId="0" nodeType="afterEffect">
                                  <p:stCondLst>
                                    <p:cond delay="0"/>
                                  </p:stCondLst>
                                  <p:childTnLst>
                                    <p:set>
                                      <p:cBhvr>
                                        <p:cTn id="10" dur="1" fill="hold">
                                          <p:stCondLst>
                                            <p:cond delay="0"/>
                                          </p:stCondLst>
                                        </p:cTn>
                                        <p:tgtEl>
                                          <p:spTgt spid="46695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grpId="1" nodeType="clickEffect">
                                  <p:stCondLst>
                                    <p:cond delay="0"/>
                                  </p:stCondLst>
                                  <p:childTnLst>
                                    <p:animEffect transition="out" filter="fade">
                                      <p:cBhvr>
                                        <p:cTn id="14" dur="1000"/>
                                        <p:tgtEl>
                                          <p:spTgt spid="466952"/>
                                        </p:tgtEl>
                                      </p:cBhvr>
                                    </p:animEffect>
                                    <p:set>
                                      <p:cBhvr>
                                        <p:cTn id="15" dur="1" fill="hold">
                                          <p:stCondLst>
                                            <p:cond delay="999"/>
                                          </p:stCondLst>
                                        </p:cTn>
                                        <p:tgtEl>
                                          <p:spTgt spid="466952"/>
                                        </p:tgtEl>
                                        <p:attrNameLst>
                                          <p:attrName>style.visibility</p:attrName>
                                        </p:attrNameLst>
                                      </p:cBhvr>
                                      <p:to>
                                        <p:strVal val="hidden"/>
                                      </p:to>
                                    </p:set>
                                  </p:childTnLst>
                                </p:cTn>
                              </p:par>
                            </p:childTnLst>
                          </p:cTn>
                        </p:par>
                        <p:par>
                          <p:cTn id="16" fill="hold" nodeType="afterGroup">
                            <p:stCondLst>
                              <p:cond delay="1000"/>
                            </p:stCondLst>
                            <p:childTnLst>
                              <p:par>
                                <p:cTn id="17" presetID="10" presetClass="entr" presetSubtype="0" fill="hold" nodeType="afterEffect">
                                  <p:stCondLst>
                                    <p:cond delay="0"/>
                                  </p:stCondLst>
                                  <p:childTnLst>
                                    <p:set>
                                      <p:cBhvr>
                                        <p:cTn id="18" dur="1" fill="hold">
                                          <p:stCondLst>
                                            <p:cond delay="0"/>
                                          </p:stCondLst>
                                        </p:cTn>
                                        <p:tgtEl>
                                          <p:spTgt spid="466971"/>
                                        </p:tgtEl>
                                        <p:attrNameLst>
                                          <p:attrName>style.visibility</p:attrName>
                                        </p:attrNameLst>
                                      </p:cBhvr>
                                      <p:to>
                                        <p:strVal val="visible"/>
                                      </p:to>
                                    </p:set>
                                    <p:animEffect transition="in" filter="fade">
                                      <p:cBhvr>
                                        <p:cTn id="19" dur="1000"/>
                                        <p:tgtEl>
                                          <p:spTgt spid="46697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66959"/>
                                        </p:tgtEl>
                                        <p:attrNameLst>
                                          <p:attrName>style.visibility</p:attrName>
                                        </p:attrNameLst>
                                      </p:cBhvr>
                                      <p:to>
                                        <p:strVal val="visible"/>
                                      </p:to>
                                    </p:set>
                                    <p:animEffect transition="in" filter="fade">
                                      <p:cBhvr>
                                        <p:cTn id="22" dur="1000"/>
                                        <p:tgtEl>
                                          <p:spTgt spid="46695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66958"/>
                                        </p:tgtEl>
                                        <p:attrNameLst>
                                          <p:attrName>style.visibility</p:attrName>
                                        </p:attrNameLst>
                                      </p:cBhvr>
                                      <p:to>
                                        <p:strVal val="visible"/>
                                      </p:to>
                                    </p:set>
                                    <p:animEffect transition="in" filter="fade">
                                      <p:cBhvr>
                                        <p:cTn id="25" dur="1000"/>
                                        <p:tgtEl>
                                          <p:spTgt spid="46695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66963"/>
                                        </p:tgtEl>
                                        <p:attrNameLst>
                                          <p:attrName>style.visibility</p:attrName>
                                        </p:attrNameLst>
                                      </p:cBhvr>
                                      <p:to>
                                        <p:strVal val="visible"/>
                                      </p:to>
                                    </p:set>
                                    <p:animEffect transition="in" filter="fade">
                                      <p:cBhvr>
                                        <p:cTn id="28" dur="1000"/>
                                        <p:tgtEl>
                                          <p:spTgt spid="466963"/>
                                        </p:tgtEl>
                                      </p:cBhvr>
                                    </p:animEffect>
                                  </p:childTnLst>
                                </p:cTn>
                              </p:par>
                            </p:childTnLst>
                          </p:cTn>
                        </p:par>
                        <p:par>
                          <p:cTn id="29" fill="hold" nodeType="afterGroup">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466962"/>
                                        </p:tgtEl>
                                        <p:attrNameLst>
                                          <p:attrName>style.visibility</p:attrName>
                                        </p:attrNameLst>
                                      </p:cBhvr>
                                      <p:to>
                                        <p:strVal val="visible"/>
                                      </p:to>
                                    </p:set>
                                    <p:animEffect transition="in" filter="fade">
                                      <p:cBhvr>
                                        <p:cTn id="32" dur="2000"/>
                                        <p:tgtEl>
                                          <p:spTgt spid="466962"/>
                                        </p:tgtEl>
                                      </p:cBhvr>
                                    </p:animEffect>
                                  </p:childTnLst>
                                </p:cTn>
                              </p:par>
                            </p:childTnLst>
                          </p:cTn>
                        </p:par>
                        <p:par>
                          <p:cTn id="33" fill="hold" nodeType="afterGroup">
                            <p:stCondLst>
                              <p:cond delay="4000"/>
                            </p:stCondLst>
                            <p:childTnLst>
                              <p:par>
                                <p:cTn id="34" presetID="10" presetClass="entr" presetSubtype="0" fill="hold" nodeType="afterEffect">
                                  <p:stCondLst>
                                    <p:cond delay="0"/>
                                  </p:stCondLst>
                                  <p:childTnLst>
                                    <p:set>
                                      <p:cBhvr>
                                        <p:cTn id="35" dur="1" fill="hold">
                                          <p:stCondLst>
                                            <p:cond delay="0"/>
                                          </p:stCondLst>
                                        </p:cTn>
                                        <p:tgtEl>
                                          <p:spTgt spid="15404"/>
                                        </p:tgtEl>
                                        <p:attrNameLst>
                                          <p:attrName>style.visibility</p:attrName>
                                        </p:attrNameLst>
                                      </p:cBhvr>
                                      <p:to>
                                        <p:strVal val="visible"/>
                                      </p:to>
                                    </p:set>
                                    <p:animEffect transition="in" filter="fade">
                                      <p:cBhvr>
                                        <p:cTn id="36" dur="2000"/>
                                        <p:tgtEl>
                                          <p:spTgt spid="15404"/>
                                        </p:tgtEl>
                                      </p:cBhvr>
                                    </p:animEffect>
                                  </p:childTnLst>
                                </p:cTn>
                              </p:par>
                            </p:childTnLst>
                          </p:cTn>
                        </p:par>
                        <p:par>
                          <p:cTn id="37" fill="hold">
                            <p:stCondLst>
                              <p:cond delay="6000"/>
                            </p:stCondLst>
                            <p:childTnLst>
                              <p:par>
                                <p:cTn id="38" presetID="1" presetClass="mediacall" presetSubtype="0" fill="hold" nodeType="afterEffect">
                                  <p:stCondLst>
                                    <p:cond delay="0"/>
                                  </p:stCondLst>
                                  <p:childTnLst>
                                    <p:cmd type="call" cmd="playFrom(0.0)">
                                      <p:cBhvr>
                                        <p:cTn id="39" dur="6100" fill="hold"/>
                                        <p:tgtEl>
                                          <p:spTgt spid="15404"/>
                                        </p:tgtEl>
                                      </p:cBhvr>
                                    </p:cmd>
                                  </p:childTnLst>
                                </p:cTn>
                              </p:par>
                              <p:par>
                                <p:cTn id="40" presetID="17" presetClass="entr" presetSubtype="8" fill="hold" grpId="1" nodeType="withEffect">
                                  <p:stCondLst>
                                    <p:cond delay="500"/>
                                  </p:stCondLst>
                                  <p:childTnLst>
                                    <p:set>
                                      <p:cBhvr>
                                        <p:cTn id="41" dur="1" fill="hold">
                                          <p:stCondLst>
                                            <p:cond delay="0"/>
                                          </p:stCondLst>
                                        </p:cTn>
                                        <p:tgtEl>
                                          <p:spTgt spid="466956"/>
                                        </p:tgtEl>
                                        <p:attrNameLst>
                                          <p:attrName>style.visibility</p:attrName>
                                        </p:attrNameLst>
                                      </p:cBhvr>
                                      <p:to>
                                        <p:strVal val="visible"/>
                                      </p:to>
                                    </p:set>
                                    <p:anim calcmode="lin" valueType="num">
                                      <p:cBhvr>
                                        <p:cTn id="42" dur="5000" fill="hold"/>
                                        <p:tgtEl>
                                          <p:spTgt spid="466956"/>
                                        </p:tgtEl>
                                        <p:attrNameLst>
                                          <p:attrName>ppt_x</p:attrName>
                                        </p:attrNameLst>
                                      </p:cBhvr>
                                      <p:tavLst>
                                        <p:tav tm="0">
                                          <p:val>
                                            <p:strVal val="#ppt_x-#ppt_w/2"/>
                                          </p:val>
                                        </p:tav>
                                        <p:tav tm="100000">
                                          <p:val>
                                            <p:strVal val="#ppt_x"/>
                                          </p:val>
                                        </p:tav>
                                      </p:tavLst>
                                    </p:anim>
                                    <p:anim calcmode="lin" valueType="num">
                                      <p:cBhvr>
                                        <p:cTn id="43" dur="5000" fill="hold"/>
                                        <p:tgtEl>
                                          <p:spTgt spid="466956"/>
                                        </p:tgtEl>
                                        <p:attrNameLst>
                                          <p:attrName>ppt_y</p:attrName>
                                        </p:attrNameLst>
                                      </p:cBhvr>
                                      <p:tavLst>
                                        <p:tav tm="0">
                                          <p:val>
                                            <p:strVal val="#ppt_y"/>
                                          </p:val>
                                        </p:tav>
                                        <p:tav tm="100000">
                                          <p:val>
                                            <p:strVal val="#ppt_y"/>
                                          </p:val>
                                        </p:tav>
                                      </p:tavLst>
                                    </p:anim>
                                    <p:anim calcmode="lin" valueType="num">
                                      <p:cBhvr>
                                        <p:cTn id="44" dur="5000" fill="hold"/>
                                        <p:tgtEl>
                                          <p:spTgt spid="466956"/>
                                        </p:tgtEl>
                                        <p:attrNameLst>
                                          <p:attrName>ppt_w</p:attrName>
                                        </p:attrNameLst>
                                      </p:cBhvr>
                                      <p:tavLst>
                                        <p:tav tm="0">
                                          <p:val>
                                            <p:fltVal val="0"/>
                                          </p:val>
                                        </p:tav>
                                        <p:tav tm="100000">
                                          <p:val>
                                            <p:strVal val="#ppt_w"/>
                                          </p:val>
                                        </p:tav>
                                      </p:tavLst>
                                    </p:anim>
                                    <p:anim calcmode="lin" valueType="num">
                                      <p:cBhvr>
                                        <p:cTn id="45" dur="5000" fill="hold"/>
                                        <p:tgtEl>
                                          <p:spTgt spid="466956"/>
                                        </p:tgtEl>
                                        <p:attrNameLst>
                                          <p:attrName>ppt_h</p:attrName>
                                        </p:attrNameLst>
                                      </p:cBhvr>
                                      <p:tavLst>
                                        <p:tav tm="0">
                                          <p:val>
                                            <p:strVal val="#ppt_h"/>
                                          </p:val>
                                        </p:tav>
                                        <p:tav tm="100000">
                                          <p:val>
                                            <p:strVal val="#ppt_h"/>
                                          </p:val>
                                        </p:tav>
                                      </p:tavLst>
                                    </p:anim>
                                  </p:childTnLst>
                                </p:cTn>
                              </p:par>
                              <p:par>
                                <p:cTn id="46" presetID="17" presetClass="entr" presetSubtype="8" fill="hold" grpId="1" nodeType="withEffect">
                                  <p:stCondLst>
                                    <p:cond delay="500"/>
                                  </p:stCondLst>
                                  <p:childTnLst>
                                    <p:set>
                                      <p:cBhvr>
                                        <p:cTn id="47" dur="1" fill="hold">
                                          <p:stCondLst>
                                            <p:cond delay="0"/>
                                          </p:stCondLst>
                                        </p:cTn>
                                        <p:tgtEl>
                                          <p:spTgt spid="466957"/>
                                        </p:tgtEl>
                                        <p:attrNameLst>
                                          <p:attrName>style.visibility</p:attrName>
                                        </p:attrNameLst>
                                      </p:cBhvr>
                                      <p:to>
                                        <p:strVal val="visible"/>
                                      </p:to>
                                    </p:set>
                                    <p:anim calcmode="lin" valueType="num">
                                      <p:cBhvr>
                                        <p:cTn id="48" dur="5000" fill="hold"/>
                                        <p:tgtEl>
                                          <p:spTgt spid="466957"/>
                                        </p:tgtEl>
                                        <p:attrNameLst>
                                          <p:attrName>ppt_x</p:attrName>
                                        </p:attrNameLst>
                                      </p:cBhvr>
                                      <p:tavLst>
                                        <p:tav tm="0">
                                          <p:val>
                                            <p:strVal val="#ppt_x-#ppt_w/2"/>
                                          </p:val>
                                        </p:tav>
                                        <p:tav tm="100000">
                                          <p:val>
                                            <p:strVal val="#ppt_x"/>
                                          </p:val>
                                        </p:tav>
                                      </p:tavLst>
                                    </p:anim>
                                    <p:anim calcmode="lin" valueType="num">
                                      <p:cBhvr>
                                        <p:cTn id="49" dur="5000" fill="hold"/>
                                        <p:tgtEl>
                                          <p:spTgt spid="466957"/>
                                        </p:tgtEl>
                                        <p:attrNameLst>
                                          <p:attrName>ppt_y</p:attrName>
                                        </p:attrNameLst>
                                      </p:cBhvr>
                                      <p:tavLst>
                                        <p:tav tm="0">
                                          <p:val>
                                            <p:strVal val="#ppt_y"/>
                                          </p:val>
                                        </p:tav>
                                        <p:tav tm="100000">
                                          <p:val>
                                            <p:strVal val="#ppt_y"/>
                                          </p:val>
                                        </p:tav>
                                      </p:tavLst>
                                    </p:anim>
                                    <p:anim calcmode="lin" valueType="num">
                                      <p:cBhvr>
                                        <p:cTn id="50" dur="5000" fill="hold"/>
                                        <p:tgtEl>
                                          <p:spTgt spid="466957"/>
                                        </p:tgtEl>
                                        <p:attrNameLst>
                                          <p:attrName>ppt_w</p:attrName>
                                        </p:attrNameLst>
                                      </p:cBhvr>
                                      <p:tavLst>
                                        <p:tav tm="0">
                                          <p:val>
                                            <p:fltVal val="0"/>
                                          </p:val>
                                        </p:tav>
                                        <p:tav tm="100000">
                                          <p:val>
                                            <p:strVal val="#ppt_w"/>
                                          </p:val>
                                        </p:tav>
                                      </p:tavLst>
                                    </p:anim>
                                    <p:anim calcmode="lin" valueType="num">
                                      <p:cBhvr>
                                        <p:cTn id="51" dur="5000" fill="hold"/>
                                        <p:tgtEl>
                                          <p:spTgt spid="466957"/>
                                        </p:tgtEl>
                                        <p:attrNameLst>
                                          <p:attrName>ppt_h</p:attrName>
                                        </p:attrNameLst>
                                      </p:cBhvr>
                                      <p:tavLst>
                                        <p:tav tm="0">
                                          <p:val>
                                            <p:strVal val="#ppt_h"/>
                                          </p:val>
                                        </p:tav>
                                        <p:tav tm="100000">
                                          <p:val>
                                            <p:strVal val="#ppt_h"/>
                                          </p:val>
                                        </p:tav>
                                      </p:tavLst>
                                    </p:anim>
                                  </p:childTnLst>
                                </p:cTn>
                              </p:par>
                              <p:par>
                                <p:cTn id="52" presetID="10" presetClass="entr" presetSubtype="0" fill="hold" nodeType="withEffect">
                                  <p:stCondLst>
                                    <p:cond delay="1000"/>
                                  </p:stCondLst>
                                  <p:childTnLst>
                                    <p:set>
                                      <p:cBhvr>
                                        <p:cTn id="53" dur="1" fill="hold">
                                          <p:stCondLst>
                                            <p:cond delay="0"/>
                                          </p:stCondLst>
                                        </p:cTn>
                                        <p:tgtEl>
                                          <p:spTgt spid="466954"/>
                                        </p:tgtEl>
                                        <p:attrNameLst>
                                          <p:attrName>style.visibility</p:attrName>
                                        </p:attrNameLst>
                                      </p:cBhvr>
                                      <p:to>
                                        <p:strVal val="visible"/>
                                      </p:to>
                                    </p:set>
                                    <p:animEffect transition="in" filter="fade">
                                      <p:cBhvr>
                                        <p:cTn id="54" dur="5000"/>
                                        <p:tgtEl>
                                          <p:spTgt spid="466954"/>
                                        </p:tgtEl>
                                      </p:cBhvr>
                                    </p:animEffect>
                                  </p:childTnLst>
                                </p:cTn>
                              </p:par>
                              <p:par>
                                <p:cTn id="55" presetID="10" presetClass="entr" presetSubtype="0" fill="hold" grpId="0" nodeType="withEffect">
                                  <p:stCondLst>
                                    <p:cond delay="1000"/>
                                  </p:stCondLst>
                                  <p:childTnLst>
                                    <p:set>
                                      <p:cBhvr>
                                        <p:cTn id="56" dur="1" fill="hold">
                                          <p:stCondLst>
                                            <p:cond delay="0"/>
                                          </p:stCondLst>
                                        </p:cTn>
                                        <p:tgtEl>
                                          <p:spTgt spid="466992"/>
                                        </p:tgtEl>
                                        <p:attrNameLst>
                                          <p:attrName>style.visibility</p:attrName>
                                        </p:attrNameLst>
                                      </p:cBhvr>
                                      <p:to>
                                        <p:strVal val="visible"/>
                                      </p:to>
                                    </p:set>
                                    <p:animEffect transition="in" filter="fade">
                                      <p:cBhvr>
                                        <p:cTn id="57" dur="5000"/>
                                        <p:tgtEl>
                                          <p:spTgt spid="466992"/>
                                        </p:tgtEl>
                                      </p:cBhvr>
                                    </p:animEffect>
                                  </p:childTnLst>
                                </p:cTn>
                              </p:par>
                            </p:childTnLst>
                          </p:cTn>
                        </p:par>
                        <p:par>
                          <p:cTn id="58" fill="hold">
                            <p:stCondLst>
                              <p:cond delay="12100"/>
                            </p:stCondLst>
                            <p:childTnLst>
                              <p:par>
                                <p:cTn id="59" presetID="10" presetClass="exit" presetSubtype="0" fill="hold" nodeType="afterEffect">
                                  <p:stCondLst>
                                    <p:cond delay="0"/>
                                  </p:stCondLst>
                                  <p:childTnLst>
                                    <p:animEffect transition="out" filter="fade">
                                      <p:cBhvr>
                                        <p:cTn id="60" dur="2000"/>
                                        <p:tgtEl>
                                          <p:spTgt spid="15404"/>
                                        </p:tgtEl>
                                      </p:cBhvr>
                                    </p:animEffect>
                                    <p:set>
                                      <p:cBhvr>
                                        <p:cTn id="61" dur="1" fill="hold">
                                          <p:stCondLst>
                                            <p:cond delay="1999"/>
                                          </p:stCondLst>
                                        </p:cTn>
                                        <p:tgtEl>
                                          <p:spTgt spid="15404"/>
                                        </p:tgtEl>
                                        <p:attrNameLst>
                                          <p:attrName>style.visibility</p:attrName>
                                        </p:attrNameLst>
                                      </p:cBhvr>
                                      <p:to>
                                        <p:strVal val="hidden"/>
                                      </p:to>
                                    </p:set>
                                    <p:cmd type="call" cmd="stop">
                                      <p:cBhvr>
                                        <p:cTn id="62" dur="1">
                                          <p:stCondLst>
                                            <p:cond delay="1999"/>
                                          </p:stCondLst>
                                        </p:cTn>
                                        <p:tgtEl>
                                          <p:spTgt spid="15404"/>
                                        </p:tgtEl>
                                      </p:cBhvr>
                                    </p:cmd>
                                  </p:childTnLst>
                                </p:cTn>
                              </p:par>
                              <p:par>
                                <p:cTn id="63" presetID="10" presetClass="exit" presetSubtype="0" fill="hold" grpId="1" nodeType="withEffect">
                                  <p:stCondLst>
                                    <p:cond delay="2500"/>
                                  </p:stCondLst>
                                  <p:childTnLst>
                                    <p:animEffect transition="out" filter="fade">
                                      <p:cBhvr>
                                        <p:cTn id="64" dur="2000"/>
                                        <p:tgtEl>
                                          <p:spTgt spid="466958"/>
                                        </p:tgtEl>
                                      </p:cBhvr>
                                    </p:animEffect>
                                    <p:set>
                                      <p:cBhvr>
                                        <p:cTn id="65" dur="1" fill="hold">
                                          <p:stCondLst>
                                            <p:cond delay="1999"/>
                                          </p:stCondLst>
                                        </p:cTn>
                                        <p:tgtEl>
                                          <p:spTgt spid="466958"/>
                                        </p:tgtEl>
                                        <p:attrNameLst>
                                          <p:attrName>style.visibility</p:attrName>
                                        </p:attrNameLst>
                                      </p:cBhvr>
                                      <p:to>
                                        <p:strVal val="hidden"/>
                                      </p:to>
                                    </p:set>
                                  </p:childTnLst>
                                </p:cTn>
                              </p:par>
                              <p:par>
                                <p:cTn id="66" presetID="10" presetClass="exit" presetSubtype="0" fill="hold" grpId="1" nodeType="withEffect">
                                  <p:stCondLst>
                                    <p:cond delay="2500"/>
                                  </p:stCondLst>
                                  <p:childTnLst>
                                    <p:animEffect transition="out" filter="fade">
                                      <p:cBhvr>
                                        <p:cTn id="67" dur="2000"/>
                                        <p:tgtEl>
                                          <p:spTgt spid="466959"/>
                                        </p:tgtEl>
                                      </p:cBhvr>
                                    </p:animEffect>
                                    <p:set>
                                      <p:cBhvr>
                                        <p:cTn id="68" dur="1" fill="hold">
                                          <p:stCondLst>
                                            <p:cond delay="1999"/>
                                          </p:stCondLst>
                                        </p:cTn>
                                        <p:tgtEl>
                                          <p:spTgt spid="466959"/>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2000"/>
                                        <p:tgtEl>
                                          <p:spTgt spid="466954"/>
                                        </p:tgtEl>
                                      </p:cBhvr>
                                    </p:animEffect>
                                    <p:set>
                                      <p:cBhvr>
                                        <p:cTn id="71" dur="1" fill="hold">
                                          <p:stCondLst>
                                            <p:cond delay="1999"/>
                                          </p:stCondLst>
                                        </p:cTn>
                                        <p:tgtEl>
                                          <p:spTgt spid="466954"/>
                                        </p:tgtEl>
                                        <p:attrNameLst>
                                          <p:attrName>style.visibility</p:attrName>
                                        </p:attrNameLst>
                                      </p:cBhvr>
                                      <p:to>
                                        <p:strVal val="hidden"/>
                                      </p:to>
                                    </p:set>
                                  </p:childTnLst>
                                </p:cTn>
                              </p:par>
                            </p:childTnLst>
                          </p:cTn>
                        </p:par>
                        <p:par>
                          <p:cTn id="72" fill="hold">
                            <p:stCondLst>
                              <p:cond delay="16600"/>
                            </p:stCondLst>
                            <p:childTnLst>
                              <p:par>
                                <p:cTn id="73" presetID="10" presetClass="entr" presetSubtype="0" fill="hold" grpId="2" nodeType="afterEffect">
                                  <p:stCondLst>
                                    <p:cond delay="0"/>
                                  </p:stCondLst>
                                  <p:childTnLst>
                                    <p:set>
                                      <p:cBhvr>
                                        <p:cTn id="74" dur="1" fill="hold">
                                          <p:stCondLst>
                                            <p:cond delay="0"/>
                                          </p:stCondLst>
                                        </p:cTn>
                                        <p:tgtEl>
                                          <p:spTgt spid="466952"/>
                                        </p:tgtEl>
                                        <p:attrNameLst>
                                          <p:attrName>style.visibility</p:attrName>
                                        </p:attrNameLst>
                                      </p:cBhvr>
                                      <p:to>
                                        <p:strVal val="visible"/>
                                      </p:to>
                                    </p:set>
                                    <p:animEffect transition="in" filter="fade">
                                      <p:cBhvr>
                                        <p:cTn id="75" dur="1000"/>
                                        <p:tgtEl>
                                          <p:spTgt spid="46695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76" fill="hold" display="0">
                  <p:stCondLst>
                    <p:cond delay="indefinite"/>
                  </p:stCondLst>
                  <p:endCondLst>
                    <p:cond evt="onNext" delay="0">
                      <p:tgtEl>
                        <p:sldTgt/>
                      </p:tgtEl>
                    </p:cond>
                    <p:cond evt="onPrev" delay="0">
                      <p:tgtEl>
                        <p:sldTgt/>
                      </p:tgtEl>
                    </p:cond>
                  </p:endCondLst>
                </p:cTn>
                <p:tgtEl>
                  <p:spTgt spid="15404"/>
                </p:tgtEl>
              </p:cMediaNode>
            </p:video>
          </p:childTnLst>
        </p:cTn>
      </p:par>
    </p:tnLst>
    <p:bldLst>
      <p:bldP spid="466952" grpId="0"/>
      <p:bldP spid="466952" grpId="1"/>
      <p:bldP spid="466952" grpId="2"/>
      <p:bldP spid="466956" grpId="1" animBg="1"/>
      <p:bldP spid="466957" grpId="1" animBg="1"/>
      <p:bldP spid="466958" grpId="0" animBg="1"/>
      <p:bldP spid="466958" grpId="1" animBg="1"/>
      <p:bldP spid="466959" grpId="0" animBg="1"/>
      <p:bldP spid="466959" grpId="1" animBg="1"/>
      <p:bldP spid="466962" grpId="0"/>
      <p:bldP spid="466963" grpId="0" animBg="1"/>
      <p:bldP spid="466966" grpId="0" build="p" autoUpdateAnimBg="0" advAuto="3000"/>
      <p:bldP spid="46699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liennummernplatzhalter 1"/>
          <p:cNvSpPr>
            <a:spLocks noGrp="1"/>
          </p:cNvSpPr>
          <p:nvPr>
            <p:ph type="sldNum" sz="quarter" idx="10"/>
          </p:nvPr>
        </p:nvSpPr>
        <p:spPr>
          <a:noFill/>
          <a:ln>
            <a:miter lim="800000"/>
            <a:headEnd/>
            <a:tailEnd/>
          </a:ln>
        </p:spPr>
        <p:txBody>
          <a:bodyPr/>
          <a:lstStyle/>
          <a:p>
            <a:r>
              <a:rPr lang="de-DE"/>
              <a:t>Folie </a:t>
            </a:r>
            <a:fld id="{C8267318-31E5-471D-94AD-64908A03D785}" type="slidenum">
              <a:rPr lang="de-DE"/>
              <a:pPr/>
              <a:t>14</a:t>
            </a:fld>
            <a:endParaRPr lang="de-DE"/>
          </a:p>
        </p:txBody>
      </p:sp>
      <p:sp>
        <p:nvSpPr>
          <p:cNvPr id="16387" name="Rectangle 62"/>
          <p:cNvSpPr>
            <a:spLocks noGrp="1" noChangeArrowheads="1"/>
          </p:cNvSpPr>
          <p:nvPr>
            <p:ph type="title" idx="4294967295"/>
          </p:nvPr>
        </p:nvSpPr>
        <p:spPr bwMode="auto">
          <a:xfrm>
            <a:off x="628650" y="261938"/>
            <a:ext cx="4083050" cy="396875"/>
          </a:xfrm>
          <a:prstGeom prst="rect">
            <a:avLst/>
          </a:prstGeom>
          <a:noFill/>
          <a:ln>
            <a:miter lim="800000"/>
            <a:headEnd/>
            <a:tailEnd/>
          </a:ln>
        </p:spPr>
        <p:txBody>
          <a:bodyPr>
            <a:spAutoFit/>
          </a:bodyPr>
          <a:lstStyle/>
          <a:p>
            <a:pPr eaLnBrk="1" hangingPunct="1"/>
            <a:r>
              <a:rPr lang="de-DE">
                <a:solidFill>
                  <a:srgbClr val="EAEAEA"/>
                </a:solidFill>
              </a:rPr>
              <a:t>1.1 nicht individuelle Arbeitszeit 2</a:t>
            </a:r>
          </a:p>
        </p:txBody>
      </p:sp>
      <p:sp>
        <p:nvSpPr>
          <p:cNvPr id="16388" name="Rectangle 2"/>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16389" name="Rectangle 3"/>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68999" name="Text Box 7"/>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16391" name="Text Box 8"/>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16392" name="Text Box 10"/>
          <p:cNvSpPr txBox="1">
            <a:spLocks noChangeArrowheads="1"/>
          </p:cNvSpPr>
          <p:nvPr/>
        </p:nvSpPr>
        <p:spPr bwMode="auto">
          <a:xfrm>
            <a:off x="3073400" y="4979988"/>
            <a:ext cx="2144713" cy="366712"/>
          </a:xfrm>
          <a:prstGeom prst="rect">
            <a:avLst/>
          </a:prstGeom>
          <a:noFill/>
          <a:ln w="9525">
            <a:noFill/>
            <a:miter lim="800000"/>
            <a:headEnd/>
            <a:tailEnd/>
          </a:ln>
          <a:effectLst/>
        </p:spPr>
        <p:txBody>
          <a:bodyPr>
            <a:spAutoFit/>
          </a:bodyPr>
          <a:lstStyle/>
          <a:p>
            <a:endParaRPr lang="de-DE"/>
          </a:p>
        </p:txBody>
      </p:sp>
      <p:sp>
        <p:nvSpPr>
          <p:cNvPr id="16393" name="Rectangle 11"/>
          <p:cNvSpPr>
            <a:spLocks noChangeArrowheads="1"/>
          </p:cNvSpPr>
          <p:nvPr/>
        </p:nvSpPr>
        <p:spPr bwMode="auto">
          <a:xfrm>
            <a:off x="2566988" y="4999038"/>
            <a:ext cx="2578100" cy="449262"/>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69004" name="Rectangle 12"/>
          <p:cNvSpPr>
            <a:spLocks noChangeArrowheads="1"/>
          </p:cNvSpPr>
          <p:nvPr/>
        </p:nvSpPr>
        <p:spPr bwMode="auto">
          <a:xfrm>
            <a:off x="5983288" y="5013325"/>
            <a:ext cx="1611312" cy="434975"/>
          </a:xfrm>
          <a:prstGeom prst="rect">
            <a:avLst/>
          </a:prstGeom>
          <a:solidFill>
            <a:srgbClr val="FFCC00">
              <a:alpha val="30196"/>
            </a:srgbClr>
          </a:solidFill>
          <a:ln w="9525">
            <a:solidFill>
              <a:schemeClr val="tx1"/>
            </a:solidFill>
            <a:miter lim="800000"/>
            <a:headEnd/>
            <a:tailEnd/>
          </a:ln>
          <a:effectLst/>
        </p:spPr>
        <p:txBody>
          <a:bodyPr wrap="none" anchor="ctr"/>
          <a:lstStyle/>
          <a:p>
            <a:endParaRPr lang="de-DE"/>
          </a:p>
        </p:txBody>
      </p:sp>
      <p:sp>
        <p:nvSpPr>
          <p:cNvPr id="16395" name="Text Box 16"/>
          <p:cNvSpPr txBox="1">
            <a:spLocks noChangeArrowheads="1"/>
          </p:cNvSpPr>
          <p:nvPr/>
        </p:nvSpPr>
        <p:spPr bwMode="auto">
          <a:xfrm>
            <a:off x="1131888" y="4986338"/>
            <a:ext cx="1382712" cy="581025"/>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1</a:t>
            </a:r>
          </a:p>
        </p:txBody>
      </p:sp>
      <p:sp>
        <p:nvSpPr>
          <p:cNvPr id="16396" name="Line 17"/>
          <p:cNvSpPr>
            <a:spLocks noChangeShapeType="1"/>
          </p:cNvSpPr>
          <p:nvPr/>
        </p:nvSpPr>
        <p:spPr bwMode="auto">
          <a:xfrm>
            <a:off x="1379538" y="4981575"/>
            <a:ext cx="6943725" cy="0"/>
          </a:xfrm>
          <a:prstGeom prst="line">
            <a:avLst/>
          </a:prstGeom>
          <a:noFill/>
          <a:ln w="19050">
            <a:solidFill>
              <a:schemeClr val="bg1"/>
            </a:solidFill>
            <a:round/>
            <a:headEnd/>
            <a:tailEnd/>
          </a:ln>
          <a:effectLst/>
        </p:spPr>
        <p:txBody>
          <a:bodyPr/>
          <a:lstStyle/>
          <a:p>
            <a:endParaRPr lang="de-DE"/>
          </a:p>
        </p:txBody>
      </p:sp>
      <p:sp>
        <p:nvSpPr>
          <p:cNvPr id="16397" name="Text Box 18"/>
          <p:cNvSpPr txBox="1">
            <a:spLocks noChangeArrowheads="1"/>
          </p:cNvSpPr>
          <p:nvPr/>
        </p:nvSpPr>
        <p:spPr bwMode="auto">
          <a:xfrm>
            <a:off x="1223963" y="1089025"/>
            <a:ext cx="7424737" cy="835025"/>
          </a:xfrm>
          <a:prstGeom prst="rect">
            <a:avLst/>
          </a:prstGeom>
          <a:noFill/>
          <a:ln w="9525" algn="ctr">
            <a:solidFill>
              <a:srgbClr val="000000"/>
            </a:solidFill>
            <a:miter lim="800000"/>
            <a:headEnd/>
            <a:tailEnd/>
          </a:ln>
          <a:effectLst/>
        </p:spPr>
        <p:txBody>
          <a:bodyPr>
            <a:spAutoFit/>
          </a:bodyPr>
          <a:lstStyle/>
          <a:p>
            <a:r>
              <a:rPr lang="de-DE" sz="1600"/>
              <a:t>Die Arbeitszeiten für die Herstellung gleicher Waren sind aber individuell unterschiedlich, je nach dem der eine geschickter oder ungeschickter, fleißiger oder fauler ist, bessere oder schlechtere Arbeitsbedingungen hat.</a:t>
            </a:r>
          </a:p>
        </p:txBody>
      </p:sp>
      <p:grpSp>
        <p:nvGrpSpPr>
          <p:cNvPr id="16398" name="Group 19"/>
          <p:cNvGrpSpPr>
            <a:grpSpLocks/>
          </p:cNvGrpSpPr>
          <p:nvPr/>
        </p:nvGrpSpPr>
        <p:grpSpPr bwMode="auto">
          <a:xfrm>
            <a:off x="1265238" y="5549900"/>
            <a:ext cx="5905500" cy="523875"/>
            <a:chOff x="728" y="3404"/>
            <a:chExt cx="3720" cy="330"/>
          </a:xfrm>
        </p:grpSpPr>
        <p:grpSp>
          <p:nvGrpSpPr>
            <p:cNvPr id="16416" name="Group 20"/>
            <p:cNvGrpSpPr>
              <a:grpSpLocks/>
            </p:cNvGrpSpPr>
            <p:nvPr/>
          </p:nvGrpSpPr>
          <p:grpSpPr bwMode="auto">
            <a:xfrm>
              <a:off x="1470" y="3404"/>
              <a:ext cx="2978" cy="330"/>
              <a:chOff x="1470" y="3404"/>
              <a:chExt cx="2978" cy="330"/>
            </a:xfrm>
          </p:grpSpPr>
          <p:sp>
            <p:nvSpPr>
              <p:cNvPr id="16418" name="Line 21"/>
              <p:cNvSpPr>
                <a:spLocks noChangeShapeType="1"/>
              </p:cNvSpPr>
              <p:nvPr/>
            </p:nvSpPr>
            <p:spPr bwMode="auto">
              <a:xfrm>
                <a:off x="1474" y="3476"/>
                <a:ext cx="1777" cy="0"/>
              </a:xfrm>
              <a:prstGeom prst="line">
                <a:avLst/>
              </a:prstGeom>
              <a:noFill/>
              <a:ln w="9525">
                <a:solidFill>
                  <a:schemeClr val="tx1"/>
                </a:solidFill>
                <a:round/>
                <a:headEnd/>
                <a:tailEnd type="triangle" w="med" len="med"/>
              </a:ln>
              <a:effectLst/>
            </p:spPr>
            <p:txBody>
              <a:bodyPr/>
              <a:lstStyle/>
              <a:p>
                <a:endParaRPr lang="de-DE"/>
              </a:p>
            </p:txBody>
          </p:sp>
          <p:sp>
            <p:nvSpPr>
              <p:cNvPr id="16419" name="Line 22"/>
              <p:cNvSpPr>
                <a:spLocks noChangeShapeType="1"/>
              </p:cNvSpPr>
              <p:nvPr/>
            </p:nvSpPr>
            <p:spPr bwMode="auto">
              <a:xfrm>
                <a:off x="1560" y="3404"/>
                <a:ext cx="0" cy="144"/>
              </a:xfrm>
              <a:prstGeom prst="line">
                <a:avLst/>
              </a:prstGeom>
              <a:noFill/>
              <a:ln w="12700">
                <a:solidFill>
                  <a:schemeClr val="tx1"/>
                </a:solidFill>
                <a:round/>
                <a:headEnd/>
                <a:tailEnd/>
              </a:ln>
              <a:effectLst/>
            </p:spPr>
            <p:txBody>
              <a:bodyPr/>
              <a:lstStyle/>
              <a:p>
                <a:endParaRPr lang="de-DE"/>
              </a:p>
            </p:txBody>
          </p:sp>
          <p:sp>
            <p:nvSpPr>
              <p:cNvPr id="16420" name="Text Box 23"/>
              <p:cNvSpPr txBox="1">
                <a:spLocks noChangeArrowheads="1"/>
              </p:cNvSpPr>
              <p:nvPr/>
            </p:nvSpPr>
            <p:spPr bwMode="auto">
              <a:xfrm>
                <a:off x="1470" y="3514"/>
                <a:ext cx="187" cy="212"/>
              </a:xfrm>
              <a:prstGeom prst="rect">
                <a:avLst/>
              </a:prstGeom>
              <a:noFill/>
              <a:ln w="9525">
                <a:noFill/>
                <a:miter lim="800000"/>
                <a:headEnd/>
                <a:tailEnd/>
              </a:ln>
              <a:effectLst/>
            </p:spPr>
            <p:txBody>
              <a:bodyPr wrap="none">
                <a:spAutoFit/>
              </a:bodyPr>
              <a:lstStyle/>
              <a:p>
                <a:r>
                  <a:rPr lang="de-DE" sz="1600"/>
                  <a:t>0</a:t>
                </a:r>
              </a:p>
            </p:txBody>
          </p:sp>
          <p:sp>
            <p:nvSpPr>
              <p:cNvPr id="16421" name="Line 24"/>
              <p:cNvSpPr>
                <a:spLocks noChangeShapeType="1"/>
              </p:cNvSpPr>
              <p:nvPr/>
            </p:nvSpPr>
            <p:spPr bwMode="auto">
              <a:xfrm>
                <a:off x="1788" y="3408"/>
                <a:ext cx="0" cy="144"/>
              </a:xfrm>
              <a:prstGeom prst="line">
                <a:avLst/>
              </a:prstGeom>
              <a:noFill/>
              <a:ln w="12700">
                <a:solidFill>
                  <a:schemeClr val="tx1"/>
                </a:solidFill>
                <a:round/>
                <a:headEnd/>
                <a:tailEnd/>
              </a:ln>
              <a:effectLst/>
            </p:spPr>
            <p:txBody>
              <a:bodyPr/>
              <a:lstStyle/>
              <a:p>
                <a:endParaRPr lang="de-DE"/>
              </a:p>
            </p:txBody>
          </p:sp>
          <p:sp>
            <p:nvSpPr>
              <p:cNvPr id="16422" name="Text Box 25"/>
              <p:cNvSpPr txBox="1">
                <a:spLocks noChangeArrowheads="1"/>
              </p:cNvSpPr>
              <p:nvPr/>
            </p:nvSpPr>
            <p:spPr bwMode="auto">
              <a:xfrm>
                <a:off x="1698" y="3518"/>
                <a:ext cx="187" cy="212"/>
              </a:xfrm>
              <a:prstGeom prst="rect">
                <a:avLst/>
              </a:prstGeom>
              <a:noFill/>
              <a:ln w="9525">
                <a:noFill/>
                <a:miter lim="800000"/>
                <a:headEnd/>
                <a:tailEnd/>
              </a:ln>
              <a:effectLst/>
            </p:spPr>
            <p:txBody>
              <a:bodyPr wrap="none">
                <a:spAutoFit/>
              </a:bodyPr>
              <a:lstStyle/>
              <a:p>
                <a:r>
                  <a:rPr lang="de-DE" sz="1600"/>
                  <a:t>1</a:t>
                </a:r>
              </a:p>
            </p:txBody>
          </p:sp>
          <p:sp>
            <p:nvSpPr>
              <p:cNvPr id="16423" name="Line 26"/>
              <p:cNvSpPr>
                <a:spLocks noChangeShapeType="1"/>
              </p:cNvSpPr>
              <p:nvPr/>
            </p:nvSpPr>
            <p:spPr bwMode="auto">
              <a:xfrm>
                <a:off x="2012" y="3412"/>
                <a:ext cx="0" cy="144"/>
              </a:xfrm>
              <a:prstGeom prst="line">
                <a:avLst/>
              </a:prstGeom>
              <a:noFill/>
              <a:ln w="12700">
                <a:solidFill>
                  <a:schemeClr val="tx1"/>
                </a:solidFill>
                <a:round/>
                <a:headEnd/>
                <a:tailEnd/>
              </a:ln>
              <a:effectLst/>
            </p:spPr>
            <p:txBody>
              <a:bodyPr/>
              <a:lstStyle/>
              <a:p>
                <a:endParaRPr lang="de-DE"/>
              </a:p>
            </p:txBody>
          </p:sp>
          <p:sp>
            <p:nvSpPr>
              <p:cNvPr id="16424" name="Text Box 27"/>
              <p:cNvSpPr txBox="1">
                <a:spLocks noChangeArrowheads="1"/>
              </p:cNvSpPr>
              <p:nvPr/>
            </p:nvSpPr>
            <p:spPr bwMode="auto">
              <a:xfrm>
                <a:off x="1922" y="3522"/>
                <a:ext cx="187" cy="212"/>
              </a:xfrm>
              <a:prstGeom prst="rect">
                <a:avLst/>
              </a:prstGeom>
              <a:noFill/>
              <a:ln w="9525">
                <a:noFill/>
                <a:miter lim="800000"/>
                <a:headEnd/>
                <a:tailEnd/>
              </a:ln>
              <a:effectLst/>
            </p:spPr>
            <p:txBody>
              <a:bodyPr wrap="none">
                <a:spAutoFit/>
              </a:bodyPr>
              <a:lstStyle/>
              <a:p>
                <a:r>
                  <a:rPr lang="de-DE" sz="1600"/>
                  <a:t>2</a:t>
                </a:r>
              </a:p>
            </p:txBody>
          </p:sp>
          <p:sp>
            <p:nvSpPr>
              <p:cNvPr id="16425" name="Line 28"/>
              <p:cNvSpPr>
                <a:spLocks noChangeShapeType="1"/>
              </p:cNvSpPr>
              <p:nvPr/>
            </p:nvSpPr>
            <p:spPr bwMode="auto">
              <a:xfrm>
                <a:off x="2240" y="3408"/>
                <a:ext cx="0" cy="144"/>
              </a:xfrm>
              <a:prstGeom prst="line">
                <a:avLst/>
              </a:prstGeom>
              <a:noFill/>
              <a:ln w="12700">
                <a:solidFill>
                  <a:schemeClr val="tx1"/>
                </a:solidFill>
                <a:round/>
                <a:headEnd/>
                <a:tailEnd/>
              </a:ln>
              <a:effectLst/>
            </p:spPr>
            <p:txBody>
              <a:bodyPr/>
              <a:lstStyle/>
              <a:p>
                <a:endParaRPr lang="de-DE"/>
              </a:p>
            </p:txBody>
          </p:sp>
          <p:sp>
            <p:nvSpPr>
              <p:cNvPr id="16426" name="Text Box 29"/>
              <p:cNvSpPr txBox="1">
                <a:spLocks noChangeArrowheads="1"/>
              </p:cNvSpPr>
              <p:nvPr/>
            </p:nvSpPr>
            <p:spPr bwMode="auto">
              <a:xfrm>
                <a:off x="2150" y="3518"/>
                <a:ext cx="187" cy="212"/>
              </a:xfrm>
              <a:prstGeom prst="rect">
                <a:avLst/>
              </a:prstGeom>
              <a:noFill/>
              <a:ln w="9525">
                <a:noFill/>
                <a:miter lim="800000"/>
                <a:headEnd/>
                <a:tailEnd/>
              </a:ln>
              <a:effectLst/>
            </p:spPr>
            <p:txBody>
              <a:bodyPr wrap="none">
                <a:spAutoFit/>
              </a:bodyPr>
              <a:lstStyle/>
              <a:p>
                <a:r>
                  <a:rPr lang="de-DE" sz="1600"/>
                  <a:t>3</a:t>
                </a:r>
              </a:p>
            </p:txBody>
          </p:sp>
          <p:sp>
            <p:nvSpPr>
              <p:cNvPr id="16427" name="Line 30"/>
              <p:cNvSpPr>
                <a:spLocks noChangeShapeType="1"/>
              </p:cNvSpPr>
              <p:nvPr/>
            </p:nvSpPr>
            <p:spPr bwMode="auto">
              <a:xfrm>
                <a:off x="2692" y="3412"/>
                <a:ext cx="0" cy="144"/>
              </a:xfrm>
              <a:prstGeom prst="line">
                <a:avLst/>
              </a:prstGeom>
              <a:noFill/>
              <a:ln w="12700">
                <a:solidFill>
                  <a:schemeClr val="tx1"/>
                </a:solidFill>
                <a:round/>
                <a:headEnd/>
                <a:tailEnd/>
              </a:ln>
              <a:effectLst/>
            </p:spPr>
            <p:txBody>
              <a:bodyPr/>
              <a:lstStyle/>
              <a:p>
                <a:endParaRPr lang="de-DE"/>
              </a:p>
            </p:txBody>
          </p:sp>
          <p:sp>
            <p:nvSpPr>
              <p:cNvPr id="16428" name="Text Box 31"/>
              <p:cNvSpPr txBox="1">
                <a:spLocks noChangeArrowheads="1"/>
              </p:cNvSpPr>
              <p:nvPr/>
            </p:nvSpPr>
            <p:spPr bwMode="auto">
              <a:xfrm>
                <a:off x="2602" y="3522"/>
                <a:ext cx="187" cy="212"/>
              </a:xfrm>
              <a:prstGeom prst="rect">
                <a:avLst/>
              </a:prstGeom>
              <a:noFill/>
              <a:ln w="9525">
                <a:noFill/>
                <a:miter lim="800000"/>
                <a:headEnd/>
                <a:tailEnd/>
              </a:ln>
              <a:effectLst/>
            </p:spPr>
            <p:txBody>
              <a:bodyPr wrap="none">
                <a:spAutoFit/>
              </a:bodyPr>
              <a:lstStyle/>
              <a:p>
                <a:r>
                  <a:rPr lang="de-DE" sz="1600"/>
                  <a:t>5</a:t>
                </a:r>
              </a:p>
            </p:txBody>
          </p:sp>
          <p:sp>
            <p:nvSpPr>
              <p:cNvPr id="16429" name="Line 32"/>
              <p:cNvSpPr>
                <a:spLocks noChangeShapeType="1"/>
              </p:cNvSpPr>
              <p:nvPr/>
            </p:nvSpPr>
            <p:spPr bwMode="auto">
              <a:xfrm>
                <a:off x="2464" y="3408"/>
                <a:ext cx="0" cy="144"/>
              </a:xfrm>
              <a:prstGeom prst="line">
                <a:avLst/>
              </a:prstGeom>
              <a:noFill/>
              <a:ln w="12700">
                <a:solidFill>
                  <a:schemeClr val="tx1"/>
                </a:solidFill>
                <a:round/>
                <a:headEnd/>
                <a:tailEnd/>
              </a:ln>
              <a:effectLst/>
            </p:spPr>
            <p:txBody>
              <a:bodyPr/>
              <a:lstStyle/>
              <a:p>
                <a:endParaRPr lang="de-DE"/>
              </a:p>
            </p:txBody>
          </p:sp>
          <p:sp>
            <p:nvSpPr>
              <p:cNvPr id="16430" name="Text Box 33"/>
              <p:cNvSpPr txBox="1">
                <a:spLocks noChangeArrowheads="1"/>
              </p:cNvSpPr>
              <p:nvPr/>
            </p:nvSpPr>
            <p:spPr bwMode="auto">
              <a:xfrm>
                <a:off x="2374" y="3518"/>
                <a:ext cx="187" cy="212"/>
              </a:xfrm>
              <a:prstGeom prst="rect">
                <a:avLst/>
              </a:prstGeom>
              <a:noFill/>
              <a:ln w="9525">
                <a:noFill/>
                <a:miter lim="800000"/>
                <a:headEnd/>
                <a:tailEnd/>
              </a:ln>
              <a:effectLst/>
            </p:spPr>
            <p:txBody>
              <a:bodyPr wrap="none">
                <a:spAutoFit/>
              </a:bodyPr>
              <a:lstStyle/>
              <a:p>
                <a:r>
                  <a:rPr lang="de-DE" sz="1600"/>
                  <a:t>4</a:t>
                </a:r>
              </a:p>
            </p:txBody>
          </p:sp>
          <p:sp>
            <p:nvSpPr>
              <p:cNvPr id="16431" name="Line 34"/>
              <p:cNvSpPr>
                <a:spLocks noChangeShapeType="1"/>
              </p:cNvSpPr>
              <p:nvPr/>
            </p:nvSpPr>
            <p:spPr bwMode="auto">
              <a:xfrm>
                <a:off x="2916" y="3408"/>
                <a:ext cx="0" cy="144"/>
              </a:xfrm>
              <a:prstGeom prst="line">
                <a:avLst/>
              </a:prstGeom>
              <a:noFill/>
              <a:ln w="12700">
                <a:solidFill>
                  <a:schemeClr val="tx1"/>
                </a:solidFill>
                <a:round/>
                <a:headEnd/>
                <a:tailEnd/>
              </a:ln>
              <a:effectLst/>
            </p:spPr>
            <p:txBody>
              <a:bodyPr/>
              <a:lstStyle/>
              <a:p>
                <a:endParaRPr lang="de-DE"/>
              </a:p>
            </p:txBody>
          </p:sp>
          <p:sp>
            <p:nvSpPr>
              <p:cNvPr id="16432" name="Text Box 35"/>
              <p:cNvSpPr txBox="1">
                <a:spLocks noChangeArrowheads="1"/>
              </p:cNvSpPr>
              <p:nvPr/>
            </p:nvSpPr>
            <p:spPr bwMode="auto">
              <a:xfrm>
                <a:off x="2826" y="3518"/>
                <a:ext cx="187" cy="212"/>
              </a:xfrm>
              <a:prstGeom prst="rect">
                <a:avLst/>
              </a:prstGeom>
              <a:noFill/>
              <a:ln w="9525">
                <a:noFill/>
                <a:miter lim="800000"/>
                <a:headEnd/>
                <a:tailEnd/>
              </a:ln>
              <a:effectLst/>
            </p:spPr>
            <p:txBody>
              <a:bodyPr wrap="none">
                <a:spAutoFit/>
              </a:bodyPr>
              <a:lstStyle/>
              <a:p>
                <a:r>
                  <a:rPr lang="de-DE" sz="1600"/>
                  <a:t>6</a:t>
                </a:r>
              </a:p>
            </p:txBody>
          </p:sp>
          <p:sp>
            <p:nvSpPr>
              <p:cNvPr id="16433" name="Line 36"/>
              <p:cNvSpPr>
                <a:spLocks noChangeShapeType="1"/>
              </p:cNvSpPr>
              <p:nvPr/>
            </p:nvSpPr>
            <p:spPr bwMode="auto">
              <a:xfrm>
                <a:off x="3140" y="3408"/>
                <a:ext cx="0" cy="144"/>
              </a:xfrm>
              <a:prstGeom prst="line">
                <a:avLst/>
              </a:prstGeom>
              <a:noFill/>
              <a:ln w="12700">
                <a:solidFill>
                  <a:schemeClr val="tx1"/>
                </a:solidFill>
                <a:round/>
                <a:headEnd/>
                <a:tailEnd/>
              </a:ln>
              <a:effectLst/>
            </p:spPr>
            <p:txBody>
              <a:bodyPr/>
              <a:lstStyle/>
              <a:p>
                <a:endParaRPr lang="de-DE"/>
              </a:p>
            </p:txBody>
          </p:sp>
          <p:sp>
            <p:nvSpPr>
              <p:cNvPr id="16434" name="Text Box 37"/>
              <p:cNvSpPr txBox="1">
                <a:spLocks noChangeArrowheads="1"/>
              </p:cNvSpPr>
              <p:nvPr/>
            </p:nvSpPr>
            <p:spPr bwMode="auto">
              <a:xfrm>
                <a:off x="3050" y="3518"/>
                <a:ext cx="187" cy="212"/>
              </a:xfrm>
              <a:prstGeom prst="rect">
                <a:avLst/>
              </a:prstGeom>
              <a:noFill/>
              <a:ln w="9525">
                <a:noFill/>
                <a:miter lim="800000"/>
                <a:headEnd/>
                <a:tailEnd/>
              </a:ln>
              <a:effectLst/>
            </p:spPr>
            <p:txBody>
              <a:bodyPr wrap="none">
                <a:spAutoFit/>
              </a:bodyPr>
              <a:lstStyle/>
              <a:p>
                <a:r>
                  <a:rPr lang="de-DE" sz="1600"/>
                  <a:t>7</a:t>
                </a:r>
              </a:p>
            </p:txBody>
          </p:sp>
          <p:sp>
            <p:nvSpPr>
              <p:cNvPr id="16435" name="Text Box 38"/>
              <p:cNvSpPr txBox="1">
                <a:spLocks noChangeArrowheads="1"/>
              </p:cNvSpPr>
              <p:nvPr/>
            </p:nvSpPr>
            <p:spPr bwMode="auto">
              <a:xfrm>
                <a:off x="3194" y="3518"/>
                <a:ext cx="1254" cy="212"/>
              </a:xfrm>
              <a:prstGeom prst="rect">
                <a:avLst/>
              </a:prstGeom>
              <a:noFill/>
              <a:ln w="9525">
                <a:noFill/>
                <a:miter lim="800000"/>
                <a:headEnd/>
                <a:tailEnd/>
              </a:ln>
              <a:effectLst/>
            </p:spPr>
            <p:txBody>
              <a:bodyPr wrap="none">
                <a:spAutoFit/>
              </a:bodyPr>
              <a:lstStyle/>
              <a:p>
                <a:r>
                  <a:rPr lang="de-DE" sz="1600"/>
                  <a:t>Stunden, Tage usw.</a:t>
                </a:r>
              </a:p>
            </p:txBody>
          </p:sp>
        </p:grpSp>
        <p:sp>
          <p:nvSpPr>
            <p:cNvPr id="16417" name="Text Box 39"/>
            <p:cNvSpPr txBox="1">
              <a:spLocks noChangeArrowheads="1"/>
            </p:cNvSpPr>
            <p:nvPr/>
          </p:nvSpPr>
          <p:spPr bwMode="auto">
            <a:xfrm>
              <a:off x="728" y="3514"/>
              <a:ext cx="713" cy="212"/>
            </a:xfrm>
            <a:prstGeom prst="rect">
              <a:avLst/>
            </a:prstGeom>
            <a:noFill/>
            <a:ln w="9525">
              <a:noFill/>
              <a:miter lim="800000"/>
              <a:headEnd/>
              <a:tailEnd/>
            </a:ln>
            <a:effectLst/>
          </p:spPr>
          <p:txBody>
            <a:bodyPr wrap="none">
              <a:spAutoFit/>
            </a:bodyPr>
            <a:lstStyle/>
            <a:p>
              <a:r>
                <a:rPr lang="de-DE" sz="1600"/>
                <a:t>Arbeitszeit</a:t>
              </a:r>
            </a:p>
          </p:txBody>
        </p:sp>
      </p:grpSp>
      <p:sp>
        <p:nvSpPr>
          <p:cNvPr id="469034" name="Rectangle 42"/>
          <p:cNvSpPr>
            <a:spLocks noChangeArrowheads="1"/>
          </p:cNvSpPr>
          <p:nvPr/>
        </p:nvSpPr>
        <p:spPr bwMode="auto">
          <a:xfrm>
            <a:off x="2566988" y="4479925"/>
            <a:ext cx="1282700" cy="44926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69035" name="Rectangle 43"/>
          <p:cNvSpPr>
            <a:spLocks noChangeArrowheads="1"/>
          </p:cNvSpPr>
          <p:nvPr/>
        </p:nvSpPr>
        <p:spPr bwMode="auto">
          <a:xfrm>
            <a:off x="5976938" y="4479925"/>
            <a:ext cx="787400" cy="450850"/>
          </a:xfrm>
          <a:prstGeom prst="rect">
            <a:avLst/>
          </a:prstGeom>
          <a:solidFill>
            <a:srgbClr val="FFCC00">
              <a:alpha val="30196"/>
            </a:srgbClr>
          </a:solidFill>
          <a:ln w="9525">
            <a:solidFill>
              <a:schemeClr val="tx1"/>
            </a:solidFill>
            <a:miter lim="800000"/>
            <a:headEnd/>
            <a:tailEnd/>
          </a:ln>
          <a:effectLst/>
        </p:spPr>
        <p:txBody>
          <a:bodyPr wrap="none" anchor="ctr"/>
          <a:lstStyle/>
          <a:p>
            <a:endParaRPr lang="de-DE"/>
          </a:p>
        </p:txBody>
      </p:sp>
      <p:sp>
        <p:nvSpPr>
          <p:cNvPr id="469036" name="AutoShape 44"/>
          <p:cNvSpPr>
            <a:spLocks noChangeArrowheads="1"/>
          </p:cNvSpPr>
          <p:nvPr/>
        </p:nvSpPr>
        <p:spPr bwMode="auto">
          <a:xfrm rot="-5400000">
            <a:off x="5331619" y="3382169"/>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69037" name="AutoShape 45"/>
          <p:cNvSpPr>
            <a:spLocks noChangeArrowheads="1"/>
          </p:cNvSpPr>
          <p:nvPr/>
        </p:nvSpPr>
        <p:spPr bwMode="auto">
          <a:xfrm rot="-5400000">
            <a:off x="5347494" y="4420394"/>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69038" name="Text Box 46"/>
          <p:cNvSpPr txBox="1">
            <a:spLocks noChangeArrowheads="1"/>
          </p:cNvSpPr>
          <p:nvPr/>
        </p:nvSpPr>
        <p:spPr bwMode="auto">
          <a:xfrm>
            <a:off x="7519988" y="4414838"/>
            <a:ext cx="1279525" cy="581025"/>
          </a:xfrm>
          <a:prstGeom prst="rect">
            <a:avLst/>
          </a:prstGeom>
          <a:noFill/>
          <a:ln w="9525" algn="ctr">
            <a:noFill/>
            <a:miter lim="800000"/>
            <a:headEnd/>
            <a:tailEnd/>
          </a:ln>
          <a:effectLst/>
        </p:spPr>
        <p:txBody>
          <a:bodyPr wrap="none">
            <a:spAutoFit/>
          </a:bodyPr>
          <a:lstStyle/>
          <a:p>
            <a:r>
              <a:rPr lang="de-DE" sz="1600" i="1"/>
              <a:t>1000 Köpfe</a:t>
            </a:r>
            <a:r>
              <a:rPr lang="de-DE" sz="1600"/>
              <a:t> </a:t>
            </a:r>
          </a:p>
          <a:p>
            <a:r>
              <a:rPr lang="de-DE" sz="1600"/>
              <a:t>Blumenkohl</a:t>
            </a:r>
          </a:p>
        </p:txBody>
      </p:sp>
      <p:pic>
        <p:nvPicPr>
          <p:cNvPr id="469039" name="Picture 47" descr="Blumenkohl"/>
          <p:cNvPicPr>
            <a:picLocks noChangeAspect="1" noChangeArrowheads="1"/>
          </p:cNvPicPr>
          <p:nvPr/>
        </p:nvPicPr>
        <p:blipFill>
          <a:blip r:embed="rId5"/>
          <a:srcRect/>
          <a:stretch>
            <a:fillRect/>
          </a:stretch>
        </p:blipFill>
        <p:spPr bwMode="auto">
          <a:xfrm>
            <a:off x="6110288" y="3098800"/>
            <a:ext cx="1196975" cy="1152525"/>
          </a:xfrm>
          <a:prstGeom prst="rect">
            <a:avLst/>
          </a:prstGeom>
          <a:noFill/>
          <a:ln w="9525">
            <a:noFill/>
            <a:miter lim="800000"/>
            <a:headEnd/>
            <a:tailEnd/>
          </a:ln>
        </p:spPr>
      </p:pic>
      <p:sp>
        <p:nvSpPr>
          <p:cNvPr id="469041" name="Text Box 49"/>
          <p:cNvSpPr txBox="1">
            <a:spLocks noChangeArrowheads="1"/>
          </p:cNvSpPr>
          <p:nvPr/>
        </p:nvSpPr>
        <p:spPr bwMode="auto">
          <a:xfrm>
            <a:off x="1100138" y="4425950"/>
            <a:ext cx="1382712" cy="581025"/>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2</a:t>
            </a:r>
          </a:p>
        </p:txBody>
      </p:sp>
      <p:sp>
        <p:nvSpPr>
          <p:cNvPr id="469042" name="Line 50"/>
          <p:cNvSpPr>
            <a:spLocks noChangeShapeType="1"/>
          </p:cNvSpPr>
          <p:nvPr/>
        </p:nvSpPr>
        <p:spPr bwMode="auto">
          <a:xfrm>
            <a:off x="1425575" y="4437063"/>
            <a:ext cx="6943725" cy="0"/>
          </a:xfrm>
          <a:prstGeom prst="line">
            <a:avLst/>
          </a:prstGeom>
          <a:noFill/>
          <a:ln w="19050">
            <a:solidFill>
              <a:schemeClr val="bg1"/>
            </a:solidFill>
            <a:round/>
            <a:headEnd/>
            <a:tailEnd/>
          </a:ln>
          <a:effectLst/>
        </p:spPr>
        <p:txBody>
          <a:bodyPr/>
          <a:lstStyle/>
          <a:p>
            <a:endParaRPr lang="de-DE"/>
          </a:p>
        </p:txBody>
      </p:sp>
      <p:sp>
        <p:nvSpPr>
          <p:cNvPr id="16408" name="Text Box 60"/>
          <p:cNvSpPr txBox="1">
            <a:spLocks noChangeArrowheads="1"/>
          </p:cNvSpPr>
          <p:nvPr/>
        </p:nvSpPr>
        <p:spPr bwMode="auto">
          <a:xfrm>
            <a:off x="7564438" y="4941888"/>
            <a:ext cx="1279525" cy="581025"/>
          </a:xfrm>
          <a:prstGeom prst="rect">
            <a:avLst/>
          </a:prstGeom>
          <a:noFill/>
          <a:ln w="9525" algn="ctr">
            <a:noFill/>
            <a:miter lim="800000"/>
            <a:headEnd/>
            <a:tailEnd/>
          </a:ln>
          <a:effectLst/>
        </p:spPr>
        <p:txBody>
          <a:bodyPr wrap="none">
            <a:spAutoFit/>
          </a:bodyPr>
          <a:lstStyle/>
          <a:p>
            <a:r>
              <a:rPr lang="de-DE" sz="1600" i="1"/>
              <a:t>1000 Köpfe</a:t>
            </a:r>
            <a:r>
              <a:rPr lang="de-DE" sz="1600"/>
              <a:t> </a:t>
            </a:r>
          </a:p>
          <a:p>
            <a:r>
              <a:rPr lang="de-DE" sz="1600"/>
              <a:t>Blumenkohl</a:t>
            </a:r>
          </a:p>
        </p:txBody>
      </p:sp>
      <p:sp>
        <p:nvSpPr>
          <p:cNvPr id="469053" name="Text Box 61"/>
          <p:cNvSpPr txBox="1">
            <a:spLocks noChangeArrowheads="1"/>
          </p:cNvSpPr>
          <p:nvPr/>
        </p:nvSpPr>
        <p:spPr bwMode="auto">
          <a:xfrm>
            <a:off x="1238250" y="2017713"/>
            <a:ext cx="7424738" cy="1079500"/>
          </a:xfrm>
          <a:prstGeom prst="rect">
            <a:avLst/>
          </a:prstGeom>
          <a:noFill/>
          <a:ln w="9525" algn="ctr">
            <a:solidFill>
              <a:srgbClr val="000000"/>
            </a:solidFill>
            <a:miter lim="800000"/>
            <a:headEnd/>
            <a:tailEnd/>
          </a:ln>
          <a:effectLst/>
        </p:spPr>
        <p:txBody>
          <a:bodyPr>
            <a:spAutoFit/>
          </a:bodyPr>
          <a:lstStyle/>
          <a:p>
            <a:r>
              <a:rPr lang="de-DE" sz="1600"/>
              <a:t>Doch die einen 1000 Köpfe Blumenkohl sind nicht mehr Wert als die anderen.</a:t>
            </a:r>
          </a:p>
          <a:p>
            <a:r>
              <a:rPr lang="de-DE" sz="1600"/>
              <a:t>Nicht die individuell verbrauchte Arbeit bestimmt den Wert. Die Arbeit, welche die Substanz der Werte bildet, ist </a:t>
            </a:r>
            <a:r>
              <a:rPr lang="de-DE" sz="1600" b="1"/>
              <a:t>gleiche</a:t>
            </a:r>
            <a:r>
              <a:rPr lang="de-DE" sz="1600"/>
              <a:t> menschliche Arbeit, Verausgabung </a:t>
            </a:r>
            <a:r>
              <a:rPr lang="de-DE" sz="1600" b="1"/>
              <a:t>derselben</a:t>
            </a:r>
            <a:r>
              <a:rPr lang="de-DE" sz="1600"/>
              <a:t> menschlichen Arbeitskraft.</a:t>
            </a:r>
          </a:p>
        </p:txBody>
      </p:sp>
      <p:sp>
        <p:nvSpPr>
          <p:cNvPr id="16410" name="Text Box 63"/>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53</a:t>
            </a:r>
          </a:p>
          <a:p>
            <a:pPr algn="ctr"/>
            <a:r>
              <a:rPr lang="de-DE" sz="1400">
                <a:solidFill>
                  <a:schemeClr val="bg2"/>
                </a:solidFill>
              </a:rPr>
              <a:t>Originaltext</a:t>
            </a:r>
          </a:p>
        </p:txBody>
      </p:sp>
      <p:sp>
        <p:nvSpPr>
          <p:cNvPr id="16411" name="Text Box 64"/>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16412" name="Text Box 65"/>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
        <p:nvSpPr>
          <p:cNvPr id="469058" name="Text Box 66"/>
          <p:cNvSpPr txBox="1">
            <a:spLocks noChangeArrowheads="1"/>
          </p:cNvSpPr>
          <p:nvPr/>
        </p:nvSpPr>
        <p:spPr bwMode="auto">
          <a:xfrm>
            <a:off x="7272338" y="3357563"/>
            <a:ext cx="1541462" cy="825500"/>
          </a:xfrm>
          <a:prstGeom prst="rect">
            <a:avLst/>
          </a:prstGeom>
          <a:noFill/>
          <a:ln w="9525" algn="ctr">
            <a:noFill/>
            <a:miter lim="800000"/>
            <a:headEnd/>
            <a:tailEnd/>
          </a:ln>
          <a:effectLst/>
        </p:spPr>
        <p:txBody>
          <a:bodyPr wrap="none">
            <a:spAutoFit/>
          </a:bodyPr>
          <a:lstStyle/>
          <a:p>
            <a:pPr>
              <a:lnSpc>
                <a:spcPct val="80000"/>
              </a:lnSpc>
            </a:pPr>
            <a:r>
              <a:rPr lang="de-DE" sz="2000">
                <a:solidFill>
                  <a:srgbClr val="FF0000"/>
                </a:solidFill>
                <a:latin typeface="Monotype Corsiva" pitchFamily="66" charset="0"/>
              </a:rPr>
              <a:t>Dies sind noch </a:t>
            </a:r>
          </a:p>
          <a:p>
            <a:pPr>
              <a:lnSpc>
                <a:spcPct val="80000"/>
              </a:lnSpc>
            </a:pPr>
            <a:r>
              <a:rPr lang="de-DE" sz="2000">
                <a:solidFill>
                  <a:srgbClr val="FF0000"/>
                </a:solidFill>
                <a:latin typeface="Monotype Corsiva" pitchFamily="66" charset="0"/>
              </a:rPr>
              <a:t>nicht die </a:t>
            </a:r>
          </a:p>
          <a:p>
            <a:pPr>
              <a:lnSpc>
                <a:spcPct val="80000"/>
              </a:lnSpc>
            </a:pPr>
            <a:r>
              <a:rPr lang="de-DE" sz="2000">
                <a:solidFill>
                  <a:srgbClr val="FF0000"/>
                </a:solidFill>
                <a:latin typeface="Monotype Corsiva" pitchFamily="66" charset="0"/>
              </a:rPr>
              <a:t>Wertgrössen!</a:t>
            </a:r>
          </a:p>
        </p:txBody>
      </p:sp>
      <p:sp>
        <p:nvSpPr>
          <p:cNvPr id="469061" name="AutoShape 69"/>
          <p:cNvSpPr>
            <a:spLocks noChangeArrowheads="1"/>
          </p:cNvSpPr>
          <p:nvPr/>
        </p:nvSpPr>
        <p:spPr bwMode="auto">
          <a:xfrm rot="689539">
            <a:off x="7037388" y="4141788"/>
            <a:ext cx="485775" cy="1009650"/>
          </a:xfrm>
          <a:prstGeom prst="downArrow">
            <a:avLst>
              <a:gd name="adj1" fmla="val 50556"/>
              <a:gd name="adj2" fmla="val 58899"/>
            </a:avLst>
          </a:prstGeom>
          <a:noFill/>
          <a:ln w="12700" algn="ctr">
            <a:solidFill>
              <a:srgbClr val="FF0000"/>
            </a:solidFill>
            <a:miter lim="800000"/>
            <a:headEnd/>
            <a:tailEnd/>
          </a:ln>
          <a:effectLst/>
        </p:spPr>
        <p:txBody>
          <a:bodyPr wrap="none" anchor="ctr"/>
          <a:lstStyle/>
          <a:p>
            <a:endParaRPr lang="de-DE"/>
          </a:p>
        </p:txBody>
      </p:sp>
      <p:sp>
        <p:nvSpPr>
          <p:cNvPr id="469062" name="AutoShape 70"/>
          <p:cNvSpPr>
            <a:spLocks noChangeArrowheads="1"/>
          </p:cNvSpPr>
          <p:nvPr/>
        </p:nvSpPr>
        <p:spPr bwMode="auto">
          <a:xfrm rot="2521577">
            <a:off x="6677025" y="3670300"/>
            <a:ext cx="485775" cy="1009650"/>
          </a:xfrm>
          <a:prstGeom prst="downArrow">
            <a:avLst>
              <a:gd name="adj1" fmla="val 43009"/>
              <a:gd name="adj2" fmla="val 63209"/>
            </a:avLst>
          </a:prstGeom>
          <a:noFill/>
          <a:ln w="12700" algn="ctr">
            <a:solidFill>
              <a:srgbClr val="FF0000"/>
            </a:solidFill>
            <a:miter lim="800000"/>
            <a:headEnd/>
            <a:tailEnd/>
          </a:ln>
          <a:effectLst/>
        </p:spPr>
        <p:txBody>
          <a:bodyPr wrap="none" anchor="ctr"/>
          <a:lstStyle/>
          <a:p>
            <a:pPr algn="ctr"/>
            <a:endParaRPr lang="de-DE" sz="1600">
              <a:solidFill>
                <a:srgbClr val="FF0000"/>
              </a:solidFill>
            </a:endParaRPr>
          </a:p>
        </p:txBody>
      </p:sp>
      <p:pic>
        <p:nvPicPr>
          <p:cNvPr id="16437" name="Arbeit3kurz.wmv">
            <a:hlinkClick r:id="" action="ppaction://media"/>
          </p:cNvPr>
          <p:cNvPicPr>
            <a:picLocks noChangeAspect="1" noChangeArrowheads="1"/>
          </p:cNvPicPr>
          <p:nvPr>
            <a:videoFile r:link="rId2"/>
            <p:extLst>
              <p:ext uri="{DAA4B4D4-6D71-4841-9C94-3DE7FCFB9230}">
                <p14:media xmlns:p14="http://schemas.microsoft.com/office/powerpoint/2010/main" r:embed="rId1"/>
              </p:ext>
            </p:extLst>
          </p:nvPr>
        </p:nvPicPr>
        <p:blipFill>
          <a:blip r:embed="rId6"/>
          <a:srcRect/>
          <a:stretch>
            <a:fillRect/>
          </a:stretch>
        </p:blipFill>
        <p:spPr bwMode="auto">
          <a:xfrm>
            <a:off x="2563813" y="2476500"/>
            <a:ext cx="2559050" cy="1919288"/>
          </a:xfrm>
          <a:prstGeom prst="rect">
            <a:avLst/>
          </a:prstGeom>
          <a:noFill/>
          <a:ln w="9525">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9036"/>
                                        </p:tgtEl>
                                        <p:attrNameLst>
                                          <p:attrName>style.visibility</p:attrName>
                                        </p:attrNameLst>
                                      </p:cBhvr>
                                      <p:to>
                                        <p:strVal val="visible"/>
                                      </p:to>
                                    </p:set>
                                    <p:animEffect transition="in" filter="fade">
                                      <p:cBhvr>
                                        <p:cTn id="7" dur="2000"/>
                                        <p:tgtEl>
                                          <p:spTgt spid="46903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69037"/>
                                        </p:tgtEl>
                                        <p:attrNameLst>
                                          <p:attrName>style.visibility</p:attrName>
                                        </p:attrNameLst>
                                      </p:cBhvr>
                                      <p:to>
                                        <p:strVal val="visible"/>
                                      </p:to>
                                    </p:set>
                                    <p:animEffect transition="in" filter="fade">
                                      <p:cBhvr>
                                        <p:cTn id="10" dur="2000"/>
                                        <p:tgtEl>
                                          <p:spTgt spid="46903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69042"/>
                                        </p:tgtEl>
                                        <p:attrNameLst>
                                          <p:attrName>style.visibility</p:attrName>
                                        </p:attrNameLst>
                                      </p:cBhvr>
                                      <p:to>
                                        <p:strVal val="visible"/>
                                      </p:to>
                                    </p:set>
                                    <p:animEffect transition="in" filter="fade">
                                      <p:cBhvr>
                                        <p:cTn id="13" dur="1000"/>
                                        <p:tgtEl>
                                          <p:spTgt spid="469042"/>
                                        </p:tgtEl>
                                      </p:cBhvr>
                                    </p:animEffect>
                                  </p:childTnLst>
                                </p:cTn>
                              </p:par>
                            </p:childTnLst>
                          </p:cTn>
                        </p:par>
                        <p:par>
                          <p:cTn id="14" fill="hold" nodeType="afterGroup">
                            <p:stCondLst>
                              <p:cond delay="2000"/>
                            </p:stCondLst>
                            <p:childTnLst>
                              <p:par>
                                <p:cTn id="15" presetID="10" presetClass="entr" presetSubtype="0" fill="hold" grpId="0" nodeType="afterEffect">
                                  <p:stCondLst>
                                    <p:cond delay="0"/>
                                  </p:stCondLst>
                                  <p:childTnLst>
                                    <p:set>
                                      <p:cBhvr>
                                        <p:cTn id="16" dur="1" fill="hold">
                                          <p:stCondLst>
                                            <p:cond delay="0"/>
                                          </p:stCondLst>
                                        </p:cTn>
                                        <p:tgtEl>
                                          <p:spTgt spid="469041"/>
                                        </p:tgtEl>
                                        <p:attrNameLst>
                                          <p:attrName>style.visibility</p:attrName>
                                        </p:attrNameLst>
                                      </p:cBhvr>
                                      <p:to>
                                        <p:strVal val="visible"/>
                                      </p:to>
                                    </p:set>
                                    <p:animEffect transition="in" filter="fade">
                                      <p:cBhvr>
                                        <p:cTn id="17" dur="2000"/>
                                        <p:tgtEl>
                                          <p:spTgt spid="469041"/>
                                        </p:tgtEl>
                                      </p:cBhvr>
                                    </p:animEffect>
                                  </p:childTnLst>
                                </p:cTn>
                              </p:par>
                            </p:childTnLst>
                          </p:cTn>
                        </p:par>
                        <p:par>
                          <p:cTn id="18" fill="hold" nodeType="afterGroup">
                            <p:stCondLst>
                              <p:cond delay="4000"/>
                            </p:stCondLst>
                            <p:childTnLst>
                              <p:par>
                                <p:cTn id="19" presetID="10" presetClass="entr" presetSubtype="0" fill="hold" nodeType="afterEffect">
                                  <p:stCondLst>
                                    <p:cond delay="0"/>
                                  </p:stCondLst>
                                  <p:childTnLst>
                                    <p:set>
                                      <p:cBhvr>
                                        <p:cTn id="20" dur="1" fill="hold">
                                          <p:stCondLst>
                                            <p:cond delay="0"/>
                                          </p:stCondLst>
                                        </p:cTn>
                                        <p:tgtEl>
                                          <p:spTgt spid="16437"/>
                                        </p:tgtEl>
                                        <p:attrNameLst>
                                          <p:attrName>style.visibility</p:attrName>
                                        </p:attrNameLst>
                                      </p:cBhvr>
                                      <p:to>
                                        <p:strVal val="visible"/>
                                      </p:to>
                                    </p:set>
                                    <p:animEffect transition="in" filter="fade">
                                      <p:cBhvr>
                                        <p:cTn id="21" dur="2000"/>
                                        <p:tgtEl>
                                          <p:spTgt spid="16437"/>
                                        </p:tgtEl>
                                      </p:cBhvr>
                                    </p:animEffect>
                                  </p:childTnLst>
                                </p:cTn>
                              </p:par>
                            </p:childTnLst>
                          </p:cTn>
                        </p:par>
                        <p:par>
                          <p:cTn id="22" fill="hold">
                            <p:stCondLst>
                              <p:cond delay="6000"/>
                            </p:stCondLst>
                            <p:childTnLst>
                              <p:par>
                                <p:cTn id="23" presetID="1" presetClass="mediacall" presetSubtype="0" fill="hold" nodeType="afterEffect">
                                  <p:stCondLst>
                                    <p:cond delay="0"/>
                                  </p:stCondLst>
                                  <p:childTnLst>
                                    <p:cmd type="call" cmd="playFrom(0.0)">
                                      <p:cBhvr>
                                        <p:cTn id="24" dur="3000" fill="hold"/>
                                        <p:tgtEl>
                                          <p:spTgt spid="16437"/>
                                        </p:tgtEl>
                                      </p:cBhvr>
                                    </p:cmd>
                                  </p:childTnLst>
                                </p:cTn>
                              </p:par>
                              <p:par>
                                <p:cTn id="25" presetID="17" presetClass="entr" presetSubtype="8" fill="hold" grpId="1" nodeType="withEffect">
                                  <p:stCondLst>
                                    <p:cond delay="500"/>
                                  </p:stCondLst>
                                  <p:childTnLst>
                                    <p:set>
                                      <p:cBhvr>
                                        <p:cTn id="26" dur="1" fill="hold">
                                          <p:stCondLst>
                                            <p:cond delay="0"/>
                                          </p:stCondLst>
                                        </p:cTn>
                                        <p:tgtEl>
                                          <p:spTgt spid="469034"/>
                                        </p:tgtEl>
                                        <p:attrNameLst>
                                          <p:attrName>style.visibility</p:attrName>
                                        </p:attrNameLst>
                                      </p:cBhvr>
                                      <p:to>
                                        <p:strVal val="visible"/>
                                      </p:to>
                                    </p:set>
                                    <p:anim calcmode="lin" valueType="num">
                                      <p:cBhvr>
                                        <p:cTn id="27" dur="3000" fill="hold"/>
                                        <p:tgtEl>
                                          <p:spTgt spid="469034"/>
                                        </p:tgtEl>
                                        <p:attrNameLst>
                                          <p:attrName>ppt_x</p:attrName>
                                        </p:attrNameLst>
                                      </p:cBhvr>
                                      <p:tavLst>
                                        <p:tav tm="0">
                                          <p:val>
                                            <p:strVal val="#ppt_x-#ppt_w/2"/>
                                          </p:val>
                                        </p:tav>
                                        <p:tav tm="100000">
                                          <p:val>
                                            <p:strVal val="#ppt_x"/>
                                          </p:val>
                                        </p:tav>
                                      </p:tavLst>
                                    </p:anim>
                                    <p:anim calcmode="lin" valueType="num">
                                      <p:cBhvr>
                                        <p:cTn id="28" dur="3000" fill="hold"/>
                                        <p:tgtEl>
                                          <p:spTgt spid="469034"/>
                                        </p:tgtEl>
                                        <p:attrNameLst>
                                          <p:attrName>ppt_y</p:attrName>
                                        </p:attrNameLst>
                                      </p:cBhvr>
                                      <p:tavLst>
                                        <p:tav tm="0">
                                          <p:val>
                                            <p:strVal val="#ppt_y"/>
                                          </p:val>
                                        </p:tav>
                                        <p:tav tm="100000">
                                          <p:val>
                                            <p:strVal val="#ppt_y"/>
                                          </p:val>
                                        </p:tav>
                                      </p:tavLst>
                                    </p:anim>
                                    <p:anim calcmode="lin" valueType="num">
                                      <p:cBhvr>
                                        <p:cTn id="29" dur="3000" fill="hold"/>
                                        <p:tgtEl>
                                          <p:spTgt spid="469034"/>
                                        </p:tgtEl>
                                        <p:attrNameLst>
                                          <p:attrName>ppt_w</p:attrName>
                                        </p:attrNameLst>
                                      </p:cBhvr>
                                      <p:tavLst>
                                        <p:tav tm="0">
                                          <p:val>
                                            <p:fltVal val="0"/>
                                          </p:val>
                                        </p:tav>
                                        <p:tav tm="100000">
                                          <p:val>
                                            <p:strVal val="#ppt_w"/>
                                          </p:val>
                                        </p:tav>
                                      </p:tavLst>
                                    </p:anim>
                                    <p:anim calcmode="lin" valueType="num">
                                      <p:cBhvr>
                                        <p:cTn id="30" dur="3000" fill="hold"/>
                                        <p:tgtEl>
                                          <p:spTgt spid="469034"/>
                                        </p:tgtEl>
                                        <p:attrNameLst>
                                          <p:attrName>ppt_h</p:attrName>
                                        </p:attrNameLst>
                                      </p:cBhvr>
                                      <p:tavLst>
                                        <p:tav tm="0">
                                          <p:val>
                                            <p:strVal val="#ppt_h"/>
                                          </p:val>
                                        </p:tav>
                                        <p:tav tm="100000">
                                          <p:val>
                                            <p:strVal val="#ppt_h"/>
                                          </p:val>
                                        </p:tav>
                                      </p:tavLst>
                                    </p:anim>
                                  </p:childTnLst>
                                </p:cTn>
                              </p:par>
                              <p:par>
                                <p:cTn id="31" presetID="17" presetClass="entr" presetSubtype="8" fill="hold" grpId="1" nodeType="withEffect">
                                  <p:stCondLst>
                                    <p:cond delay="500"/>
                                  </p:stCondLst>
                                  <p:childTnLst>
                                    <p:set>
                                      <p:cBhvr>
                                        <p:cTn id="32" dur="1" fill="hold">
                                          <p:stCondLst>
                                            <p:cond delay="0"/>
                                          </p:stCondLst>
                                        </p:cTn>
                                        <p:tgtEl>
                                          <p:spTgt spid="469035"/>
                                        </p:tgtEl>
                                        <p:attrNameLst>
                                          <p:attrName>style.visibility</p:attrName>
                                        </p:attrNameLst>
                                      </p:cBhvr>
                                      <p:to>
                                        <p:strVal val="visible"/>
                                      </p:to>
                                    </p:set>
                                    <p:anim calcmode="lin" valueType="num">
                                      <p:cBhvr>
                                        <p:cTn id="33" dur="3000" fill="hold"/>
                                        <p:tgtEl>
                                          <p:spTgt spid="469035"/>
                                        </p:tgtEl>
                                        <p:attrNameLst>
                                          <p:attrName>ppt_x</p:attrName>
                                        </p:attrNameLst>
                                      </p:cBhvr>
                                      <p:tavLst>
                                        <p:tav tm="0">
                                          <p:val>
                                            <p:strVal val="#ppt_x-#ppt_w/2"/>
                                          </p:val>
                                        </p:tav>
                                        <p:tav tm="100000">
                                          <p:val>
                                            <p:strVal val="#ppt_x"/>
                                          </p:val>
                                        </p:tav>
                                      </p:tavLst>
                                    </p:anim>
                                    <p:anim calcmode="lin" valueType="num">
                                      <p:cBhvr>
                                        <p:cTn id="34" dur="3000" fill="hold"/>
                                        <p:tgtEl>
                                          <p:spTgt spid="469035"/>
                                        </p:tgtEl>
                                        <p:attrNameLst>
                                          <p:attrName>ppt_y</p:attrName>
                                        </p:attrNameLst>
                                      </p:cBhvr>
                                      <p:tavLst>
                                        <p:tav tm="0">
                                          <p:val>
                                            <p:strVal val="#ppt_y"/>
                                          </p:val>
                                        </p:tav>
                                        <p:tav tm="100000">
                                          <p:val>
                                            <p:strVal val="#ppt_y"/>
                                          </p:val>
                                        </p:tav>
                                      </p:tavLst>
                                    </p:anim>
                                    <p:anim calcmode="lin" valueType="num">
                                      <p:cBhvr>
                                        <p:cTn id="35" dur="3000" fill="hold"/>
                                        <p:tgtEl>
                                          <p:spTgt spid="469035"/>
                                        </p:tgtEl>
                                        <p:attrNameLst>
                                          <p:attrName>ppt_w</p:attrName>
                                        </p:attrNameLst>
                                      </p:cBhvr>
                                      <p:tavLst>
                                        <p:tav tm="0">
                                          <p:val>
                                            <p:fltVal val="0"/>
                                          </p:val>
                                        </p:tav>
                                        <p:tav tm="100000">
                                          <p:val>
                                            <p:strVal val="#ppt_w"/>
                                          </p:val>
                                        </p:tav>
                                      </p:tavLst>
                                    </p:anim>
                                    <p:anim calcmode="lin" valueType="num">
                                      <p:cBhvr>
                                        <p:cTn id="36" dur="3000" fill="hold"/>
                                        <p:tgtEl>
                                          <p:spTgt spid="469035"/>
                                        </p:tgtEl>
                                        <p:attrNameLst>
                                          <p:attrName>ppt_h</p:attrName>
                                        </p:attrNameLst>
                                      </p:cBhvr>
                                      <p:tavLst>
                                        <p:tav tm="0">
                                          <p:val>
                                            <p:strVal val="#ppt_h"/>
                                          </p:val>
                                        </p:tav>
                                        <p:tav tm="100000">
                                          <p:val>
                                            <p:strVal val="#ppt_h"/>
                                          </p:val>
                                        </p:tav>
                                      </p:tavLst>
                                    </p:anim>
                                  </p:childTnLst>
                                </p:cTn>
                              </p:par>
                              <p:par>
                                <p:cTn id="37" presetID="10" presetClass="entr" presetSubtype="0" fill="hold" nodeType="withEffect">
                                  <p:stCondLst>
                                    <p:cond delay="500"/>
                                  </p:stCondLst>
                                  <p:childTnLst>
                                    <p:set>
                                      <p:cBhvr>
                                        <p:cTn id="38" dur="1" fill="hold">
                                          <p:stCondLst>
                                            <p:cond delay="0"/>
                                          </p:stCondLst>
                                        </p:cTn>
                                        <p:tgtEl>
                                          <p:spTgt spid="469039"/>
                                        </p:tgtEl>
                                        <p:attrNameLst>
                                          <p:attrName>style.visibility</p:attrName>
                                        </p:attrNameLst>
                                      </p:cBhvr>
                                      <p:to>
                                        <p:strVal val="visible"/>
                                      </p:to>
                                    </p:set>
                                    <p:animEffect transition="in" filter="fade">
                                      <p:cBhvr>
                                        <p:cTn id="39" dur="3000"/>
                                        <p:tgtEl>
                                          <p:spTgt spid="469039"/>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469038"/>
                                        </p:tgtEl>
                                        <p:attrNameLst>
                                          <p:attrName>style.visibility</p:attrName>
                                        </p:attrNameLst>
                                      </p:cBhvr>
                                      <p:to>
                                        <p:strVal val="visible"/>
                                      </p:to>
                                    </p:set>
                                    <p:animEffect transition="in" filter="fade">
                                      <p:cBhvr>
                                        <p:cTn id="42" dur="3000"/>
                                        <p:tgtEl>
                                          <p:spTgt spid="469038"/>
                                        </p:tgtEl>
                                      </p:cBhvr>
                                    </p:animEffect>
                                  </p:childTnLst>
                                </p:cTn>
                              </p:par>
                            </p:childTnLst>
                          </p:cTn>
                        </p:par>
                        <p:par>
                          <p:cTn id="43" fill="hold">
                            <p:stCondLst>
                              <p:cond delay="9500"/>
                            </p:stCondLst>
                            <p:childTnLst>
                              <p:par>
                                <p:cTn id="44" presetID="10" presetClass="exit" presetSubtype="0" fill="hold" nodeType="afterEffect">
                                  <p:stCondLst>
                                    <p:cond delay="0"/>
                                  </p:stCondLst>
                                  <p:childTnLst>
                                    <p:animEffect transition="out" filter="fade">
                                      <p:cBhvr>
                                        <p:cTn id="45" dur="2000"/>
                                        <p:tgtEl>
                                          <p:spTgt spid="16437"/>
                                        </p:tgtEl>
                                      </p:cBhvr>
                                    </p:animEffect>
                                    <p:set>
                                      <p:cBhvr>
                                        <p:cTn id="46" dur="1" fill="hold">
                                          <p:stCondLst>
                                            <p:cond delay="1999"/>
                                          </p:stCondLst>
                                        </p:cTn>
                                        <p:tgtEl>
                                          <p:spTgt spid="16437"/>
                                        </p:tgtEl>
                                        <p:attrNameLst>
                                          <p:attrName>style.visibility</p:attrName>
                                        </p:attrNameLst>
                                      </p:cBhvr>
                                      <p:to>
                                        <p:strVal val="hidden"/>
                                      </p:to>
                                    </p:set>
                                    <p:cmd type="call" cmd="stop">
                                      <p:cBhvr>
                                        <p:cTn id="47" dur="1">
                                          <p:stCondLst>
                                            <p:cond delay="1999"/>
                                          </p:stCondLst>
                                        </p:cTn>
                                        <p:tgtEl>
                                          <p:spTgt spid="16437"/>
                                        </p:tgtEl>
                                      </p:cBhvr>
                                    </p:cmd>
                                  </p:childTnLst>
                                </p:cTn>
                              </p:par>
                              <p:par>
                                <p:cTn id="48" presetID="10" presetClass="exit" presetSubtype="0" fill="hold" grpId="1" nodeType="withEffect">
                                  <p:stCondLst>
                                    <p:cond delay="2500"/>
                                  </p:stCondLst>
                                  <p:childTnLst>
                                    <p:animEffect transition="out" filter="fade">
                                      <p:cBhvr>
                                        <p:cTn id="49" dur="2000"/>
                                        <p:tgtEl>
                                          <p:spTgt spid="469036"/>
                                        </p:tgtEl>
                                      </p:cBhvr>
                                    </p:animEffect>
                                    <p:set>
                                      <p:cBhvr>
                                        <p:cTn id="50" dur="1" fill="hold">
                                          <p:stCondLst>
                                            <p:cond delay="1999"/>
                                          </p:stCondLst>
                                        </p:cTn>
                                        <p:tgtEl>
                                          <p:spTgt spid="469036"/>
                                        </p:tgtEl>
                                        <p:attrNameLst>
                                          <p:attrName>style.visibility</p:attrName>
                                        </p:attrNameLst>
                                      </p:cBhvr>
                                      <p:to>
                                        <p:strVal val="hidden"/>
                                      </p:to>
                                    </p:set>
                                  </p:childTnLst>
                                </p:cTn>
                              </p:par>
                              <p:par>
                                <p:cTn id="51" presetID="10" presetClass="exit" presetSubtype="0" fill="hold" grpId="1" nodeType="withEffect">
                                  <p:stCondLst>
                                    <p:cond delay="2500"/>
                                  </p:stCondLst>
                                  <p:childTnLst>
                                    <p:animEffect transition="out" filter="fade">
                                      <p:cBhvr>
                                        <p:cTn id="52" dur="2000"/>
                                        <p:tgtEl>
                                          <p:spTgt spid="469037"/>
                                        </p:tgtEl>
                                      </p:cBhvr>
                                    </p:animEffect>
                                    <p:set>
                                      <p:cBhvr>
                                        <p:cTn id="53" dur="1" fill="hold">
                                          <p:stCondLst>
                                            <p:cond delay="1999"/>
                                          </p:stCondLst>
                                        </p:cTn>
                                        <p:tgtEl>
                                          <p:spTgt spid="469037"/>
                                        </p:tgtEl>
                                        <p:attrNameLst>
                                          <p:attrName>style.visibility</p:attrName>
                                        </p:attrNameLst>
                                      </p:cBhvr>
                                      <p:to>
                                        <p:strVal val="hidden"/>
                                      </p:to>
                                    </p:set>
                                  </p:childTnLst>
                                </p:cTn>
                              </p:par>
                              <p:par>
                                <p:cTn id="54" presetID="10" presetClass="exit" presetSubtype="0" fill="hold" nodeType="withEffect">
                                  <p:stCondLst>
                                    <p:cond delay="2500"/>
                                  </p:stCondLst>
                                  <p:childTnLst>
                                    <p:animEffect transition="out" filter="fade">
                                      <p:cBhvr>
                                        <p:cTn id="55" dur="2000"/>
                                        <p:tgtEl>
                                          <p:spTgt spid="469039"/>
                                        </p:tgtEl>
                                      </p:cBhvr>
                                    </p:animEffect>
                                    <p:set>
                                      <p:cBhvr>
                                        <p:cTn id="56" dur="1" fill="hold">
                                          <p:stCondLst>
                                            <p:cond delay="1999"/>
                                          </p:stCondLst>
                                        </p:cTn>
                                        <p:tgtEl>
                                          <p:spTgt spid="469039"/>
                                        </p:tgtEl>
                                        <p:attrNameLst>
                                          <p:attrName>style.visibility</p:attrName>
                                        </p:attrNameLst>
                                      </p:cBhvr>
                                      <p:to>
                                        <p:strVal val="hidden"/>
                                      </p:to>
                                    </p:set>
                                  </p:childTnLst>
                                </p:cTn>
                              </p:par>
                            </p:childTnLst>
                          </p:cTn>
                        </p:par>
                        <p:par>
                          <p:cTn id="57" fill="hold">
                            <p:stCondLst>
                              <p:cond delay="14000"/>
                            </p:stCondLst>
                            <p:childTnLst>
                              <p:par>
                                <p:cTn id="58" presetID="10" presetClass="entr" presetSubtype="0" fill="hold" grpId="0" nodeType="afterEffect">
                                  <p:stCondLst>
                                    <p:cond delay="500"/>
                                  </p:stCondLst>
                                  <p:childTnLst>
                                    <p:set>
                                      <p:cBhvr>
                                        <p:cTn id="59" dur="1" fill="hold">
                                          <p:stCondLst>
                                            <p:cond delay="0"/>
                                          </p:stCondLst>
                                        </p:cTn>
                                        <p:tgtEl>
                                          <p:spTgt spid="469053"/>
                                        </p:tgtEl>
                                        <p:attrNameLst>
                                          <p:attrName>style.visibility</p:attrName>
                                        </p:attrNameLst>
                                      </p:cBhvr>
                                      <p:to>
                                        <p:strVal val="visible"/>
                                      </p:to>
                                    </p:set>
                                    <p:animEffect transition="in" filter="fade">
                                      <p:cBhvr>
                                        <p:cTn id="60" dur="2000"/>
                                        <p:tgtEl>
                                          <p:spTgt spid="469053"/>
                                        </p:tgtEl>
                                      </p:cBhvr>
                                    </p:animEffect>
                                  </p:childTnLst>
                                </p:cTn>
                              </p:par>
                            </p:childTnLst>
                          </p:cTn>
                        </p:par>
                        <p:par>
                          <p:cTn id="61" fill="hold">
                            <p:stCondLst>
                              <p:cond delay="16500"/>
                            </p:stCondLst>
                            <p:childTnLst>
                              <p:par>
                                <p:cTn id="62" presetID="1" presetClass="entr" presetSubtype="0" fill="hold" grpId="1" nodeType="afterEffect">
                                  <p:stCondLst>
                                    <p:cond delay="0"/>
                                  </p:stCondLst>
                                  <p:childTnLst>
                                    <p:set>
                                      <p:cBhvr>
                                        <p:cTn id="63" dur="1" fill="hold">
                                          <p:stCondLst>
                                            <p:cond delay="0"/>
                                          </p:stCondLst>
                                        </p:cTn>
                                        <p:tgtEl>
                                          <p:spTgt spid="468999"/>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0" presetClass="exit" presetSubtype="0" fill="hold" grpId="2" nodeType="clickEffect">
                                  <p:stCondLst>
                                    <p:cond delay="0"/>
                                  </p:stCondLst>
                                  <p:childTnLst>
                                    <p:animEffect transition="out" filter="fade">
                                      <p:cBhvr>
                                        <p:cTn id="67" dur="1000"/>
                                        <p:tgtEl>
                                          <p:spTgt spid="468999"/>
                                        </p:tgtEl>
                                      </p:cBhvr>
                                    </p:animEffect>
                                    <p:set>
                                      <p:cBhvr>
                                        <p:cTn id="68" dur="1" fill="hold">
                                          <p:stCondLst>
                                            <p:cond delay="999"/>
                                          </p:stCondLst>
                                        </p:cTn>
                                        <p:tgtEl>
                                          <p:spTgt spid="468999"/>
                                        </p:tgtEl>
                                        <p:attrNameLst>
                                          <p:attrName>style.visibility</p:attrName>
                                        </p:attrNameLst>
                                      </p:cBhvr>
                                      <p:to>
                                        <p:strVal val="hidden"/>
                                      </p:to>
                                    </p:set>
                                  </p:childTnLst>
                                </p:cTn>
                              </p:par>
                            </p:childTnLst>
                          </p:cTn>
                        </p:par>
                        <p:par>
                          <p:cTn id="69" fill="hold">
                            <p:stCondLst>
                              <p:cond delay="1000"/>
                            </p:stCondLst>
                            <p:childTnLst>
                              <p:par>
                                <p:cTn id="70" presetID="1" presetClass="entr" presetSubtype="0" fill="hold" grpId="0" nodeType="afterEffect">
                                  <p:stCondLst>
                                    <p:cond delay="0"/>
                                  </p:stCondLst>
                                  <p:childTnLst>
                                    <p:set>
                                      <p:cBhvr>
                                        <p:cTn id="71" dur="1" fill="hold">
                                          <p:stCondLst>
                                            <p:cond delay="0"/>
                                          </p:stCondLst>
                                        </p:cTn>
                                        <p:tgtEl>
                                          <p:spTgt spid="469061"/>
                                        </p:tgtEl>
                                        <p:attrNameLst>
                                          <p:attrName>style.visibility</p:attrName>
                                        </p:attrNameLst>
                                      </p:cBhvr>
                                      <p:to>
                                        <p:strVal val="visible"/>
                                      </p:to>
                                    </p:set>
                                  </p:childTnLst>
                                </p:cTn>
                              </p:par>
                            </p:childTnLst>
                          </p:cTn>
                        </p:par>
                        <p:par>
                          <p:cTn id="72" fill="hold">
                            <p:stCondLst>
                              <p:cond delay="1000"/>
                            </p:stCondLst>
                            <p:childTnLst>
                              <p:par>
                                <p:cTn id="73" presetID="1" presetClass="entr" presetSubtype="0" fill="hold" grpId="0" nodeType="afterEffect">
                                  <p:stCondLst>
                                    <p:cond delay="0"/>
                                  </p:stCondLst>
                                  <p:childTnLst>
                                    <p:set>
                                      <p:cBhvr>
                                        <p:cTn id="74" dur="1" fill="hold">
                                          <p:stCondLst>
                                            <p:cond delay="0"/>
                                          </p:stCondLst>
                                        </p:cTn>
                                        <p:tgtEl>
                                          <p:spTgt spid="469062"/>
                                        </p:tgtEl>
                                        <p:attrNameLst>
                                          <p:attrName>style.visibility</p:attrName>
                                        </p:attrNameLst>
                                      </p:cBhvr>
                                      <p:to>
                                        <p:strVal val="visible"/>
                                      </p:to>
                                    </p:set>
                                  </p:childTnLst>
                                </p:cTn>
                              </p:par>
                            </p:childTnLst>
                          </p:cTn>
                        </p:par>
                        <p:par>
                          <p:cTn id="75" fill="hold">
                            <p:stCondLst>
                              <p:cond delay="1000"/>
                            </p:stCondLst>
                            <p:childTnLst>
                              <p:par>
                                <p:cTn id="76" presetID="1" presetClass="entr" presetSubtype="0" fill="hold" grpId="0" nodeType="afterEffect">
                                  <p:stCondLst>
                                    <p:cond delay="500"/>
                                  </p:stCondLst>
                                  <p:iterate type="lt">
                                    <p:tmAbs val="100"/>
                                  </p:iterate>
                                  <p:childTnLst>
                                    <p:set>
                                      <p:cBhvr>
                                        <p:cTn id="77" dur="1" fill="hold">
                                          <p:stCondLst>
                                            <p:cond delay="0"/>
                                          </p:stCondLst>
                                        </p:cTn>
                                        <p:tgtEl>
                                          <p:spTgt spid="469058"/>
                                        </p:tgtEl>
                                        <p:attrNameLst>
                                          <p:attrName>style.visibility</p:attrName>
                                        </p:attrNameLst>
                                      </p:cBhvr>
                                      <p:to>
                                        <p:strVal val="visible"/>
                                      </p:to>
                                    </p:set>
                                  </p:childTnLst>
                                </p:cTn>
                              </p:par>
                            </p:childTnLst>
                          </p:cTn>
                        </p:par>
                        <p:par>
                          <p:cTn id="78" fill="hold">
                            <p:stCondLst>
                              <p:cond delay="4601"/>
                            </p:stCondLst>
                            <p:childTnLst>
                              <p:par>
                                <p:cTn id="79" presetID="1" presetClass="emph" presetSubtype="2" fill="hold" nodeType="afterEffect">
                                  <p:stCondLst>
                                    <p:cond delay="0"/>
                                  </p:stCondLst>
                                  <p:childTnLst>
                                    <p:animClr clrSpc="rgb" dir="cw">
                                      <p:cBhvr>
                                        <p:cTn id="80" dur="2000" fill="hold"/>
                                        <p:tgtEl>
                                          <p:spTgt spid="469035"/>
                                        </p:tgtEl>
                                        <p:attrNameLst>
                                          <p:attrName>fillcolor</p:attrName>
                                        </p:attrNameLst>
                                      </p:cBhvr>
                                      <p:to>
                                        <a:srgbClr val="EAEAEA"/>
                                      </p:to>
                                    </p:animClr>
                                    <p:set>
                                      <p:cBhvr>
                                        <p:cTn id="81" dur="2000" fill="hold"/>
                                        <p:tgtEl>
                                          <p:spTgt spid="469035"/>
                                        </p:tgtEl>
                                        <p:attrNameLst>
                                          <p:attrName>fill.type</p:attrName>
                                        </p:attrNameLst>
                                      </p:cBhvr>
                                      <p:to>
                                        <p:strVal val="solid"/>
                                      </p:to>
                                    </p:set>
                                    <p:set>
                                      <p:cBhvr>
                                        <p:cTn id="82" dur="2000" fill="hold"/>
                                        <p:tgtEl>
                                          <p:spTgt spid="469035"/>
                                        </p:tgtEl>
                                        <p:attrNameLst>
                                          <p:attrName>fill.on</p:attrName>
                                        </p:attrNameLst>
                                      </p:cBhvr>
                                      <p:to>
                                        <p:strVal val="true"/>
                                      </p:to>
                                    </p:set>
                                  </p:childTnLst>
                                </p:cTn>
                              </p:par>
                              <p:par>
                                <p:cTn id="83" presetID="1" presetClass="emph" presetSubtype="2" fill="hold" nodeType="withEffect">
                                  <p:stCondLst>
                                    <p:cond delay="0"/>
                                  </p:stCondLst>
                                  <p:childTnLst>
                                    <p:animClr clrSpc="rgb" dir="cw">
                                      <p:cBhvr>
                                        <p:cTn id="84" dur="2000" fill="hold"/>
                                        <p:tgtEl>
                                          <p:spTgt spid="469004"/>
                                        </p:tgtEl>
                                        <p:attrNameLst>
                                          <p:attrName>fillcolor</p:attrName>
                                        </p:attrNameLst>
                                      </p:cBhvr>
                                      <p:to>
                                        <a:srgbClr val="EAEAEA"/>
                                      </p:to>
                                    </p:animClr>
                                    <p:set>
                                      <p:cBhvr>
                                        <p:cTn id="85" dur="2000" fill="hold"/>
                                        <p:tgtEl>
                                          <p:spTgt spid="469004"/>
                                        </p:tgtEl>
                                        <p:attrNameLst>
                                          <p:attrName>fill.type</p:attrName>
                                        </p:attrNameLst>
                                      </p:cBhvr>
                                      <p:to>
                                        <p:strVal val="solid"/>
                                      </p:to>
                                    </p:set>
                                    <p:set>
                                      <p:cBhvr>
                                        <p:cTn id="86" dur="2000" fill="hold"/>
                                        <p:tgtEl>
                                          <p:spTgt spid="469004"/>
                                        </p:tgtEl>
                                        <p:attrNameLst>
                                          <p:attrName>fill.on</p:attrName>
                                        </p:attrNameLst>
                                      </p:cBhvr>
                                      <p:to>
                                        <p:strVal val="true"/>
                                      </p:to>
                                    </p:set>
                                  </p:childTnLst>
                                </p:cTn>
                              </p:par>
                            </p:childTnLst>
                          </p:cTn>
                        </p:par>
                        <p:par>
                          <p:cTn id="87" fill="hold">
                            <p:stCondLst>
                              <p:cond delay="6601"/>
                            </p:stCondLst>
                            <p:childTnLst>
                              <p:par>
                                <p:cTn id="88" presetID="1" presetClass="entr" presetSubtype="0" fill="hold" grpId="0" nodeType="afterEffect">
                                  <p:stCondLst>
                                    <p:cond delay="0"/>
                                  </p:stCondLst>
                                  <p:childTnLst>
                                    <p:set>
                                      <p:cBhvr>
                                        <p:cTn id="89" dur="1" fill="hold">
                                          <p:stCondLst>
                                            <p:cond delay="0"/>
                                          </p:stCondLst>
                                        </p:cTn>
                                        <p:tgtEl>
                                          <p:spTgt spid="4689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p:cTn id="90" fill="hold" display="0">
                  <p:stCondLst>
                    <p:cond delay="indefinite"/>
                  </p:stCondLst>
                  <p:endCondLst>
                    <p:cond evt="onNext" delay="0">
                      <p:tgtEl>
                        <p:sldTgt/>
                      </p:tgtEl>
                    </p:cond>
                    <p:cond evt="onPrev" delay="0">
                      <p:tgtEl>
                        <p:sldTgt/>
                      </p:tgtEl>
                    </p:cond>
                  </p:endCondLst>
                </p:cTn>
                <p:tgtEl>
                  <p:spTgt spid="16437"/>
                </p:tgtEl>
              </p:cMediaNode>
            </p:video>
          </p:childTnLst>
        </p:cTn>
      </p:par>
    </p:tnLst>
    <p:bldLst>
      <p:bldP spid="468999" grpId="0"/>
      <p:bldP spid="468999" grpId="1"/>
      <p:bldP spid="468999" grpId="2"/>
      <p:bldP spid="469034" grpId="1" animBg="1"/>
      <p:bldP spid="469035" grpId="1" animBg="1"/>
      <p:bldP spid="469036" grpId="0" animBg="1"/>
      <p:bldP spid="469036" grpId="1" animBg="1"/>
      <p:bldP spid="469037" grpId="0" animBg="1"/>
      <p:bldP spid="469037" grpId="1" animBg="1"/>
      <p:bldP spid="469038" grpId="0"/>
      <p:bldP spid="469041" grpId="0"/>
      <p:bldP spid="469042" grpId="0" animBg="1"/>
      <p:bldP spid="469053" grpId="0" animBg="1"/>
      <p:bldP spid="469058" grpId="0"/>
      <p:bldP spid="469061" grpId="0" animBg="1"/>
      <p:bldP spid="46906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liennummernplatzhalter 1"/>
          <p:cNvSpPr>
            <a:spLocks noGrp="1"/>
          </p:cNvSpPr>
          <p:nvPr>
            <p:ph type="sldNum" sz="quarter" idx="10"/>
          </p:nvPr>
        </p:nvSpPr>
        <p:spPr>
          <a:noFill/>
          <a:ln>
            <a:miter lim="800000"/>
            <a:headEnd/>
            <a:tailEnd/>
          </a:ln>
        </p:spPr>
        <p:txBody>
          <a:bodyPr/>
          <a:lstStyle/>
          <a:p>
            <a:r>
              <a:rPr lang="de-DE"/>
              <a:t>Folie </a:t>
            </a:r>
            <a:fld id="{43DBD661-E9B5-434C-92AF-473D719D0619}" type="slidenum">
              <a:rPr lang="de-DE"/>
              <a:pPr/>
              <a:t>15</a:t>
            </a:fld>
            <a:endParaRPr lang="de-DE"/>
          </a:p>
        </p:txBody>
      </p:sp>
      <p:sp>
        <p:nvSpPr>
          <p:cNvPr id="17411" name="Rectangle 77"/>
          <p:cNvSpPr>
            <a:spLocks noGrp="1" noChangeArrowheads="1"/>
          </p:cNvSpPr>
          <p:nvPr>
            <p:ph type="title" idx="4294967295"/>
          </p:nvPr>
        </p:nvSpPr>
        <p:spPr bwMode="auto">
          <a:xfrm>
            <a:off x="566738" y="274638"/>
            <a:ext cx="3894137" cy="396875"/>
          </a:xfrm>
          <a:prstGeom prst="rect">
            <a:avLst/>
          </a:prstGeom>
          <a:noFill/>
          <a:ln>
            <a:miter lim="800000"/>
            <a:headEnd/>
            <a:tailEnd/>
          </a:ln>
        </p:spPr>
        <p:txBody>
          <a:bodyPr>
            <a:spAutoFit/>
          </a:bodyPr>
          <a:lstStyle/>
          <a:p>
            <a:pPr eaLnBrk="1" hangingPunct="1"/>
            <a:r>
              <a:rPr lang="de-DE">
                <a:solidFill>
                  <a:srgbClr val="EAEAEA"/>
                </a:solidFill>
              </a:rPr>
              <a:t>1.1 Arbeitskraft der Gesellschaft</a:t>
            </a:r>
          </a:p>
        </p:txBody>
      </p:sp>
      <p:sp>
        <p:nvSpPr>
          <p:cNvPr id="17412" name="Rectangle 2"/>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17413" name="Rectangle 3"/>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71047" name="Text Box 7"/>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17415" name="Text Box 8"/>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17416" name="Text Box 9"/>
          <p:cNvSpPr txBox="1">
            <a:spLocks noChangeArrowheads="1"/>
          </p:cNvSpPr>
          <p:nvPr/>
        </p:nvSpPr>
        <p:spPr bwMode="auto">
          <a:xfrm>
            <a:off x="3073400" y="4979988"/>
            <a:ext cx="2144713" cy="366712"/>
          </a:xfrm>
          <a:prstGeom prst="rect">
            <a:avLst/>
          </a:prstGeom>
          <a:noFill/>
          <a:ln w="9525">
            <a:noFill/>
            <a:miter lim="800000"/>
            <a:headEnd/>
            <a:tailEnd/>
          </a:ln>
          <a:effectLst/>
        </p:spPr>
        <p:txBody>
          <a:bodyPr>
            <a:spAutoFit/>
          </a:bodyPr>
          <a:lstStyle/>
          <a:p>
            <a:endParaRPr lang="de-DE"/>
          </a:p>
        </p:txBody>
      </p:sp>
      <p:sp>
        <p:nvSpPr>
          <p:cNvPr id="17417" name="Rectangle 10"/>
          <p:cNvSpPr>
            <a:spLocks noChangeArrowheads="1"/>
          </p:cNvSpPr>
          <p:nvPr/>
        </p:nvSpPr>
        <p:spPr bwMode="auto">
          <a:xfrm>
            <a:off x="2566988" y="4999038"/>
            <a:ext cx="2578100" cy="449262"/>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17418" name="Rectangle 11"/>
          <p:cNvSpPr>
            <a:spLocks noChangeArrowheads="1"/>
          </p:cNvSpPr>
          <p:nvPr/>
        </p:nvSpPr>
        <p:spPr bwMode="auto">
          <a:xfrm>
            <a:off x="5970588" y="5013325"/>
            <a:ext cx="1611312" cy="434975"/>
          </a:xfrm>
          <a:prstGeom prst="rect">
            <a:avLst/>
          </a:prstGeom>
          <a:noFill/>
          <a:ln w="9525">
            <a:solidFill>
              <a:schemeClr val="tx1"/>
            </a:solidFill>
            <a:miter lim="800000"/>
            <a:headEnd/>
            <a:tailEnd/>
          </a:ln>
          <a:effectLst/>
        </p:spPr>
        <p:txBody>
          <a:bodyPr wrap="none" anchor="ctr"/>
          <a:lstStyle/>
          <a:p>
            <a:endParaRPr lang="de-DE"/>
          </a:p>
        </p:txBody>
      </p:sp>
      <p:sp>
        <p:nvSpPr>
          <p:cNvPr id="17419" name="Text Box 12"/>
          <p:cNvSpPr txBox="1">
            <a:spLocks noChangeArrowheads="1"/>
          </p:cNvSpPr>
          <p:nvPr/>
        </p:nvSpPr>
        <p:spPr bwMode="auto">
          <a:xfrm>
            <a:off x="1131888" y="4986338"/>
            <a:ext cx="1382712" cy="581025"/>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1</a:t>
            </a:r>
          </a:p>
        </p:txBody>
      </p:sp>
      <p:grpSp>
        <p:nvGrpSpPr>
          <p:cNvPr id="17420" name="Group 15"/>
          <p:cNvGrpSpPr>
            <a:grpSpLocks/>
          </p:cNvGrpSpPr>
          <p:nvPr/>
        </p:nvGrpSpPr>
        <p:grpSpPr bwMode="auto">
          <a:xfrm>
            <a:off x="1265238" y="5549900"/>
            <a:ext cx="5905500" cy="523875"/>
            <a:chOff x="728" y="3404"/>
            <a:chExt cx="3720" cy="330"/>
          </a:xfrm>
        </p:grpSpPr>
        <p:grpSp>
          <p:nvGrpSpPr>
            <p:cNvPr id="17460" name="Group 16"/>
            <p:cNvGrpSpPr>
              <a:grpSpLocks/>
            </p:cNvGrpSpPr>
            <p:nvPr/>
          </p:nvGrpSpPr>
          <p:grpSpPr bwMode="auto">
            <a:xfrm>
              <a:off x="1470" y="3404"/>
              <a:ext cx="2978" cy="330"/>
              <a:chOff x="1470" y="3404"/>
              <a:chExt cx="2978" cy="330"/>
            </a:xfrm>
          </p:grpSpPr>
          <p:sp>
            <p:nvSpPr>
              <p:cNvPr id="17462" name="Line 17"/>
              <p:cNvSpPr>
                <a:spLocks noChangeShapeType="1"/>
              </p:cNvSpPr>
              <p:nvPr/>
            </p:nvSpPr>
            <p:spPr bwMode="auto">
              <a:xfrm>
                <a:off x="1474" y="3476"/>
                <a:ext cx="1777" cy="0"/>
              </a:xfrm>
              <a:prstGeom prst="line">
                <a:avLst/>
              </a:prstGeom>
              <a:noFill/>
              <a:ln w="9525">
                <a:solidFill>
                  <a:schemeClr val="tx1"/>
                </a:solidFill>
                <a:round/>
                <a:headEnd/>
                <a:tailEnd type="triangle" w="med" len="med"/>
              </a:ln>
              <a:effectLst/>
            </p:spPr>
            <p:txBody>
              <a:bodyPr/>
              <a:lstStyle/>
              <a:p>
                <a:endParaRPr lang="de-DE"/>
              </a:p>
            </p:txBody>
          </p:sp>
          <p:sp>
            <p:nvSpPr>
              <p:cNvPr id="17463" name="Line 18"/>
              <p:cNvSpPr>
                <a:spLocks noChangeShapeType="1"/>
              </p:cNvSpPr>
              <p:nvPr/>
            </p:nvSpPr>
            <p:spPr bwMode="auto">
              <a:xfrm>
                <a:off x="1560" y="3404"/>
                <a:ext cx="0" cy="144"/>
              </a:xfrm>
              <a:prstGeom prst="line">
                <a:avLst/>
              </a:prstGeom>
              <a:noFill/>
              <a:ln w="12700">
                <a:solidFill>
                  <a:schemeClr val="tx1"/>
                </a:solidFill>
                <a:round/>
                <a:headEnd/>
                <a:tailEnd/>
              </a:ln>
              <a:effectLst/>
            </p:spPr>
            <p:txBody>
              <a:bodyPr/>
              <a:lstStyle/>
              <a:p>
                <a:endParaRPr lang="de-DE"/>
              </a:p>
            </p:txBody>
          </p:sp>
          <p:sp>
            <p:nvSpPr>
              <p:cNvPr id="17464" name="Text Box 19"/>
              <p:cNvSpPr txBox="1">
                <a:spLocks noChangeArrowheads="1"/>
              </p:cNvSpPr>
              <p:nvPr/>
            </p:nvSpPr>
            <p:spPr bwMode="auto">
              <a:xfrm>
                <a:off x="1470" y="3514"/>
                <a:ext cx="187" cy="212"/>
              </a:xfrm>
              <a:prstGeom prst="rect">
                <a:avLst/>
              </a:prstGeom>
              <a:noFill/>
              <a:ln w="9525">
                <a:noFill/>
                <a:miter lim="800000"/>
                <a:headEnd/>
                <a:tailEnd/>
              </a:ln>
              <a:effectLst/>
            </p:spPr>
            <p:txBody>
              <a:bodyPr wrap="none">
                <a:spAutoFit/>
              </a:bodyPr>
              <a:lstStyle/>
              <a:p>
                <a:r>
                  <a:rPr lang="de-DE" sz="1600"/>
                  <a:t>0</a:t>
                </a:r>
              </a:p>
            </p:txBody>
          </p:sp>
          <p:sp>
            <p:nvSpPr>
              <p:cNvPr id="17465" name="Line 20"/>
              <p:cNvSpPr>
                <a:spLocks noChangeShapeType="1"/>
              </p:cNvSpPr>
              <p:nvPr/>
            </p:nvSpPr>
            <p:spPr bwMode="auto">
              <a:xfrm>
                <a:off x="1788" y="3408"/>
                <a:ext cx="0" cy="144"/>
              </a:xfrm>
              <a:prstGeom prst="line">
                <a:avLst/>
              </a:prstGeom>
              <a:noFill/>
              <a:ln w="12700">
                <a:solidFill>
                  <a:schemeClr val="tx1"/>
                </a:solidFill>
                <a:round/>
                <a:headEnd/>
                <a:tailEnd/>
              </a:ln>
              <a:effectLst/>
            </p:spPr>
            <p:txBody>
              <a:bodyPr/>
              <a:lstStyle/>
              <a:p>
                <a:endParaRPr lang="de-DE"/>
              </a:p>
            </p:txBody>
          </p:sp>
          <p:sp>
            <p:nvSpPr>
              <p:cNvPr id="17466" name="Text Box 21"/>
              <p:cNvSpPr txBox="1">
                <a:spLocks noChangeArrowheads="1"/>
              </p:cNvSpPr>
              <p:nvPr/>
            </p:nvSpPr>
            <p:spPr bwMode="auto">
              <a:xfrm>
                <a:off x="1698" y="3518"/>
                <a:ext cx="187" cy="212"/>
              </a:xfrm>
              <a:prstGeom prst="rect">
                <a:avLst/>
              </a:prstGeom>
              <a:noFill/>
              <a:ln w="9525">
                <a:noFill/>
                <a:miter lim="800000"/>
                <a:headEnd/>
                <a:tailEnd/>
              </a:ln>
              <a:effectLst/>
            </p:spPr>
            <p:txBody>
              <a:bodyPr wrap="none">
                <a:spAutoFit/>
              </a:bodyPr>
              <a:lstStyle/>
              <a:p>
                <a:r>
                  <a:rPr lang="de-DE" sz="1600"/>
                  <a:t>1</a:t>
                </a:r>
              </a:p>
            </p:txBody>
          </p:sp>
          <p:sp>
            <p:nvSpPr>
              <p:cNvPr id="17467" name="Line 22"/>
              <p:cNvSpPr>
                <a:spLocks noChangeShapeType="1"/>
              </p:cNvSpPr>
              <p:nvPr/>
            </p:nvSpPr>
            <p:spPr bwMode="auto">
              <a:xfrm>
                <a:off x="2012" y="3412"/>
                <a:ext cx="0" cy="144"/>
              </a:xfrm>
              <a:prstGeom prst="line">
                <a:avLst/>
              </a:prstGeom>
              <a:noFill/>
              <a:ln w="12700">
                <a:solidFill>
                  <a:schemeClr val="tx1"/>
                </a:solidFill>
                <a:round/>
                <a:headEnd/>
                <a:tailEnd/>
              </a:ln>
              <a:effectLst/>
            </p:spPr>
            <p:txBody>
              <a:bodyPr/>
              <a:lstStyle/>
              <a:p>
                <a:endParaRPr lang="de-DE"/>
              </a:p>
            </p:txBody>
          </p:sp>
          <p:sp>
            <p:nvSpPr>
              <p:cNvPr id="17468" name="Text Box 23"/>
              <p:cNvSpPr txBox="1">
                <a:spLocks noChangeArrowheads="1"/>
              </p:cNvSpPr>
              <p:nvPr/>
            </p:nvSpPr>
            <p:spPr bwMode="auto">
              <a:xfrm>
                <a:off x="1922" y="3522"/>
                <a:ext cx="187" cy="212"/>
              </a:xfrm>
              <a:prstGeom prst="rect">
                <a:avLst/>
              </a:prstGeom>
              <a:noFill/>
              <a:ln w="9525">
                <a:noFill/>
                <a:miter lim="800000"/>
                <a:headEnd/>
                <a:tailEnd/>
              </a:ln>
              <a:effectLst/>
            </p:spPr>
            <p:txBody>
              <a:bodyPr wrap="none">
                <a:spAutoFit/>
              </a:bodyPr>
              <a:lstStyle/>
              <a:p>
                <a:r>
                  <a:rPr lang="de-DE" sz="1600"/>
                  <a:t>2</a:t>
                </a:r>
              </a:p>
            </p:txBody>
          </p:sp>
          <p:sp>
            <p:nvSpPr>
              <p:cNvPr id="17469" name="Line 24"/>
              <p:cNvSpPr>
                <a:spLocks noChangeShapeType="1"/>
              </p:cNvSpPr>
              <p:nvPr/>
            </p:nvSpPr>
            <p:spPr bwMode="auto">
              <a:xfrm>
                <a:off x="2240" y="3408"/>
                <a:ext cx="0" cy="144"/>
              </a:xfrm>
              <a:prstGeom prst="line">
                <a:avLst/>
              </a:prstGeom>
              <a:noFill/>
              <a:ln w="12700">
                <a:solidFill>
                  <a:schemeClr val="tx1"/>
                </a:solidFill>
                <a:round/>
                <a:headEnd/>
                <a:tailEnd/>
              </a:ln>
              <a:effectLst/>
            </p:spPr>
            <p:txBody>
              <a:bodyPr/>
              <a:lstStyle/>
              <a:p>
                <a:endParaRPr lang="de-DE"/>
              </a:p>
            </p:txBody>
          </p:sp>
          <p:sp>
            <p:nvSpPr>
              <p:cNvPr id="17470" name="Text Box 25"/>
              <p:cNvSpPr txBox="1">
                <a:spLocks noChangeArrowheads="1"/>
              </p:cNvSpPr>
              <p:nvPr/>
            </p:nvSpPr>
            <p:spPr bwMode="auto">
              <a:xfrm>
                <a:off x="2150" y="3518"/>
                <a:ext cx="187" cy="212"/>
              </a:xfrm>
              <a:prstGeom prst="rect">
                <a:avLst/>
              </a:prstGeom>
              <a:noFill/>
              <a:ln w="9525">
                <a:noFill/>
                <a:miter lim="800000"/>
                <a:headEnd/>
                <a:tailEnd/>
              </a:ln>
              <a:effectLst/>
            </p:spPr>
            <p:txBody>
              <a:bodyPr wrap="none">
                <a:spAutoFit/>
              </a:bodyPr>
              <a:lstStyle/>
              <a:p>
                <a:r>
                  <a:rPr lang="de-DE" sz="1600"/>
                  <a:t>3</a:t>
                </a:r>
              </a:p>
            </p:txBody>
          </p:sp>
          <p:sp>
            <p:nvSpPr>
              <p:cNvPr id="17471" name="Line 26"/>
              <p:cNvSpPr>
                <a:spLocks noChangeShapeType="1"/>
              </p:cNvSpPr>
              <p:nvPr/>
            </p:nvSpPr>
            <p:spPr bwMode="auto">
              <a:xfrm>
                <a:off x="2692" y="3412"/>
                <a:ext cx="0" cy="144"/>
              </a:xfrm>
              <a:prstGeom prst="line">
                <a:avLst/>
              </a:prstGeom>
              <a:noFill/>
              <a:ln w="12700">
                <a:solidFill>
                  <a:schemeClr val="tx1"/>
                </a:solidFill>
                <a:round/>
                <a:headEnd/>
                <a:tailEnd/>
              </a:ln>
              <a:effectLst/>
            </p:spPr>
            <p:txBody>
              <a:bodyPr/>
              <a:lstStyle/>
              <a:p>
                <a:endParaRPr lang="de-DE"/>
              </a:p>
            </p:txBody>
          </p:sp>
          <p:sp>
            <p:nvSpPr>
              <p:cNvPr id="17472" name="Text Box 27"/>
              <p:cNvSpPr txBox="1">
                <a:spLocks noChangeArrowheads="1"/>
              </p:cNvSpPr>
              <p:nvPr/>
            </p:nvSpPr>
            <p:spPr bwMode="auto">
              <a:xfrm>
                <a:off x="2602" y="3522"/>
                <a:ext cx="187" cy="212"/>
              </a:xfrm>
              <a:prstGeom prst="rect">
                <a:avLst/>
              </a:prstGeom>
              <a:noFill/>
              <a:ln w="9525">
                <a:noFill/>
                <a:miter lim="800000"/>
                <a:headEnd/>
                <a:tailEnd/>
              </a:ln>
              <a:effectLst/>
            </p:spPr>
            <p:txBody>
              <a:bodyPr wrap="none">
                <a:spAutoFit/>
              </a:bodyPr>
              <a:lstStyle/>
              <a:p>
                <a:r>
                  <a:rPr lang="de-DE" sz="1600"/>
                  <a:t>5</a:t>
                </a:r>
              </a:p>
            </p:txBody>
          </p:sp>
          <p:sp>
            <p:nvSpPr>
              <p:cNvPr id="17473" name="Line 28"/>
              <p:cNvSpPr>
                <a:spLocks noChangeShapeType="1"/>
              </p:cNvSpPr>
              <p:nvPr/>
            </p:nvSpPr>
            <p:spPr bwMode="auto">
              <a:xfrm>
                <a:off x="2464" y="3408"/>
                <a:ext cx="0" cy="144"/>
              </a:xfrm>
              <a:prstGeom prst="line">
                <a:avLst/>
              </a:prstGeom>
              <a:noFill/>
              <a:ln w="12700">
                <a:solidFill>
                  <a:schemeClr val="tx1"/>
                </a:solidFill>
                <a:round/>
                <a:headEnd/>
                <a:tailEnd/>
              </a:ln>
              <a:effectLst/>
            </p:spPr>
            <p:txBody>
              <a:bodyPr/>
              <a:lstStyle/>
              <a:p>
                <a:endParaRPr lang="de-DE"/>
              </a:p>
            </p:txBody>
          </p:sp>
          <p:sp>
            <p:nvSpPr>
              <p:cNvPr id="17474" name="Text Box 29"/>
              <p:cNvSpPr txBox="1">
                <a:spLocks noChangeArrowheads="1"/>
              </p:cNvSpPr>
              <p:nvPr/>
            </p:nvSpPr>
            <p:spPr bwMode="auto">
              <a:xfrm>
                <a:off x="2374" y="3518"/>
                <a:ext cx="187" cy="212"/>
              </a:xfrm>
              <a:prstGeom prst="rect">
                <a:avLst/>
              </a:prstGeom>
              <a:noFill/>
              <a:ln w="9525">
                <a:noFill/>
                <a:miter lim="800000"/>
                <a:headEnd/>
                <a:tailEnd/>
              </a:ln>
              <a:effectLst/>
            </p:spPr>
            <p:txBody>
              <a:bodyPr wrap="none">
                <a:spAutoFit/>
              </a:bodyPr>
              <a:lstStyle/>
              <a:p>
                <a:r>
                  <a:rPr lang="de-DE" sz="1600"/>
                  <a:t>4</a:t>
                </a:r>
              </a:p>
            </p:txBody>
          </p:sp>
          <p:sp>
            <p:nvSpPr>
              <p:cNvPr id="17475" name="Line 30"/>
              <p:cNvSpPr>
                <a:spLocks noChangeShapeType="1"/>
              </p:cNvSpPr>
              <p:nvPr/>
            </p:nvSpPr>
            <p:spPr bwMode="auto">
              <a:xfrm>
                <a:off x="2916" y="3408"/>
                <a:ext cx="0" cy="144"/>
              </a:xfrm>
              <a:prstGeom prst="line">
                <a:avLst/>
              </a:prstGeom>
              <a:noFill/>
              <a:ln w="12700">
                <a:solidFill>
                  <a:schemeClr val="tx1"/>
                </a:solidFill>
                <a:round/>
                <a:headEnd/>
                <a:tailEnd/>
              </a:ln>
              <a:effectLst/>
            </p:spPr>
            <p:txBody>
              <a:bodyPr/>
              <a:lstStyle/>
              <a:p>
                <a:endParaRPr lang="de-DE"/>
              </a:p>
            </p:txBody>
          </p:sp>
          <p:sp>
            <p:nvSpPr>
              <p:cNvPr id="17476" name="Text Box 31"/>
              <p:cNvSpPr txBox="1">
                <a:spLocks noChangeArrowheads="1"/>
              </p:cNvSpPr>
              <p:nvPr/>
            </p:nvSpPr>
            <p:spPr bwMode="auto">
              <a:xfrm>
                <a:off x="2826" y="3518"/>
                <a:ext cx="187" cy="212"/>
              </a:xfrm>
              <a:prstGeom prst="rect">
                <a:avLst/>
              </a:prstGeom>
              <a:noFill/>
              <a:ln w="9525">
                <a:noFill/>
                <a:miter lim="800000"/>
                <a:headEnd/>
                <a:tailEnd/>
              </a:ln>
              <a:effectLst/>
            </p:spPr>
            <p:txBody>
              <a:bodyPr wrap="none">
                <a:spAutoFit/>
              </a:bodyPr>
              <a:lstStyle/>
              <a:p>
                <a:r>
                  <a:rPr lang="de-DE" sz="1600"/>
                  <a:t>6</a:t>
                </a:r>
              </a:p>
            </p:txBody>
          </p:sp>
          <p:sp>
            <p:nvSpPr>
              <p:cNvPr id="17477" name="Line 32"/>
              <p:cNvSpPr>
                <a:spLocks noChangeShapeType="1"/>
              </p:cNvSpPr>
              <p:nvPr/>
            </p:nvSpPr>
            <p:spPr bwMode="auto">
              <a:xfrm>
                <a:off x="3140" y="3408"/>
                <a:ext cx="0" cy="144"/>
              </a:xfrm>
              <a:prstGeom prst="line">
                <a:avLst/>
              </a:prstGeom>
              <a:noFill/>
              <a:ln w="12700">
                <a:solidFill>
                  <a:schemeClr val="tx1"/>
                </a:solidFill>
                <a:round/>
                <a:headEnd/>
                <a:tailEnd/>
              </a:ln>
              <a:effectLst/>
            </p:spPr>
            <p:txBody>
              <a:bodyPr/>
              <a:lstStyle/>
              <a:p>
                <a:endParaRPr lang="de-DE"/>
              </a:p>
            </p:txBody>
          </p:sp>
          <p:sp>
            <p:nvSpPr>
              <p:cNvPr id="17478" name="Text Box 33"/>
              <p:cNvSpPr txBox="1">
                <a:spLocks noChangeArrowheads="1"/>
              </p:cNvSpPr>
              <p:nvPr/>
            </p:nvSpPr>
            <p:spPr bwMode="auto">
              <a:xfrm>
                <a:off x="3050" y="3518"/>
                <a:ext cx="187" cy="212"/>
              </a:xfrm>
              <a:prstGeom prst="rect">
                <a:avLst/>
              </a:prstGeom>
              <a:noFill/>
              <a:ln w="9525">
                <a:noFill/>
                <a:miter lim="800000"/>
                <a:headEnd/>
                <a:tailEnd/>
              </a:ln>
              <a:effectLst/>
            </p:spPr>
            <p:txBody>
              <a:bodyPr wrap="none">
                <a:spAutoFit/>
              </a:bodyPr>
              <a:lstStyle/>
              <a:p>
                <a:r>
                  <a:rPr lang="de-DE" sz="1600"/>
                  <a:t>7</a:t>
                </a:r>
              </a:p>
            </p:txBody>
          </p:sp>
          <p:sp>
            <p:nvSpPr>
              <p:cNvPr id="17479" name="Text Box 34"/>
              <p:cNvSpPr txBox="1">
                <a:spLocks noChangeArrowheads="1"/>
              </p:cNvSpPr>
              <p:nvPr/>
            </p:nvSpPr>
            <p:spPr bwMode="auto">
              <a:xfrm>
                <a:off x="3194" y="3518"/>
                <a:ext cx="1254" cy="212"/>
              </a:xfrm>
              <a:prstGeom prst="rect">
                <a:avLst/>
              </a:prstGeom>
              <a:noFill/>
              <a:ln w="9525">
                <a:noFill/>
                <a:miter lim="800000"/>
                <a:headEnd/>
                <a:tailEnd/>
              </a:ln>
              <a:effectLst/>
            </p:spPr>
            <p:txBody>
              <a:bodyPr wrap="none">
                <a:spAutoFit/>
              </a:bodyPr>
              <a:lstStyle/>
              <a:p>
                <a:r>
                  <a:rPr lang="de-DE" sz="1600"/>
                  <a:t>Stunden, Tage usw.</a:t>
                </a:r>
              </a:p>
            </p:txBody>
          </p:sp>
        </p:grpSp>
        <p:sp>
          <p:nvSpPr>
            <p:cNvPr id="17461" name="Text Box 35"/>
            <p:cNvSpPr txBox="1">
              <a:spLocks noChangeArrowheads="1"/>
            </p:cNvSpPr>
            <p:nvPr/>
          </p:nvSpPr>
          <p:spPr bwMode="auto">
            <a:xfrm>
              <a:off x="728" y="3514"/>
              <a:ext cx="713" cy="212"/>
            </a:xfrm>
            <a:prstGeom prst="rect">
              <a:avLst/>
            </a:prstGeom>
            <a:noFill/>
            <a:ln w="9525">
              <a:noFill/>
              <a:miter lim="800000"/>
              <a:headEnd/>
              <a:tailEnd/>
            </a:ln>
            <a:effectLst/>
          </p:spPr>
          <p:txBody>
            <a:bodyPr wrap="none">
              <a:spAutoFit/>
            </a:bodyPr>
            <a:lstStyle/>
            <a:p>
              <a:r>
                <a:rPr lang="de-DE" sz="1600"/>
                <a:t>Arbeitszeit</a:t>
              </a:r>
            </a:p>
          </p:txBody>
        </p:sp>
      </p:grpSp>
      <p:sp>
        <p:nvSpPr>
          <p:cNvPr id="17421" name="Rectangle 36"/>
          <p:cNvSpPr>
            <a:spLocks noChangeArrowheads="1"/>
          </p:cNvSpPr>
          <p:nvPr/>
        </p:nvSpPr>
        <p:spPr bwMode="auto">
          <a:xfrm>
            <a:off x="2566988" y="4479925"/>
            <a:ext cx="1282700" cy="44926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17422" name="Rectangle 37"/>
          <p:cNvSpPr>
            <a:spLocks noChangeArrowheads="1"/>
          </p:cNvSpPr>
          <p:nvPr/>
        </p:nvSpPr>
        <p:spPr bwMode="auto">
          <a:xfrm>
            <a:off x="5976938" y="4479925"/>
            <a:ext cx="787400" cy="450850"/>
          </a:xfrm>
          <a:prstGeom prst="rect">
            <a:avLst/>
          </a:prstGeom>
          <a:noFill/>
          <a:ln w="9525">
            <a:solidFill>
              <a:schemeClr val="tx1"/>
            </a:solidFill>
            <a:miter lim="800000"/>
            <a:headEnd/>
            <a:tailEnd/>
          </a:ln>
          <a:effectLst/>
        </p:spPr>
        <p:txBody>
          <a:bodyPr wrap="none" anchor="ctr"/>
          <a:lstStyle/>
          <a:p>
            <a:endParaRPr lang="de-DE"/>
          </a:p>
        </p:txBody>
      </p:sp>
      <p:sp>
        <p:nvSpPr>
          <p:cNvPr id="17423" name="Text Box 40"/>
          <p:cNvSpPr txBox="1">
            <a:spLocks noChangeArrowheads="1"/>
          </p:cNvSpPr>
          <p:nvPr/>
        </p:nvSpPr>
        <p:spPr bwMode="auto">
          <a:xfrm>
            <a:off x="7519988" y="4414838"/>
            <a:ext cx="1279525" cy="581025"/>
          </a:xfrm>
          <a:prstGeom prst="rect">
            <a:avLst/>
          </a:prstGeom>
          <a:noFill/>
          <a:ln w="9525" algn="ctr">
            <a:noFill/>
            <a:miter lim="800000"/>
            <a:headEnd/>
            <a:tailEnd/>
          </a:ln>
          <a:effectLst/>
        </p:spPr>
        <p:txBody>
          <a:bodyPr wrap="none">
            <a:spAutoFit/>
          </a:bodyPr>
          <a:lstStyle/>
          <a:p>
            <a:r>
              <a:rPr lang="de-DE" sz="1600" i="1"/>
              <a:t>1000 Köpfe</a:t>
            </a:r>
            <a:r>
              <a:rPr lang="de-DE" sz="1600"/>
              <a:t> </a:t>
            </a:r>
          </a:p>
          <a:p>
            <a:r>
              <a:rPr lang="de-DE" sz="1600"/>
              <a:t>Blumenkohl</a:t>
            </a:r>
          </a:p>
        </p:txBody>
      </p:sp>
      <p:sp>
        <p:nvSpPr>
          <p:cNvPr id="17424" name="Text Box 43"/>
          <p:cNvSpPr txBox="1">
            <a:spLocks noChangeArrowheads="1"/>
          </p:cNvSpPr>
          <p:nvPr/>
        </p:nvSpPr>
        <p:spPr bwMode="auto">
          <a:xfrm>
            <a:off x="1100138" y="4425950"/>
            <a:ext cx="1382712" cy="581025"/>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2</a:t>
            </a:r>
          </a:p>
        </p:txBody>
      </p:sp>
      <p:sp>
        <p:nvSpPr>
          <p:cNvPr id="17425" name="Text Box 45"/>
          <p:cNvSpPr txBox="1">
            <a:spLocks noChangeArrowheads="1"/>
          </p:cNvSpPr>
          <p:nvPr/>
        </p:nvSpPr>
        <p:spPr bwMode="auto">
          <a:xfrm>
            <a:off x="7564438" y="4941888"/>
            <a:ext cx="1279525" cy="581025"/>
          </a:xfrm>
          <a:prstGeom prst="rect">
            <a:avLst/>
          </a:prstGeom>
          <a:noFill/>
          <a:ln w="9525" algn="ctr">
            <a:noFill/>
            <a:miter lim="800000"/>
            <a:headEnd/>
            <a:tailEnd/>
          </a:ln>
          <a:effectLst/>
        </p:spPr>
        <p:txBody>
          <a:bodyPr wrap="none">
            <a:spAutoFit/>
          </a:bodyPr>
          <a:lstStyle/>
          <a:p>
            <a:r>
              <a:rPr lang="de-DE" sz="1600" i="1"/>
              <a:t>1000 Köpfe</a:t>
            </a:r>
            <a:r>
              <a:rPr lang="de-DE" sz="1600"/>
              <a:t> </a:t>
            </a:r>
          </a:p>
          <a:p>
            <a:r>
              <a:rPr lang="de-DE" sz="1600"/>
              <a:t>Blumenkohl</a:t>
            </a:r>
          </a:p>
        </p:txBody>
      </p:sp>
      <p:sp>
        <p:nvSpPr>
          <p:cNvPr id="471086" name="Text Box 46"/>
          <p:cNvSpPr txBox="1">
            <a:spLocks noChangeArrowheads="1"/>
          </p:cNvSpPr>
          <p:nvPr/>
        </p:nvSpPr>
        <p:spPr bwMode="auto">
          <a:xfrm>
            <a:off x="1238250" y="1073150"/>
            <a:ext cx="7424738" cy="835025"/>
          </a:xfrm>
          <a:prstGeom prst="rect">
            <a:avLst/>
          </a:prstGeom>
          <a:noFill/>
          <a:ln w="9525" algn="ctr">
            <a:solidFill>
              <a:srgbClr val="000000"/>
            </a:solidFill>
            <a:miter lim="800000"/>
            <a:headEnd/>
            <a:tailEnd/>
          </a:ln>
          <a:effectLst/>
        </p:spPr>
        <p:txBody>
          <a:bodyPr>
            <a:spAutoFit/>
          </a:bodyPr>
          <a:lstStyle/>
          <a:p>
            <a:r>
              <a:rPr lang="de-DE" sz="1600"/>
              <a:t>Die gesamte Arbeitskraft der Gesellschaft, die sich in den Werten der Warenwelt darstellt, gilt hier als eine und dieselbe Arbeitskraft, obgleich sie aus zahllosen individuellen Arbeitskräften besteht.</a:t>
            </a:r>
          </a:p>
        </p:txBody>
      </p:sp>
      <p:grpSp>
        <p:nvGrpSpPr>
          <p:cNvPr id="471091" name="Group 51"/>
          <p:cNvGrpSpPr>
            <a:grpSpLocks/>
          </p:cNvGrpSpPr>
          <p:nvPr/>
        </p:nvGrpSpPr>
        <p:grpSpPr bwMode="auto">
          <a:xfrm>
            <a:off x="1100138" y="3871913"/>
            <a:ext cx="7699375" cy="592137"/>
            <a:chOff x="693" y="2439"/>
            <a:chExt cx="4850" cy="373"/>
          </a:xfrm>
        </p:grpSpPr>
        <p:sp>
          <p:nvSpPr>
            <p:cNvPr id="17456" name="Rectangle 47"/>
            <p:cNvSpPr>
              <a:spLocks noChangeArrowheads="1"/>
            </p:cNvSpPr>
            <p:nvPr/>
          </p:nvSpPr>
          <p:spPr bwMode="auto">
            <a:xfrm>
              <a:off x="1617" y="2480"/>
              <a:ext cx="906" cy="28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17457" name="Rectangle 48"/>
            <p:cNvSpPr>
              <a:spLocks noChangeArrowheads="1"/>
            </p:cNvSpPr>
            <p:nvPr/>
          </p:nvSpPr>
          <p:spPr bwMode="auto">
            <a:xfrm>
              <a:off x="3765" y="2480"/>
              <a:ext cx="546" cy="284"/>
            </a:xfrm>
            <a:prstGeom prst="rect">
              <a:avLst/>
            </a:prstGeom>
            <a:noFill/>
            <a:ln w="9525">
              <a:solidFill>
                <a:schemeClr val="tx1"/>
              </a:solidFill>
              <a:miter lim="800000"/>
              <a:headEnd/>
              <a:tailEnd/>
            </a:ln>
            <a:effectLst/>
          </p:spPr>
          <p:txBody>
            <a:bodyPr wrap="none" anchor="ctr"/>
            <a:lstStyle/>
            <a:p>
              <a:endParaRPr lang="de-DE"/>
            </a:p>
          </p:txBody>
        </p:sp>
        <p:sp>
          <p:nvSpPr>
            <p:cNvPr id="17458" name="Text Box 49"/>
            <p:cNvSpPr txBox="1">
              <a:spLocks noChangeArrowheads="1"/>
            </p:cNvSpPr>
            <p:nvPr/>
          </p:nvSpPr>
          <p:spPr bwMode="auto">
            <a:xfrm>
              <a:off x="4737" y="2439"/>
              <a:ext cx="806" cy="366"/>
            </a:xfrm>
            <a:prstGeom prst="rect">
              <a:avLst/>
            </a:prstGeom>
            <a:noFill/>
            <a:ln w="9525" algn="ctr">
              <a:noFill/>
              <a:miter lim="800000"/>
              <a:headEnd/>
              <a:tailEnd/>
            </a:ln>
            <a:effectLst/>
          </p:spPr>
          <p:txBody>
            <a:bodyPr wrap="none">
              <a:spAutoFit/>
            </a:bodyPr>
            <a:lstStyle/>
            <a:p>
              <a:r>
                <a:rPr lang="de-DE" sz="1600" i="1"/>
                <a:t>1000 Köpfe</a:t>
              </a:r>
              <a:r>
                <a:rPr lang="de-DE" sz="1600"/>
                <a:t> </a:t>
              </a:r>
            </a:p>
            <a:p>
              <a:r>
                <a:rPr lang="de-DE" sz="1600"/>
                <a:t>Blumenkohl</a:t>
              </a:r>
            </a:p>
          </p:txBody>
        </p:sp>
        <p:sp>
          <p:nvSpPr>
            <p:cNvPr id="17459" name="Text Box 50"/>
            <p:cNvSpPr txBox="1">
              <a:spLocks noChangeArrowheads="1"/>
            </p:cNvSpPr>
            <p:nvPr/>
          </p:nvSpPr>
          <p:spPr bwMode="auto">
            <a:xfrm>
              <a:off x="693" y="2446"/>
              <a:ext cx="871" cy="366"/>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3</a:t>
              </a:r>
            </a:p>
          </p:txBody>
        </p:sp>
      </p:grpSp>
      <p:grpSp>
        <p:nvGrpSpPr>
          <p:cNvPr id="471093" name="Group 53"/>
          <p:cNvGrpSpPr>
            <a:grpSpLocks/>
          </p:cNvGrpSpPr>
          <p:nvPr/>
        </p:nvGrpSpPr>
        <p:grpSpPr bwMode="auto">
          <a:xfrm>
            <a:off x="1098550" y="3338513"/>
            <a:ext cx="7699375" cy="592137"/>
            <a:chOff x="693" y="2439"/>
            <a:chExt cx="4850" cy="373"/>
          </a:xfrm>
        </p:grpSpPr>
        <p:sp>
          <p:nvSpPr>
            <p:cNvPr id="17452" name="Rectangle 54"/>
            <p:cNvSpPr>
              <a:spLocks noChangeArrowheads="1"/>
            </p:cNvSpPr>
            <p:nvPr/>
          </p:nvSpPr>
          <p:spPr bwMode="auto">
            <a:xfrm>
              <a:off x="1617" y="2480"/>
              <a:ext cx="906" cy="28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17453" name="Rectangle 55"/>
            <p:cNvSpPr>
              <a:spLocks noChangeArrowheads="1"/>
            </p:cNvSpPr>
            <p:nvPr/>
          </p:nvSpPr>
          <p:spPr bwMode="auto">
            <a:xfrm>
              <a:off x="3765" y="2480"/>
              <a:ext cx="546" cy="284"/>
            </a:xfrm>
            <a:prstGeom prst="rect">
              <a:avLst/>
            </a:prstGeom>
            <a:noFill/>
            <a:ln w="9525">
              <a:solidFill>
                <a:schemeClr val="tx1"/>
              </a:solidFill>
              <a:miter lim="800000"/>
              <a:headEnd/>
              <a:tailEnd/>
            </a:ln>
            <a:effectLst/>
          </p:spPr>
          <p:txBody>
            <a:bodyPr wrap="none" anchor="ctr"/>
            <a:lstStyle/>
            <a:p>
              <a:endParaRPr lang="de-DE"/>
            </a:p>
          </p:txBody>
        </p:sp>
        <p:sp>
          <p:nvSpPr>
            <p:cNvPr id="17454" name="Text Box 56"/>
            <p:cNvSpPr txBox="1">
              <a:spLocks noChangeArrowheads="1"/>
            </p:cNvSpPr>
            <p:nvPr/>
          </p:nvSpPr>
          <p:spPr bwMode="auto">
            <a:xfrm>
              <a:off x="4737" y="2439"/>
              <a:ext cx="806" cy="366"/>
            </a:xfrm>
            <a:prstGeom prst="rect">
              <a:avLst/>
            </a:prstGeom>
            <a:noFill/>
            <a:ln w="9525" algn="ctr">
              <a:noFill/>
              <a:miter lim="800000"/>
              <a:headEnd/>
              <a:tailEnd/>
            </a:ln>
            <a:effectLst/>
          </p:spPr>
          <p:txBody>
            <a:bodyPr wrap="none">
              <a:spAutoFit/>
            </a:bodyPr>
            <a:lstStyle/>
            <a:p>
              <a:r>
                <a:rPr lang="de-DE" sz="1600" i="1"/>
                <a:t>1000 Köpfe</a:t>
              </a:r>
              <a:r>
                <a:rPr lang="de-DE" sz="1600"/>
                <a:t> </a:t>
              </a:r>
            </a:p>
            <a:p>
              <a:r>
                <a:rPr lang="de-DE" sz="1600"/>
                <a:t>Blumenkohl</a:t>
              </a:r>
            </a:p>
          </p:txBody>
        </p:sp>
        <p:sp>
          <p:nvSpPr>
            <p:cNvPr id="17455" name="Text Box 57"/>
            <p:cNvSpPr txBox="1">
              <a:spLocks noChangeArrowheads="1"/>
            </p:cNvSpPr>
            <p:nvPr/>
          </p:nvSpPr>
          <p:spPr bwMode="auto">
            <a:xfrm>
              <a:off x="693" y="2446"/>
              <a:ext cx="871" cy="366"/>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4</a:t>
              </a:r>
            </a:p>
          </p:txBody>
        </p:sp>
      </p:grpSp>
      <p:grpSp>
        <p:nvGrpSpPr>
          <p:cNvPr id="471104" name="Group 64"/>
          <p:cNvGrpSpPr>
            <a:grpSpLocks/>
          </p:cNvGrpSpPr>
          <p:nvPr/>
        </p:nvGrpSpPr>
        <p:grpSpPr bwMode="auto">
          <a:xfrm>
            <a:off x="1101725" y="2811463"/>
            <a:ext cx="7334250" cy="581025"/>
            <a:chOff x="698" y="1771"/>
            <a:chExt cx="4620" cy="366"/>
          </a:xfrm>
        </p:grpSpPr>
        <p:sp>
          <p:nvSpPr>
            <p:cNvPr id="17448" name="Rectangle 60"/>
            <p:cNvSpPr>
              <a:spLocks noChangeArrowheads="1"/>
            </p:cNvSpPr>
            <p:nvPr/>
          </p:nvSpPr>
          <p:spPr bwMode="auto">
            <a:xfrm>
              <a:off x="1622" y="1805"/>
              <a:ext cx="1336" cy="28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17449" name="Rectangle 61"/>
            <p:cNvSpPr>
              <a:spLocks noChangeArrowheads="1"/>
            </p:cNvSpPr>
            <p:nvPr/>
          </p:nvSpPr>
          <p:spPr bwMode="auto">
            <a:xfrm>
              <a:off x="3770" y="1805"/>
              <a:ext cx="852" cy="284"/>
            </a:xfrm>
            <a:prstGeom prst="rect">
              <a:avLst/>
            </a:prstGeom>
            <a:noFill/>
            <a:ln w="9525">
              <a:solidFill>
                <a:schemeClr val="tx1"/>
              </a:solidFill>
              <a:miter lim="800000"/>
              <a:headEnd/>
              <a:tailEnd/>
            </a:ln>
            <a:effectLst/>
          </p:spPr>
          <p:txBody>
            <a:bodyPr wrap="none" anchor="ctr"/>
            <a:lstStyle/>
            <a:p>
              <a:endParaRPr lang="de-DE"/>
            </a:p>
          </p:txBody>
        </p:sp>
        <p:sp>
          <p:nvSpPr>
            <p:cNvPr id="17450" name="Text Box 62"/>
            <p:cNvSpPr txBox="1">
              <a:spLocks noChangeArrowheads="1"/>
            </p:cNvSpPr>
            <p:nvPr/>
          </p:nvSpPr>
          <p:spPr bwMode="auto">
            <a:xfrm>
              <a:off x="4732" y="1852"/>
              <a:ext cx="586" cy="212"/>
            </a:xfrm>
            <a:prstGeom prst="rect">
              <a:avLst/>
            </a:prstGeom>
            <a:noFill/>
            <a:ln w="9525" algn="ctr">
              <a:noFill/>
              <a:miter lim="800000"/>
              <a:headEnd/>
              <a:tailEnd/>
            </a:ln>
            <a:effectLst/>
          </p:spPr>
          <p:txBody>
            <a:bodyPr wrap="none">
              <a:spAutoFit/>
            </a:bodyPr>
            <a:lstStyle/>
            <a:p>
              <a:r>
                <a:rPr lang="de-DE" sz="1600" i="1"/>
                <a:t>1 t</a:t>
              </a:r>
              <a:r>
                <a:rPr lang="de-DE" sz="1600"/>
                <a:t> Stahl</a:t>
              </a:r>
            </a:p>
          </p:txBody>
        </p:sp>
        <p:sp>
          <p:nvSpPr>
            <p:cNvPr id="17451" name="Text Box 63"/>
            <p:cNvSpPr txBox="1">
              <a:spLocks noChangeArrowheads="1"/>
            </p:cNvSpPr>
            <p:nvPr/>
          </p:nvSpPr>
          <p:spPr bwMode="auto">
            <a:xfrm>
              <a:off x="698" y="1771"/>
              <a:ext cx="871" cy="366"/>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5</a:t>
              </a:r>
            </a:p>
          </p:txBody>
        </p:sp>
      </p:grpSp>
      <p:grpSp>
        <p:nvGrpSpPr>
          <p:cNvPr id="471111" name="Group 71"/>
          <p:cNvGrpSpPr>
            <a:grpSpLocks/>
          </p:cNvGrpSpPr>
          <p:nvPr/>
        </p:nvGrpSpPr>
        <p:grpSpPr bwMode="auto">
          <a:xfrm>
            <a:off x="1100138" y="2271713"/>
            <a:ext cx="7334250" cy="581025"/>
            <a:chOff x="697" y="1431"/>
            <a:chExt cx="4620" cy="366"/>
          </a:xfrm>
        </p:grpSpPr>
        <p:sp>
          <p:nvSpPr>
            <p:cNvPr id="17444" name="Rectangle 67"/>
            <p:cNvSpPr>
              <a:spLocks noChangeArrowheads="1"/>
            </p:cNvSpPr>
            <p:nvPr/>
          </p:nvSpPr>
          <p:spPr bwMode="auto">
            <a:xfrm>
              <a:off x="1621" y="1465"/>
              <a:ext cx="1512" cy="28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17445" name="Rectangle 68"/>
            <p:cNvSpPr>
              <a:spLocks noChangeArrowheads="1"/>
            </p:cNvSpPr>
            <p:nvPr/>
          </p:nvSpPr>
          <p:spPr bwMode="auto">
            <a:xfrm>
              <a:off x="3769" y="1465"/>
              <a:ext cx="941" cy="284"/>
            </a:xfrm>
            <a:prstGeom prst="rect">
              <a:avLst/>
            </a:prstGeom>
            <a:noFill/>
            <a:ln w="9525">
              <a:solidFill>
                <a:schemeClr val="tx1"/>
              </a:solidFill>
              <a:miter lim="800000"/>
              <a:headEnd/>
              <a:tailEnd/>
            </a:ln>
            <a:effectLst/>
          </p:spPr>
          <p:txBody>
            <a:bodyPr wrap="none" anchor="ctr"/>
            <a:lstStyle/>
            <a:p>
              <a:endParaRPr lang="de-DE"/>
            </a:p>
          </p:txBody>
        </p:sp>
        <p:sp>
          <p:nvSpPr>
            <p:cNvPr id="17446" name="Text Box 69"/>
            <p:cNvSpPr txBox="1">
              <a:spLocks noChangeArrowheads="1"/>
            </p:cNvSpPr>
            <p:nvPr/>
          </p:nvSpPr>
          <p:spPr bwMode="auto">
            <a:xfrm>
              <a:off x="4731" y="1512"/>
              <a:ext cx="586" cy="212"/>
            </a:xfrm>
            <a:prstGeom prst="rect">
              <a:avLst/>
            </a:prstGeom>
            <a:noFill/>
            <a:ln w="9525" algn="ctr">
              <a:noFill/>
              <a:miter lim="800000"/>
              <a:headEnd/>
              <a:tailEnd/>
            </a:ln>
            <a:effectLst/>
          </p:spPr>
          <p:txBody>
            <a:bodyPr wrap="none">
              <a:spAutoFit/>
            </a:bodyPr>
            <a:lstStyle/>
            <a:p>
              <a:r>
                <a:rPr lang="de-DE" sz="1600" i="1"/>
                <a:t>1 t</a:t>
              </a:r>
              <a:r>
                <a:rPr lang="de-DE" sz="1600"/>
                <a:t> Stahl</a:t>
              </a:r>
            </a:p>
          </p:txBody>
        </p:sp>
        <p:sp>
          <p:nvSpPr>
            <p:cNvPr id="17447" name="Text Box 70"/>
            <p:cNvSpPr txBox="1">
              <a:spLocks noChangeArrowheads="1"/>
            </p:cNvSpPr>
            <p:nvPr/>
          </p:nvSpPr>
          <p:spPr bwMode="auto">
            <a:xfrm>
              <a:off x="697" y="1431"/>
              <a:ext cx="871" cy="366"/>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6</a:t>
              </a:r>
            </a:p>
          </p:txBody>
        </p:sp>
      </p:grpSp>
      <p:sp>
        <p:nvSpPr>
          <p:cNvPr id="471112" name="Text Box 72"/>
          <p:cNvSpPr txBox="1">
            <a:spLocks noChangeArrowheads="1"/>
          </p:cNvSpPr>
          <p:nvPr/>
        </p:nvSpPr>
        <p:spPr bwMode="auto">
          <a:xfrm>
            <a:off x="1119188" y="1987550"/>
            <a:ext cx="1392237" cy="336550"/>
          </a:xfrm>
          <a:prstGeom prst="rect">
            <a:avLst/>
          </a:prstGeom>
          <a:noFill/>
          <a:ln w="9525">
            <a:noFill/>
            <a:miter lim="800000"/>
            <a:headEnd/>
            <a:tailEnd/>
          </a:ln>
          <a:effectLst/>
        </p:spPr>
        <p:txBody>
          <a:bodyPr wrap="none">
            <a:spAutoFit/>
          </a:bodyPr>
          <a:lstStyle/>
          <a:p>
            <a:r>
              <a:rPr lang="de-DE" sz="1600"/>
              <a:t>und so weiter</a:t>
            </a:r>
          </a:p>
        </p:txBody>
      </p:sp>
      <p:sp>
        <p:nvSpPr>
          <p:cNvPr id="471113" name="Text Box 73"/>
          <p:cNvSpPr txBox="1">
            <a:spLocks noChangeArrowheads="1"/>
          </p:cNvSpPr>
          <p:nvPr/>
        </p:nvSpPr>
        <p:spPr bwMode="auto">
          <a:xfrm>
            <a:off x="1163638" y="1071563"/>
            <a:ext cx="1352550" cy="4519612"/>
          </a:xfrm>
          <a:prstGeom prst="rect">
            <a:avLst/>
          </a:prstGeom>
          <a:solidFill>
            <a:srgbClr val="FF0000">
              <a:alpha val="30196"/>
            </a:srgbClr>
          </a:solidFill>
          <a:ln w="9525">
            <a:solidFill>
              <a:schemeClr val="tx1"/>
            </a:solidFill>
            <a:miter lim="800000"/>
            <a:headEnd/>
            <a:tailEnd/>
          </a:ln>
          <a:effectLst/>
        </p:spPr>
        <p:txBody>
          <a:bodyPr wrap="none" lIns="54000"/>
          <a:lstStyle/>
          <a:p>
            <a:r>
              <a:rPr lang="de-DE" sz="1600" b="1">
                <a:solidFill>
                  <a:schemeClr val="bg1"/>
                </a:solidFill>
              </a:rPr>
              <a:t>gesellschaft-</a:t>
            </a:r>
          </a:p>
          <a:p>
            <a:r>
              <a:rPr lang="de-DE" sz="1600" b="1">
                <a:solidFill>
                  <a:schemeClr val="bg1"/>
                </a:solidFill>
              </a:rPr>
              <a:t>licher</a:t>
            </a:r>
          </a:p>
          <a:p>
            <a:r>
              <a:rPr lang="de-DE" sz="1600" b="1">
                <a:solidFill>
                  <a:schemeClr val="bg1"/>
                </a:solidFill>
              </a:rPr>
              <a:t>Arbeitsfonds</a:t>
            </a:r>
          </a:p>
        </p:txBody>
      </p:sp>
      <p:sp>
        <p:nvSpPr>
          <p:cNvPr id="471115" name="Text Box 75"/>
          <p:cNvSpPr txBox="1">
            <a:spLocks noChangeArrowheads="1"/>
          </p:cNvSpPr>
          <p:nvPr/>
        </p:nvSpPr>
        <p:spPr bwMode="auto">
          <a:xfrm>
            <a:off x="7380288" y="1971675"/>
            <a:ext cx="1408112" cy="336550"/>
          </a:xfrm>
          <a:prstGeom prst="rect">
            <a:avLst/>
          </a:prstGeom>
          <a:noFill/>
          <a:ln w="9525">
            <a:noFill/>
            <a:miter lim="800000"/>
            <a:headEnd/>
            <a:tailEnd/>
          </a:ln>
          <a:effectLst/>
        </p:spPr>
        <p:txBody>
          <a:bodyPr>
            <a:spAutoFit/>
          </a:bodyPr>
          <a:lstStyle/>
          <a:p>
            <a:r>
              <a:rPr lang="de-DE" sz="1600"/>
              <a:t>und so weiter</a:t>
            </a:r>
          </a:p>
        </p:txBody>
      </p:sp>
      <p:sp>
        <p:nvSpPr>
          <p:cNvPr id="471116" name="Text Box 76"/>
          <p:cNvSpPr txBox="1">
            <a:spLocks noChangeArrowheads="1"/>
          </p:cNvSpPr>
          <p:nvPr/>
        </p:nvSpPr>
        <p:spPr bwMode="auto">
          <a:xfrm>
            <a:off x="7302500" y="1058863"/>
            <a:ext cx="1427163" cy="825500"/>
          </a:xfrm>
          <a:prstGeom prst="rect">
            <a:avLst/>
          </a:prstGeom>
          <a:noFill/>
          <a:ln w="9525">
            <a:noFill/>
            <a:miter lim="800000"/>
            <a:headEnd/>
            <a:tailEnd/>
          </a:ln>
          <a:effectLst/>
        </p:spPr>
        <p:txBody>
          <a:bodyPr wrap="none">
            <a:spAutoFit/>
          </a:bodyPr>
          <a:lstStyle/>
          <a:p>
            <a:r>
              <a:rPr lang="de-DE" sz="1600" b="1"/>
              <a:t>gesellschaft-</a:t>
            </a:r>
          </a:p>
          <a:p>
            <a:r>
              <a:rPr lang="de-DE" sz="1600" b="1"/>
              <a:t>liches</a:t>
            </a:r>
          </a:p>
          <a:p>
            <a:r>
              <a:rPr lang="de-DE" sz="1600" b="1"/>
              <a:t>Wertprodukt</a:t>
            </a:r>
          </a:p>
        </p:txBody>
      </p:sp>
      <p:sp>
        <p:nvSpPr>
          <p:cNvPr id="471114" name="Line 74"/>
          <p:cNvSpPr>
            <a:spLocks noChangeShapeType="1"/>
          </p:cNvSpPr>
          <p:nvPr/>
        </p:nvSpPr>
        <p:spPr bwMode="auto">
          <a:xfrm>
            <a:off x="1462088" y="2281238"/>
            <a:ext cx="6943725" cy="0"/>
          </a:xfrm>
          <a:prstGeom prst="line">
            <a:avLst/>
          </a:prstGeom>
          <a:noFill/>
          <a:ln w="19050">
            <a:solidFill>
              <a:schemeClr val="bg1"/>
            </a:solidFill>
            <a:round/>
            <a:headEnd/>
            <a:tailEnd/>
          </a:ln>
          <a:effectLst/>
        </p:spPr>
        <p:txBody>
          <a:bodyPr/>
          <a:lstStyle/>
          <a:p>
            <a:endParaRPr lang="de-DE"/>
          </a:p>
        </p:txBody>
      </p:sp>
      <p:sp>
        <p:nvSpPr>
          <p:cNvPr id="17436" name="Line 13"/>
          <p:cNvSpPr>
            <a:spLocks noChangeShapeType="1"/>
          </p:cNvSpPr>
          <p:nvPr/>
        </p:nvSpPr>
        <p:spPr bwMode="auto">
          <a:xfrm>
            <a:off x="1379538" y="4981575"/>
            <a:ext cx="6943725" cy="0"/>
          </a:xfrm>
          <a:prstGeom prst="line">
            <a:avLst/>
          </a:prstGeom>
          <a:noFill/>
          <a:ln w="19050">
            <a:solidFill>
              <a:schemeClr val="bg1"/>
            </a:solidFill>
            <a:round/>
            <a:headEnd/>
            <a:tailEnd/>
          </a:ln>
          <a:effectLst/>
        </p:spPr>
        <p:txBody>
          <a:bodyPr/>
          <a:lstStyle/>
          <a:p>
            <a:endParaRPr lang="de-DE"/>
          </a:p>
        </p:txBody>
      </p:sp>
      <p:sp>
        <p:nvSpPr>
          <p:cNvPr id="17437" name="Line 44"/>
          <p:cNvSpPr>
            <a:spLocks noChangeShapeType="1"/>
          </p:cNvSpPr>
          <p:nvPr/>
        </p:nvSpPr>
        <p:spPr bwMode="auto">
          <a:xfrm>
            <a:off x="1425575" y="4437063"/>
            <a:ext cx="6943725" cy="0"/>
          </a:xfrm>
          <a:prstGeom prst="line">
            <a:avLst/>
          </a:prstGeom>
          <a:noFill/>
          <a:ln w="19050">
            <a:solidFill>
              <a:schemeClr val="bg1"/>
            </a:solidFill>
            <a:round/>
            <a:headEnd/>
            <a:tailEnd/>
          </a:ln>
          <a:effectLst/>
        </p:spPr>
        <p:txBody>
          <a:bodyPr/>
          <a:lstStyle/>
          <a:p>
            <a:endParaRPr lang="de-DE"/>
          </a:p>
        </p:txBody>
      </p:sp>
      <p:sp>
        <p:nvSpPr>
          <p:cNvPr id="471092" name="Line 52"/>
          <p:cNvSpPr>
            <a:spLocks noChangeShapeType="1"/>
          </p:cNvSpPr>
          <p:nvPr/>
        </p:nvSpPr>
        <p:spPr bwMode="auto">
          <a:xfrm>
            <a:off x="1423988" y="3903663"/>
            <a:ext cx="6943725" cy="0"/>
          </a:xfrm>
          <a:prstGeom prst="line">
            <a:avLst/>
          </a:prstGeom>
          <a:noFill/>
          <a:ln w="19050">
            <a:solidFill>
              <a:schemeClr val="bg1"/>
            </a:solidFill>
            <a:round/>
            <a:headEnd/>
            <a:tailEnd/>
          </a:ln>
          <a:effectLst/>
        </p:spPr>
        <p:txBody>
          <a:bodyPr/>
          <a:lstStyle/>
          <a:p>
            <a:endParaRPr lang="de-DE"/>
          </a:p>
        </p:txBody>
      </p:sp>
      <p:sp>
        <p:nvSpPr>
          <p:cNvPr id="471098" name="Line 58"/>
          <p:cNvSpPr>
            <a:spLocks noChangeShapeType="1"/>
          </p:cNvSpPr>
          <p:nvPr/>
        </p:nvSpPr>
        <p:spPr bwMode="auto">
          <a:xfrm>
            <a:off x="1433513" y="3365500"/>
            <a:ext cx="6943725" cy="0"/>
          </a:xfrm>
          <a:prstGeom prst="line">
            <a:avLst/>
          </a:prstGeom>
          <a:noFill/>
          <a:ln w="19050">
            <a:solidFill>
              <a:srgbClr val="969696"/>
            </a:solidFill>
            <a:round/>
            <a:headEnd/>
            <a:tailEnd/>
          </a:ln>
          <a:effectLst/>
        </p:spPr>
        <p:txBody>
          <a:bodyPr/>
          <a:lstStyle/>
          <a:p>
            <a:endParaRPr lang="de-DE"/>
          </a:p>
        </p:txBody>
      </p:sp>
      <p:sp>
        <p:nvSpPr>
          <p:cNvPr id="471105" name="Line 65"/>
          <p:cNvSpPr>
            <a:spLocks noChangeShapeType="1"/>
          </p:cNvSpPr>
          <p:nvPr/>
        </p:nvSpPr>
        <p:spPr bwMode="auto">
          <a:xfrm>
            <a:off x="1431925" y="2825750"/>
            <a:ext cx="6943725" cy="0"/>
          </a:xfrm>
          <a:prstGeom prst="line">
            <a:avLst/>
          </a:prstGeom>
          <a:noFill/>
          <a:ln w="19050">
            <a:solidFill>
              <a:schemeClr val="bg1"/>
            </a:solidFill>
            <a:round/>
            <a:headEnd/>
            <a:tailEnd/>
          </a:ln>
          <a:effectLst/>
        </p:spPr>
        <p:txBody>
          <a:bodyPr/>
          <a:lstStyle/>
          <a:p>
            <a:endParaRPr lang="de-DE"/>
          </a:p>
        </p:txBody>
      </p:sp>
      <p:sp>
        <p:nvSpPr>
          <p:cNvPr id="17441" name="Text Box 78"/>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53</a:t>
            </a:r>
          </a:p>
          <a:p>
            <a:pPr algn="ctr"/>
            <a:r>
              <a:rPr lang="de-DE" sz="1400">
                <a:solidFill>
                  <a:schemeClr val="bg2"/>
                </a:solidFill>
              </a:rPr>
              <a:t>Originaltext</a:t>
            </a:r>
          </a:p>
        </p:txBody>
      </p:sp>
      <p:sp>
        <p:nvSpPr>
          <p:cNvPr id="17442" name="Text Box 79"/>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17443" name="Text Box 80"/>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71086"/>
                                        </p:tgtEl>
                                        <p:attrNameLst>
                                          <p:attrName>style.visibility</p:attrName>
                                        </p:attrNameLst>
                                      </p:cBhvr>
                                      <p:to>
                                        <p:strVal val="visible"/>
                                      </p:to>
                                    </p:set>
                                    <p:animEffect transition="in" filter="fade">
                                      <p:cBhvr>
                                        <p:cTn id="7" dur="2000"/>
                                        <p:tgtEl>
                                          <p:spTgt spid="471086"/>
                                        </p:tgtEl>
                                      </p:cBhvr>
                                    </p:animEffect>
                                  </p:childTnLst>
                                </p:cTn>
                              </p:par>
                            </p:childTnLst>
                          </p:cTn>
                        </p:par>
                        <p:par>
                          <p:cTn id="8" fill="hold" nodeType="afterGroup">
                            <p:stCondLst>
                              <p:cond delay="2000"/>
                            </p:stCondLst>
                            <p:childTnLst>
                              <p:par>
                                <p:cTn id="9" presetID="1" presetClass="entr" presetSubtype="0" fill="hold" grpId="1" nodeType="afterEffect">
                                  <p:stCondLst>
                                    <p:cond delay="0"/>
                                  </p:stCondLst>
                                  <p:childTnLst>
                                    <p:set>
                                      <p:cBhvr>
                                        <p:cTn id="10" dur="1" fill="hold">
                                          <p:stCondLst>
                                            <p:cond delay="0"/>
                                          </p:stCondLst>
                                        </p:cTn>
                                        <p:tgtEl>
                                          <p:spTgt spid="47104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grpId="2" nodeType="clickEffect">
                                  <p:stCondLst>
                                    <p:cond delay="0"/>
                                  </p:stCondLst>
                                  <p:childTnLst>
                                    <p:animEffect transition="out" filter="fade">
                                      <p:cBhvr>
                                        <p:cTn id="14" dur="1000"/>
                                        <p:tgtEl>
                                          <p:spTgt spid="471047"/>
                                        </p:tgtEl>
                                      </p:cBhvr>
                                    </p:animEffect>
                                    <p:set>
                                      <p:cBhvr>
                                        <p:cTn id="15" dur="1" fill="hold">
                                          <p:stCondLst>
                                            <p:cond delay="999"/>
                                          </p:stCondLst>
                                        </p:cTn>
                                        <p:tgtEl>
                                          <p:spTgt spid="471047"/>
                                        </p:tgtEl>
                                        <p:attrNameLst>
                                          <p:attrName>style.visibility</p:attrName>
                                        </p:attrNameLst>
                                      </p:cBhvr>
                                      <p:to>
                                        <p:strVal val="hidden"/>
                                      </p:to>
                                    </p:set>
                                  </p:childTnLst>
                                </p:cTn>
                              </p:par>
                            </p:childTnLst>
                          </p:cTn>
                        </p:par>
                        <p:par>
                          <p:cTn id="16" fill="hold" nodeType="afterGroup">
                            <p:stCondLst>
                              <p:cond delay="1000"/>
                            </p:stCondLst>
                            <p:childTnLst>
                              <p:par>
                                <p:cTn id="17" presetID="10" presetClass="entr" presetSubtype="0" fill="hold" nodeType="afterEffect">
                                  <p:stCondLst>
                                    <p:cond delay="0"/>
                                  </p:stCondLst>
                                  <p:childTnLst>
                                    <p:set>
                                      <p:cBhvr>
                                        <p:cTn id="18" dur="1" fill="hold">
                                          <p:stCondLst>
                                            <p:cond delay="0"/>
                                          </p:stCondLst>
                                        </p:cTn>
                                        <p:tgtEl>
                                          <p:spTgt spid="471091"/>
                                        </p:tgtEl>
                                        <p:attrNameLst>
                                          <p:attrName>style.visibility</p:attrName>
                                        </p:attrNameLst>
                                      </p:cBhvr>
                                      <p:to>
                                        <p:strVal val="visible"/>
                                      </p:to>
                                    </p:set>
                                    <p:animEffect transition="in" filter="fade">
                                      <p:cBhvr>
                                        <p:cTn id="19" dur="1000"/>
                                        <p:tgtEl>
                                          <p:spTgt spid="471091"/>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471093"/>
                                        </p:tgtEl>
                                        <p:attrNameLst>
                                          <p:attrName>style.visibility</p:attrName>
                                        </p:attrNameLst>
                                      </p:cBhvr>
                                      <p:to>
                                        <p:strVal val="visible"/>
                                      </p:to>
                                    </p:set>
                                    <p:animEffect transition="in" filter="fade">
                                      <p:cBhvr>
                                        <p:cTn id="23" dur="1000"/>
                                        <p:tgtEl>
                                          <p:spTgt spid="471093"/>
                                        </p:tgtEl>
                                      </p:cBhvr>
                                    </p:animEffect>
                                  </p:childTnLst>
                                </p:cTn>
                              </p:par>
                              <p:par>
                                <p:cTn id="24" presetID="1" presetClass="entr" presetSubtype="0" fill="hold" grpId="0" nodeType="withEffect">
                                  <p:stCondLst>
                                    <p:cond delay="0"/>
                                  </p:stCondLst>
                                  <p:childTnLst>
                                    <p:set>
                                      <p:cBhvr>
                                        <p:cTn id="25" dur="1" fill="hold">
                                          <p:stCondLst>
                                            <p:cond delay="499"/>
                                          </p:stCondLst>
                                        </p:cTn>
                                        <p:tgtEl>
                                          <p:spTgt spid="471092"/>
                                        </p:tgtEl>
                                        <p:attrNameLst>
                                          <p:attrName>style.visibility</p:attrName>
                                        </p:attrNameLst>
                                      </p:cBhvr>
                                      <p:to>
                                        <p:strVal val="visible"/>
                                      </p:to>
                                    </p:set>
                                  </p:childTnLst>
                                </p:cTn>
                              </p:par>
                            </p:childTnLst>
                          </p:cTn>
                        </p:par>
                        <p:par>
                          <p:cTn id="26" fill="hold" nodeType="afterGroup">
                            <p:stCondLst>
                              <p:cond delay="3000"/>
                            </p:stCondLst>
                            <p:childTnLst>
                              <p:par>
                                <p:cTn id="27" presetID="10" presetClass="entr" presetSubtype="0" fill="hold" nodeType="afterEffect">
                                  <p:stCondLst>
                                    <p:cond delay="0"/>
                                  </p:stCondLst>
                                  <p:childTnLst>
                                    <p:set>
                                      <p:cBhvr>
                                        <p:cTn id="28" dur="1" fill="hold">
                                          <p:stCondLst>
                                            <p:cond delay="0"/>
                                          </p:stCondLst>
                                        </p:cTn>
                                        <p:tgtEl>
                                          <p:spTgt spid="471104"/>
                                        </p:tgtEl>
                                        <p:attrNameLst>
                                          <p:attrName>style.visibility</p:attrName>
                                        </p:attrNameLst>
                                      </p:cBhvr>
                                      <p:to>
                                        <p:strVal val="visible"/>
                                      </p:to>
                                    </p:set>
                                    <p:animEffect transition="in" filter="fade">
                                      <p:cBhvr>
                                        <p:cTn id="29" dur="1000"/>
                                        <p:tgtEl>
                                          <p:spTgt spid="471104"/>
                                        </p:tgtEl>
                                      </p:cBhvr>
                                    </p:animEffect>
                                  </p:childTnLst>
                                </p:cTn>
                              </p:par>
                              <p:par>
                                <p:cTn id="30" presetID="1" presetClass="entr" presetSubtype="0" fill="hold" grpId="0" nodeType="withEffect">
                                  <p:stCondLst>
                                    <p:cond delay="0"/>
                                  </p:stCondLst>
                                  <p:childTnLst>
                                    <p:set>
                                      <p:cBhvr>
                                        <p:cTn id="31" dur="1" fill="hold">
                                          <p:stCondLst>
                                            <p:cond delay="499"/>
                                          </p:stCondLst>
                                        </p:cTn>
                                        <p:tgtEl>
                                          <p:spTgt spid="471098"/>
                                        </p:tgtEl>
                                        <p:attrNameLst>
                                          <p:attrName>style.visibility</p:attrName>
                                        </p:attrNameLst>
                                      </p:cBhvr>
                                      <p:to>
                                        <p:strVal val="visible"/>
                                      </p:to>
                                    </p:set>
                                  </p:childTnLst>
                                </p:cTn>
                              </p:par>
                            </p:childTnLst>
                          </p:cTn>
                        </p:par>
                        <p:par>
                          <p:cTn id="32" fill="hold" nodeType="afterGroup">
                            <p:stCondLst>
                              <p:cond delay="4000"/>
                            </p:stCondLst>
                            <p:childTnLst>
                              <p:par>
                                <p:cTn id="33" presetID="10" presetClass="entr" presetSubtype="0" fill="hold" nodeType="afterEffect">
                                  <p:stCondLst>
                                    <p:cond delay="0"/>
                                  </p:stCondLst>
                                  <p:childTnLst>
                                    <p:set>
                                      <p:cBhvr>
                                        <p:cTn id="34" dur="1" fill="hold">
                                          <p:stCondLst>
                                            <p:cond delay="0"/>
                                          </p:stCondLst>
                                        </p:cTn>
                                        <p:tgtEl>
                                          <p:spTgt spid="471111"/>
                                        </p:tgtEl>
                                        <p:attrNameLst>
                                          <p:attrName>style.visibility</p:attrName>
                                        </p:attrNameLst>
                                      </p:cBhvr>
                                      <p:to>
                                        <p:strVal val="visible"/>
                                      </p:to>
                                    </p:set>
                                    <p:animEffect transition="in" filter="fade">
                                      <p:cBhvr>
                                        <p:cTn id="35" dur="1000"/>
                                        <p:tgtEl>
                                          <p:spTgt spid="471111"/>
                                        </p:tgtEl>
                                      </p:cBhvr>
                                    </p:animEffect>
                                  </p:childTnLst>
                                </p:cTn>
                              </p:par>
                              <p:par>
                                <p:cTn id="36" presetID="1" presetClass="entr" presetSubtype="0" fill="hold" grpId="0" nodeType="withEffect">
                                  <p:stCondLst>
                                    <p:cond delay="0"/>
                                  </p:stCondLst>
                                  <p:childTnLst>
                                    <p:set>
                                      <p:cBhvr>
                                        <p:cTn id="37" dur="1" fill="hold">
                                          <p:stCondLst>
                                            <p:cond delay="499"/>
                                          </p:stCondLst>
                                        </p:cTn>
                                        <p:tgtEl>
                                          <p:spTgt spid="471105"/>
                                        </p:tgtEl>
                                        <p:attrNameLst>
                                          <p:attrName>style.visibility</p:attrName>
                                        </p:attrNameLst>
                                      </p:cBhvr>
                                      <p:to>
                                        <p:strVal val="visible"/>
                                      </p:to>
                                    </p:set>
                                  </p:childTnLst>
                                </p:cTn>
                              </p:par>
                            </p:childTnLst>
                          </p:cTn>
                        </p:par>
                        <p:par>
                          <p:cTn id="38" fill="hold" nodeType="afterGroup">
                            <p:stCondLst>
                              <p:cond delay="5000"/>
                            </p:stCondLst>
                            <p:childTnLst>
                              <p:par>
                                <p:cTn id="39" presetID="10" presetClass="entr" presetSubtype="0" fill="hold" grpId="0" nodeType="afterEffect">
                                  <p:stCondLst>
                                    <p:cond delay="500"/>
                                  </p:stCondLst>
                                  <p:childTnLst>
                                    <p:set>
                                      <p:cBhvr>
                                        <p:cTn id="40" dur="1" fill="hold">
                                          <p:stCondLst>
                                            <p:cond delay="0"/>
                                          </p:stCondLst>
                                        </p:cTn>
                                        <p:tgtEl>
                                          <p:spTgt spid="471112"/>
                                        </p:tgtEl>
                                        <p:attrNameLst>
                                          <p:attrName>style.visibility</p:attrName>
                                        </p:attrNameLst>
                                      </p:cBhvr>
                                      <p:to>
                                        <p:strVal val="visible"/>
                                      </p:to>
                                    </p:set>
                                    <p:animEffect transition="in" filter="fade">
                                      <p:cBhvr>
                                        <p:cTn id="41" dur="1000"/>
                                        <p:tgtEl>
                                          <p:spTgt spid="471112"/>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471115"/>
                                        </p:tgtEl>
                                        <p:attrNameLst>
                                          <p:attrName>style.visibility</p:attrName>
                                        </p:attrNameLst>
                                      </p:cBhvr>
                                      <p:to>
                                        <p:strVal val="visible"/>
                                      </p:to>
                                    </p:set>
                                    <p:animEffect transition="in" filter="fade">
                                      <p:cBhvr>
                                        <p:cTn id="44" dur="1000"/>
                                        <p:tgtEl>
                                          <p:spTgt spid="471115"/>
                                        </p:tgtEl>
                                      </p:cBhvr>
                                    </p:animEffect>
                                  </p:childTnLst>
                                </p:cTn>
                              </p:par>
                              <p:par>
                                <p:cTn id="45" presetID="1" presetClass="entr" presetSubtype="0" fill="hold" grpId="0" nodeType="withEffect">
                                  <p:stCondLst>
                                    <p:cond delay="500"/>
                                  </p:stCondLst>
                                  <p:childTnLst>
                                    <p:set>
                                      <p:cBhvr>
                                        <p:cTn id="46" dur="1" fill="hold">
                                          <p:stCondLst>
                                            <p:cond delay="499"/>
                                          </p:stCondLst>
                                        </p:cTn>
                                        <p:tgtEl>
                                          <p:spTgt spid="471114"/>
                                        </p:tgtEl>
                                        <p:attrNameLst>
                                          <p:attrName>style.visibility</p:attrName>
                                        </p:attrNameLst>
                                      </p:cBhvr>
                                      <p:to>
                                        <p:strVal val="visible"/>
                                      </p:to>
                                    </p:set>
                                  </p:childTnLst>
                                </p:cTn>
                              </p:par>
                              <p:par>
                                <p:cTn id="47" presetID="10" presetClass="exit" presetSubtype="0" fill="hold" grpId="1" nodeType="withEffect">
                                  <p:stCondLst>
                                    <p:cond delay="0"/>
                                  </p:stCondLst>
                                  <p:childTnLst>
                                    <p:animEffect transition="out" filter="fade">
                                      <p:cBhvr>
                                        <p:cTn id="48" dur="2000"/>
                                        <p:tgtEl>
                                          <p:spTgt spid="471086"/>
                                        </p:tgtEl>
                                      </p:cBhvr>
                                    </p:animEffect>
                                    <p:set>
                                      <p:cBhvr>
                                        <p:cTn id="49" dur="1" fill="hold">
                                          <p:stCondLst>
                                            <p:cond delay="1999"/>
                                          </p:stCondLst>
                                        </p:cTn>
                                        <p:tgtEl>
                                          <p:spTgt spid="471086"/>
                                        </p:tgtEl>
                                        <p:attrNameLst>
                                          <p:attrName>style.visibility</p:attrName>
                                        </p:attrNameLst>
                                      </p:cBhvr>
                                      <p:to>
                                        <p:strVal val="hidden"/>
                                      </p:to>
                                    </p:set>
                                  </p:childTnLst>
                                </p:cTn>
                              </p:par>
                            </p:childTnLst>
                          </p:cTn>
                        </p:par>
                        <p:par>
                          <p:cTn id="50" fill="hold" nodeType="afterGroup">
                            <p:stCondLst>
                              <p:cond delay="7000"/>
                            </p:stCondLst>
                            <p:childTnLst>
                              <p:par>
                                <p:cTn id="51" presetID="10" presetClass="entr" presetSubtype="0" fill="hold" grpId="0" nodeType="afterEffect">
                                  <p:stCondLst>
                                    <p:cond delay="1000"/>
                                  </p:stCondLst>
                                  <p:childTnLst>
                                    <p:set>
                                      <p:cBhvr>
                                        <p:cTn id="52" dur="1" fill="hold">
                                          <p:stCondLst>
                                            <p:cond delay="0"/>
                                          </p:stCondLst>
                                        </p:cTn>
                                        <p:tgtEl>
                                          <p:spTgt spid="471113"/>
                                        </p:tgtEl>
                                        <p:attrNameLst>
                                          <p:attrName>style.visibility</p:attrName>
                                        </p:attrNameLst>
                                      </p:cBhvr>
                                      <p:to>
                                        <p:strVal val="visible"/>
                                      </p:to>
                                    </p:set>
                                    <p:animEffect transition="in" filter="fade">
                                      <p:cBhvr>
                                        <p:cTn id="53" dur="2000"/>
                                        <p:tgtEl>
                                          <p:spTgt spid="47111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471116"/>
                                        </p:tgtEl>
                                        <p:attrNameLst>
                                          <p:attrName>style.visibility</p:attrName>
                                        </p:attrNameLst>
                                      </p:cBhvr>
                                      <p:to>
                                        <p:strVal val="visible"/>
                                      </p:to>
                                    </p:set>
                                    <p:animEffect transition="in" filter="fade">
                                      <p:cBhvr>
                                        <p:cTn id="56" dur="2000"/>
                                        <p:tgtEl>
                                          <p:spTgt spid="471116"/>
                                        </p:tgtEl>
                                      </p:cBhvr>
                                    </p:animEffect>
                                  </p:childTnLst>
                                </p:cTn>
                              </p:par>
                            </p:childTnLst>
                          </p:cTn>
                        </p:par>
                        <p:par>
                          <p:cTn id="57" fill="hold" nodeType="afterGroup">
                            <p:stCondLst>
                              <p:cond delay="10000"/>
                            </p:stCondLst>
                            <p:childTnLst>
                              <p:par>
                                <p:cTn id="58" presetID="1" presetClass="entr" presetSubtype="0" fill="hold" grpId="0" nodeType="afterEffect">
                                  <p:stCondLst>
                                    <p:cond delay="0"/>
                                  </p:stCondLst>
                                  <p:childTnLst>
                                    <p:set>
                                      <p:cBhvr>
                                        <p:cTn id="59" dur="1" fill="hold">
                                          <p:stCondLst>
                                            <p:cond delay="0"/>
                                          </p:stCondLst>
                                        </p:cTn>
                                        <p:tgtEl>
                                          <p:spTgt spid="4710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47" grpId="0"/>
      <p:bldP spid="471047" grpId="1"/>
      <p:bldP spid="471047" grpId="2"/>
      <p:bldP spid="471086" grpId="0" animBg="1"/>
      <p:bldP spid="471086" grpId="1" animBg="1"/>
      <p:bldP spid="471112" grpId="0"/>
      <p:bldP spid="471113" grpId="0" animBg="1"/>
      <p:bldP spid="471115" grpId="0"/>
      <p:bldP spid="471116" grpId="0"/>
      <p:bldP spid="471114" grpId="0" animBg="1"/>
      <p:bldP spid="471092" grpId="0" animBg="1"/>
      <p:bldP spid="471098" grpId="0" animBg="1"/>
      <p:bldP spid="47110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nummernplatzhalter 1"/>
          <p:cNvSpPr>
            <a:spLocks noGrp="1"/>
          </p:cNvSpPr>
          <p:nvPr>
            <p:ph type="sldNum" sz="quarter" idx="10"/>
          </p:nvPr>
        </p:nvSpPr>
        <p:spPr>
          <a:noFill/>
          <a:ln>
            <a:miter lim="800000"/>
            <a:headEnd/>
            <a:tailEnd/>
          </a:ln>
        </p:spPr>
        <p:txBody>
          <a:bodyPr/>
          <a:lstStyle/>
          <a:p>
            <a:r>
              <a:rPr lang="de-DE"/>
              <a:t>Folie </a:t>
            </a:r>
            <a:fld id="{574D4630-626E-4BB5-A72E-23DFA6E70EBE}" type="slidenum">
              <a:rPr lang="de-DE"/>
              <a:pPr/>
              <a:t>16</a:t>
            </a:fld>
            <a:endParaRPr lang="de-DE"/>
          </a:p>
        </p:txBody>
      </p:sp>
      <p:sp>
        <p:nvSpPr>
          <p:cNvPr id="18435" name="Rectangle 110"/>
          <p:cNvSpPr>
            <a:spLocks noGrp="1" noChangeArrowheads="1"/>
          </p:cNvSpPr>
          <p:nvPr>
            <p:ph type="title" idx="4294967295"/>
          </p:nvPr>
        </p:nvSpPr>
        <p:spPr bwMode="auto">
          <a:xfrm>
            <a:off x="555625" y="274638"/>
            <a:ext cx="4098925" cy="396875"/>
          </a:xfrm>
          <a:prstGeom prst="rect">
            <a:avLst/>
          </a:prstGeom>
          <a:noFill/>
          <a:ln>
            <a:miter lim="800000"/>
            <a:headEnd/>
            <a:tailEnd/>
          </a:ln>
        </p:spPr>
        <p:txBody>
          <a:bodyPr>
            <a:spAutoFit/>
          </a:bodyPr>
          <a:lstStyle/>
          <a:p>
            <a:pPr eaLnBrk="1" hangingPunct="1"/>
            <a:r>
              <a:rPr lang="de-DE">
                <a:solidFill>
                  <a:srgbClr val="EAEAEA"/>
                </a:solidFill>
              </a:rPr>
              <a:t>1.1 gesellschaftlicher Durchschnitt</a:t>
            </a:r>
          </a:p>
        </p:txBody>
      </p:sp>
      <p:sp>
        <p:nvSpPr>
          <p:cNvPr id="18436" name="Rectangle 3"/>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18437" name="Rectangle 4"/>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73096" name="Text Box 8"/>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18439" name="Text Box 9"/>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18440" name="Text Box 10"/>
          <p:cNvSpPr txBox="1">
            <a:spLocks noChangeArrowheads="1"/>
          </p:cNvSpPr>
          <p:nvPr/>
        </p:nvSpPr>
        <p:spPr bwMode="auto">
          <a:xfrm>
            <a:off x="3073400" y="4979988"/>
            <a:ext cx="2144713" cy="366712"/>
          </a:xfrm>
          <a:prstGeom prst="rect">
            <a:avLst/>
          </a:prstGeom>
          <a:noFill/>
          <a:ln w="9525">
            <a:noFill/>
            <a:miter lim="800000"/>
            <a:headEnd/>
            <a:tailEnd/>
          </a:ln>
          <a:effectLst/>
        </p:spPr>
        <p:txBody>
          <a:bodyPr>
            <a:spAutoFit/>
          </a:bodyPr>
          <a:lstStyle/>
          <a:p>
            <a:endParaRPr lang="de-DE"/>
          </a:p>
        </p:txBody>
      </p:sp>
      <p:sp>
        <p:nvSpPr>
          <p:cNvPr id="473099" name="Rectangle 11"/>
          <p:cNvSpPr>
            <a:spLocks noChangeArrowheads="1"/>
          </p:cNvSpPr>
          <p:nvPr/>
        </p:nvSpPr>
        <p:spPr bwMode="auto">
          <a:xfrm>
            <a:off x="2566988" y="4999038"/>
            <a:ext cx="2578100" cy="449262"/>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73100" name="Rectangle 12"/>
          <p:cNvSpPr>
            <a:spLocks noChangeArrowheads="1"/>
          </p:cNvSpPr>
          <p:nvPr/>
        </p:nvSpPr>
        <p:spPr bwMode="auto">
          <a:xfrm>
            <a:off x="5970588" y="5013325"/>
            <a:ext cx="1611312" cy="434975"/>
          </a:xfrm>
          <a:prstGeom prst="rect">
            <a:avLst/>
          </a:prstGeom>
          <a:noFill/>
          <a:ln w="9525">
            <a:solidFill>
              <a:schemeClr val="tx1"/>
            </a:solidFill>
            <a:miter lim="800000"/>
            <a:headEnd/>
            <a:tailEnd/>
          </a:ln>
          <a:effectLst/>
        </p:spPr>
        <p:txBody>
          <a:bodyPr wrap="none" anchor="ctr"/>
          <a:lstStyle/>
          <a:p>
            <a:endParaRPr lang="de-DE"/>
          </a:p>
        </p:txBody>
      </p:sp>
      <p:sp>
        <p:nvSpPr>
          <p:cNvPr id="18443" name="Text Box 13"/>
          <p:cNvSpPr txBox="1">
            <a:spLocks noChangeArrowheads="1"/>
          </p:cNvSpPr>
          <p:nvPr/>
        </p:nvSpPr>
        <p:spPr bwMode="auto">
          <a:xfrm>
            <a:off x="1131888" y="4986338"/>
            <a:ext cx="1382712" cy="581025"/>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1</a:t>
            </a:r>
          </a:p>
        </p:txBody>
      </p:sp>
      <p:grpSp>
        <p:nvGrpSpPr>
          <p:cNvPr id="18444" name="Group 15"/>
          <p:cNvGrpSpPr>
            <a:grpSpLocks/>
          </p:cNvGrpSpPr>
          <p:nvPr/>
        </p:nvGrpSpPr>
        <p:grpSpPr bwMode="auto">
          <a:xfrm>
            <a:off x="1265238" y="5549900"/>
            <a:ext cx="5905500" cy="523875"/>
            <a:chOff x="728" y="3404"/>
            <a:chExt cx="3720" cy="330"/>
          </a:xfrm>
        </p:grpSpPr>
        <p:grpSp>
          <p:nvGrpSpPr>
            <p:cNvPr id="18504" name="Group 16"/>
            <p:cNvGrpSpPr>
              <a:grpSpLocks/>
            </p:cNvGrpSpPr>
            <p:nvPr/>
          </p:nvGrpSpPr>
          <p:grpSpPr bwMode="auto">
            <a:xfrm>
              <a:off x="1470" y="3404"/>
              <a:ext cx="2978" cy="330"/>
              <a:chOff x="1470" y="3404"/>
              <a:chExt cx="2978" cy="330"/>
            </a:xfrm>
          </p:grpSpPr>
          <p:sp>
            <p:nvSpPr>
              <p:cNvPr id="18506" name="Line 17"/>
              <p:cNvSpPr>
                <a:spLocks noChangeShapeType="1"/>
              </p:cNvSpPr>
              <p:nvPr/>
            </p:nvSpPr>
            <p:spPr bwMode="auto">
              <a:xfrm>
                <a:off x="1474" y="3476"/>
                <a:ext cx="1777" cy="0"/>
              </a:xfrm>
              <a:prstGeom prst="line">
                <a:avLst/>
              </a:prstGeom>
              <a:noFill/>
              <a:ln w="9525">
                <a:solidFill>
                  <a:schemeClr val="tx1"/>
                </a:solidFill>
                <a:round/>
                <a:headEnd/>
                <a:tailEnd type="triangle" w="med" len="med"/>
              </a:ln>
              <a:effectLst/>
            </p:spPr>
            <p:txBody>
              <a:bodyPr/>
              <a:lstStyle/>
              <a:p>
                <a:endParaRPr lang="de-DE"/>
              </a:p>
            </p:txBody>
          </p:sp>
          <p:sp>
            <p:nvSpPr>
              <p:cNvPr id="18507" name="Line 18"/>
              <p:cNvSpPr>
                <a:spLocks noChangeShapeType="1"/>
              </p:cNvSpPr>
              <p:nvPr/>
            </p:nvSpPr>
            <p:spPr bwMode="auto">
              <a:xfrm>
                <a:off x="1560" y="3404"/>
                <a:ext cx="0" cy="144"/>
              </a:xfrm>
              <a:prstGeom prst="line">
                <a:avLst/>
              </a:prstGeom>
              <a:noFill/>
              <a:ln w="12700">
                <a:solidFill>
                  <a:schemeClr val="tx1"/>
                </a:solidFill>
                <a:round/>
                <a:headEnd/>
                <a:tailEnd/>
              </a:ln>
              <a:effectLst/>
            </p:spPr>
            <p:txBody>
              <a:bodyPr/>
              <a:lstStyle/>
              <a:p>
                <a:endParaRPr lang="de-DE"/>
              </a:p>
            </p:txBody>
          </p:sp>
          <p:sp>
            <p:nvSpPr>
              <p:cNvPr id="18508" name="Text Box 19"/>
              <p:cNvSpPr txBox="1">
                <a:spLocks noChangeArrowheads="1"/>
              </p:cNvSpPr>
              <p:nvPr/>
            </p:nvSpPr>
            <p:spPr bwMode="auto">
              <a:xfrm>
                <a:off x="1470" y="3514"/>
                <a:ext cx="187" cy="212"/>
              </a:xfrm>
              <a:prstGeom prst="rect">
                <a:avLst/>
              </a:prstGeom>
              <a:noFill/>
              <a:ln w="9525">
                <a:noFill/>
                <a:miter lim="800000"/>
                <a:headEnd/>
                <a:tailEnd/>
              </a:ln>
              <a:effectLst/>
            </p:spPr>
            <p:txBody>
              <a:bodyPr wrap="none">
                <a:spAutoFit/>
              </a:bodyPr>
              <a:lstStyle/>
              <a:p>
                <a:r>
                  <a:rPr lang="de-DE" sz="1600"/>
                  <a:t>0</a:t>
                </a:r>
              </a:p>
            </p:txBody>
          </p:sp>
          <p:sp>
            <p:nvSpPr>
              <p:cNvPr id="18509" name="Line 20"/>
              <p:cNvSpPr>
                <a:spLocks noChangeShapeType="1"/>
              </p:cNvSpPr>
              <p:nvPr/>
            </p:nvSpPr>
            <p:spPr bwMode="auto">
              <a:xfrm>
                <a:off x="1788" y="3408"/>
                <a:ext cx="0" cy="144"/>
              </a:xfrm>
              <a:prstGeom prst="line">
                <a:avLst/>
              </a:prstGeom>
              <a:noFill/>
              <a:ln w="12700">
                <a:solidFill>
                  <a:schemeClr val="tx1"/>
                </a:solidFill>
                <a:round/>
                <a:headEnd/>
                <a:tailEnd/>
              </a:ln>
              <a:effectLst/>
            </p:spPr>
            <p:txBody>
              <a:bodyPr/>
              <a:lstStyle/>
              <a:p>
                <a:endParaRPr lang="de-DE"/>
              </a:p>
            </p:txBody>
          </p:sp>
          <p:sp>
            <p:nvSpPr>
              <p:cNvPr id="18510" name="Text Box 21"/>
              <p:cNvSpPr txBox="1">
                <a:spLocks noChangeArrowheads="1"/>
              </p:cNvSpPr>
              <p:nvPr/>
            </p:nvSpPr>
            <p:spPr bwMode="auto">
              <a:xfrm>
                <a:off x="1698" y="3518"/>
                <a:ext cx="187" cy="212"/>
              </a:xfrm>
              <a:prstGeom prst="rect">
                <a:avLst/>
              </a:prstGeom>
              <a:noFill/>
              <a:ln w="9525">
                <a:noFill/>
                <a:miter lim="800000"/>
                <a:headEnd/>
                <a:tailEnd/>
              </a:ln>
              <a:effectLst/>
            </p:spPr>
            <p:txBody>
              <a:bodyPr wrap="none">
                <a:spAutoFit/>
              </a:bodyPr>
              <a:lstStyle/>
              <a:p>
                <a:r>
                  <a:rPr lang="de-DE" sz="1600"/>
                  <a:t>1</a:t>
                </a:r>
              </a:p>
            </p:txBody>
          </p:sp>
          <p:sp>
            <p:nvSpPr>
              <p:cNvPr id="18511" name="Line 22"/>
              <p:cNvSpPr>
                <a:spLocks noChangeShapeType="1"/>
              </p:cNvSpPr>
              <p:nvPr/>
            </p:nvSpPr>
            <p:spPr bwMode="auto">
              <a:xfrm>
                <a:off x="2012" y="3412"/>
                <a:ext cx="0" cy="144"/>
              </a:xfrm>
              <a:prstGeom prst="line">
                <a:avLst/>
              </a:prstGeom>
              <a:noFill/>
              <a:ln w="12700">
                <a:solidFill>
                  <a:schemeClr val="tx1"/>
                </a:solidFill>
                <a:round/>
                <a:headEnd/>
                <a:tailEnd/>
              </a:ln>
              <a:effectLst/>
            </p:spPr>
            <p:txBody>
              <a:bodyPr/>
              <a:lstStyle/>
              <a:p>
                <a:endParaRPr lang="de-DE"/>
              </a:p>
            </p:txBody>
          </p:sp>
          <p:sp>
            <p:nvSpPr>
              <p:cNvPr id="18512" name="Text Box 23"/>
              <p:cNvSpPr txBox="1">
                <a:spLocks noChangeArrowheads="1"/>
              </p:cNvSpPr>
              <p:nvPr/>
            </p:nvSpPr>
            <p:spPr bwMode="auto">
              <a:xfrm>
                <a:off x="1922" y="3522"/>
                <a:ext cx="187" cy="212"/>
              </a:xfrm>
              <a:prstGeom prst="rect">
                <a:avLst/>
              </a:prstGeom>
              <a:noFill/>
              <a:ln w="9525">
                <a:noFill/>
                <a:miter lim="800000"/>
                <a:headEnd/>
                <a:tailEnd/>
              </a:ln>
              <a:effectLst/>
            </p:spPr>
            <p:txBody>
              <a:bodyPr wrap="none">
                <a:spAutoFit/>
              </a:bodyPr>
              <a:lstStyle/>
              <a:p>
                <a:r>
                  <a:rPr lang="de-DE" sz="1600"/>
                  <a:t>2</a:t>
                </a:r>
              </a:p>
            </p:txBody>
          </p:sp>
          <p:sp>
            <p:nvSpPr>
              <p:cNvPr id="18513" name="Line 24"/>
              <p:cNvSpPr>
                <a:spLocks noChangeShapeType="1"/>
              </p:cNvSpPr>
              <p:nvPr/>
            </p:nvSpPr>
            <p:spPr bwMode="auto">
              <a:xfrm>
                <a:off x="2240" y="3408"/>
                <a:ext cx="0" cy="144"/>
              </a:xfrm>
              <a:prstGeom prst="line">
                <a:avLst/>
              </a:prstGeom>
              <a:noFill/>
              <a:ln w="12700">
                <a:solidFill>
                  <a:schemeClr val="tx1"/>
                </a:solidFill>
                <a:round/>
                <a:headEnd/>
                <a:tailEnd/>
              </a:ln>
              <a:effectLst/>
            </p:spPr>
            <p:txBody>
              <a:bodyPr/>
              <a:lstStyle/>
              <a:p>
                <a:endParaRPr lang="de-DE"/>
              </a:p>
            </p:txBody>
          </p:sp>
          <p:sp>
            <p:nvSpPr>
              <p:cNvPr id="18514" name="Text Box 25"/>
              <p:cNvSpPr txBox="1">
                <a:spLocks noChangeArrowheads="1"/>
              </p:cNvSpPr>
              <p:nvPr/>
            </p:nvSpPr>
            <p:spPr bwMode="auto">
              <a:xfrm>
                <a:off x="2150" y="3518"/>
                <a:ext cx="187" cy="212"/>
              </a:xfrm>
              <a:prstGeom prst="rect">
                <a:avLst/>
              </a:prstGeom>
              <a:noFill/>
              <a:ln w="9525">
                <a:noFill/>
                <a:miter lim="800000"/>
                <a:headEnd/>
                <a:tailEnd/>
              </a:ln>
              <a:effectLst/>
            </p:spPr>
            <p:txBody>
              <a:bodyPr wrap="none">
                <a:spAutoFit/>
              </a:bodyPr>
              <a:lstStyle/>
              <a:p>
                <a:r>
                  <a:rPr lang="de-DE" sz="1600"/>
                  <a:t>3</a:t>
                </a:r>
              </a:p>
            </p:txBody>
          </p:sp>
          <p:sp>
            <p:nvSpPr>
              <p:cNvPr id="18515" name="Line 26"/>
              <p:cNvSpPr>
                <a:spLocks noChangeShapeType="1"/>
              </p:cNvSpPr>
              <p:nvPr/>
            </p:nvSpPr>
            <p:spPr bwMode="auto">
              <a:xfrm>
                <a:off x="2692" y="3412"/>
                <a:ext cx="0" cy="144"/>
              </a:xfrm>
              <a:prstGeom prst="line">
                <a:avLst/>
              </a:prstGeom>
              <a:noFill/>
              <a:ln w="12700">
                <a:solidFill>
                  <a:schemeClr val="tx1"/>
                </a:solidFill>
                <a:round/>
                <a:headEnd/>
                <a:tailEnd/>
              </a:ln>
              <a:effectLst/>
            </p:spPr>
            <p:txBody>
              <a:bodyPr/>
              <a:lstStyle/>
              <a:p>
                <a:endParaRPr lang="de-DE"/>
              </a:p>
            </p:txBody>
          </p:sp>
          <p:sp>
            <p:nvSpPr>
              <p:cNvPr id="18516" name="Text Box 27"/>
              <p:cNvSpPr txBox="1">
                <a:spLocks noChangeArrowheads="1"/>
              </p:cNvSpPr>
              <p:nvPr/>
            </p:nvSpPr>
            <p:spPr bwMode="auto">
              <a:xfrm>
                <a:off x="2602" y="3522"/>
                <a:ext cx="187" cy="212"/>
              </a:xfrm>
              <a:prstGeom prst="rect">
                <a:avLst/>
              </a:prstGeom>
              <a:noFill/>
              <a:ln w="9525">
                <a:noFill/>
                <a:miter lim="800000"/>
                <a:headEnd/>
                <a:tailEnd/>
              </a:ln>
              <a:effectLst/>
            </p:spPr>
            <p:txBody>
              <a:bodyPr wrap="none">
                <a:spAutoFit/>
              </a:bodyPr>
              <a:lstStyle/>
              <a:p>
                <a:r>
                  <a:rPr lang="de-DE" sz="1600"/>
                  <a:t>5</a:t>
                </a:r>
              </a:p>
            </p:txBody>
          </p:sp>
          <p:sp>
            <p:nvSpPr>
              <p:cNvPr id="18517" name="Line 28"/>
              <p:cNvSpPr>
                <a:spLocks noChangeShapeType="1"/>
              </p:cNvSpPr>
              <p:nvPr/>
            </p:nvSpPr>
            <p:spPr bwMode="auto">
              <a:xfrm>
                <a:off x="2464" y="3408"/>
                <a:ext cx="0" cy="144"/>
              </a:xfrm>
              <a:prstGeom prst="line">
                <a:avLst/>
              </a:prstGeom>
              <a:noFill/>
              <a:ln w="12700">
                <a:solidFill>
                  <a:schemeClr val="tx1"/>
                </a:solidFill>
                <a:round/>
                <a:headEnd/>
                <a:tailEnd/>
              </a:ln>
              <a:effectLst/>
            </p:spPr>
            <p:txBody>
              <a:bodyPr/>
              <a:lstStyle/>
              <a:p>
                <a:endParaRPr lang="de-DE"/>
              </a:p>
            </p:txBody>
          </p:sp>
          <p:sp>
            <p:nvSpPr>
              <p:cNvPr id="18518" name="Text Box 29"/>
              <p:cNvSpPr txBox="1">
                <a:spLocks noChangeArrowheads="1"/>
              </p:cNvSpPr>
              <p:nvPr/>
            </p:nvSpPr>
            <p:spPr bwMode="auto">
              <a:xfrm>
                <a:off x="2374" y="3518"/>
                <a:ext cx="187" cy="212"/>
              </a:xfrm>
              <a:prstGeom prst="rect">
                <a:avLst/>
              </a:prstGeom>
              <a:noFill/>
              <a:ln w="9525">
                <a:noFill/>
                <a:miter lim="800000"/>
                <a:headEnd/>
                <a:tailEnd/>
              </a:ln>
              <a:effectLst/>
            </p:spPr>
            <p:txBody>
              <a:bodyPr wrap="none">
                <a:spAutoFit/>
              </a:bodyPr>
              <a:lstStyle/>
              <a:p>
                <a:r>
                  <a:rPr lang="de-DE" sz="1600"/>
                  <a:t>4</a:t>
                </a:r>
              </a:p>
            </p:txBody>
          </p:sp>
          <p:sp>
            <p:nvSpPr>
              <p:cNvPr id="18519" name="Line 30"/>
              <p:cNvSpPr>
                <a:spLocks noChangeShapeType="1"/>
              </p:cNvSpPr>
              <p:nvPr/>
            </p:nvSpPr>
            <p:spPr bwMode="auto">
              <a:xfrm>
                <a:off x="2916" y="3408"/>
                <a:ext cx="0" cy="144"/>
              </a:xfrm>
              <a:prstGeom prst="line">
                <a:avLst/>
              </a:prstGeom>
              <a:noFill/>
              <a:ln w="12700">
                <a:solidFill>
                  <a:schemeClr val="tx1"/>
                </a:solidFill>
                <a:round/>
                <a:headEnd/>
                <a:tailEnd/>
              </a:ln>
              <a:effectLst/>
            </p:spPr>
            <p:txBody>
              <a:bodyPr/>
              <a:lstStyle/>
              <a:p>
                <a:endParaRPr lang="de-DE"/>
              </a:p>
            </p:txBody>
          </p:sp>
          <p:sp>
            <p:nvSpPr>
              <p:cNvPr id="18520" name="Text Box 31"/>
              <p:cNvSpPr txBox="1">
                <a:spLocks noChangeArrowheads="1"/>
              </p:cNvSpPr>
              <p:nvPr/>
            </p:nvSpPr>
            <p:spPr bwMode="auto">
              <a:xfrm>
                <a:off x="2826" y="3518"/>
                <a:ext cx="187" cy="212"/>
              </a:xfrm>
              <a:prstGeom prst="rect">
                <a:avLst/>
              </a:prstGeom>
              <a:noFill/>
              <a:ln w="9525">
                <a:noFill/>
                <a:miter lim="800000"/>
                <a:headEnd/>
                <a:tailEnd/>
              </a:ln>
              <a:effectLst/>
            </p:spPr>
            <p:txBody>
              <a:bodyPr wrap="none">
                <a:spAutoFit/>
              </a:bodyPr>
              <a:lstStyle/>
              <a:p>
                <a:r>
                  <a:rPr lang="de-DE" sz="1600"/>
                  <a:t>6</a:t>
                </a:r>
              </a:p>
            </p:txBody>
          </p:sp>
          <p:sp>
            <p:nvSpPr>
              <p:cNvPr id="18521" name="Line 32"/>
              <p:cNvSpPr>
                <a:spLocks noChangeShapeType="1"/>
              </p:cNvSpPr>
              <p:nvPr/>
            </p:nvSpPr>
            <p:spPr bwMode="auto">
              <a:xfrm>
                <a:off x="3140" y="3408"/>
                <a:ext cx="0" cy="144"/>
              </a:xfrm>
              <a:prstGeom prst="line">
                <a:avLst/>
              </a:prstGeom>
              <a:noFill/>
              <a:ln w="12700">
                <a:solidFill>
                  <a:schemeClr val="tx1"/>
                </a:solidFill>
                <a:round/>
                <a:headEnd/>
                <a:tailEnd/>
              </a:ln>
              <a:effectLst/>
            </p:spPr>
            <p:txBody>
              <a:bodyPr/>
              <a:lstStyle/>
              <a:p>
                <a:endParaRPr lang="de-DE"/>
              </a:p>
            </p:txBody>
          </p:sp>
          <p:sp>
            <p:nvSpPr>
              <p:cNvPr id="18522" name="Text Box 33"/>
              <p:cNvSpPr txBox="1">
                <a:spLocks noChangeArrowheads="1"/>
              </p:cNvSpPr>
              <p:nvPr/>
            </p:nvSpPr>
            <p:spPr bwMode="auto">
              <a:xfrm>
                <a:off x="3050" y="3518"/>
                <a:ext cx="187" cy="212"/>
              </a:xfrm>
              <a:prstGeom prst="rect">
                <a:avLst/>
              </a:prstGeom>
              <a:noFill/>
              <a:ln w="9525">
                <a:noFill/>
                <a:miter lim="800000"/>
                <a:headEnd/>
                <a:tailEnd/>
              </a:ln>
              <a:effectLst/>
            </p:spPr>
            <p:txBody>
              <a:bodyPr wrap="none">
                <a:spAutoFit/>
              </a:bodyPr>
              <a:lstStyle/>
              <a:p>
                <a:r>
                  <a:rPr lang="de-DE" sz="1600"/>
                  <a:t>7</a:t>
                </a:r>
              </a:p>
            </p:txBody>
          </p:sp>
          <p:sp>
            <p:nvSpPr>
              <p:cNvPr id="18523" name="Text Box 34"/>
              <p:cNvSpPr txBox="1">
                <a:spLocks noChangeArrowheads="1"/>
              </p:cNvSpPr>
              <p:nvPr/>
            </p:nvSpPr>
            <p:spPr bwMode="auto">
              <a:xfrm>
                <a:off x="3194" y="3518"/>
                <a:ext cx="1254" cy="212"/>
              </a:xfrm>
              <a:prstGeom prst="rect">
                <a:avLst/>
              </a:prstGeom>
              <a:noFill/>
              <a:ln w="9525">
                <a:noFill/>
                <a:miter lim="800000"/>
                <a:headEnd/>
                <a:tailEnd/>
              </a:ln>
              <a:effectLst/>
            </p:spPr>
            <p:txBody>
              <a:bodyPr wrap="none">
                <a:spAutoFit/>
              </a:bodyPr>
              <a:lstStyle/>
              <a:p>
                <a:r>
                  <a:rPr lang="de-DE" sz="1600"/>
                  <a:t>Stunden, Tage usw.</a:t>
                </a:r>
              </a:p>
            </p:txBody>
          </p:sp>
        </p:grpSp>
        <p:sp>
          <p:nvSpPr>
            <p:cNvPr id="18505" name="Text Box 35"/>
            <p:cNvSpPr txBox="1">
              <a:spLocks noChangeArrowheads="1"/>
            </p:cNvSpPr>
            <p:nvPr/>
          </p:nvSpPr>
          <p:spPr bwMode="auto">
            <a:xfrm>
              <a:off x="728" y="3514"/>
              <a:ext cx="713" cy="212"/>
            </a:xfrm>
            <a:prstGeom prst="rect">
              <a:avLst/>
            </a:prstGeom>
            <a:noFill/>
            <a:ln w="9525">
              <a:noFill/>
              <a:miter lim="800000"/>
              <a:headEnd/>
              <a:tailEnd/>
            </a:ln>
            <a:effectLst/>
          </p:spPr>
          <p:txBody>
            <a:bodyPr wrap="none">
              <a:spAutoFit/>
            </a:bodyPr>
            <a:lstStyle/>
            <a:p>
              <a:r>
                <a:rPr lang="de-DE" sz="1600"/>
                <a:t>Arbeitszeit</a:t>
              </a:r>
            </a:p>
          </p:txBody>
        </p:sp>
      </p:grpSp>
      <p:sp>
        <p:nvSpPr>
          <p:cNvPr id="473124" name="Rectangle 36"/>
          <p:cNvSpPr>
            <a:spLocks noChangeArrowheads="1"/>
          </p:cNvSpPr>
          <p:nvPr/>
        </p:nvSpPr>
        <p:spPr bwMode="auto">
          <a:xfrm>
            <a:off x="2566988" y="4479925"/>
            <a:ext cx="1282700" cy="44926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73125" name="Rectangle 37"/>
          <p:cNvSpPr>
            <a:spLocks noChangeArrowheads="1"/>
          </p:cNvSpPr>
          <p:nvPr/>
        </p:nvSpPr>
        <p:spPr bwMode="auto">
          <a:xfrm>
            <a:off x="5976938" y="4479925"/>
            <a:ext cx="787400" cy="450850"/>
          </a:xfrm>
          <a:prstGeom prst="rect">
            <a:avLst/>
          </a:prstGeom>
          <a:noFill/>
          <a:ln w="9525">
            <a:solidFill>
              <a:schemeClr val="tx1"/>
            </a:solidFill>
            <a:miter lim="800000"/>
            <a:headEnd/>
            <a:tailEnd/>
          </a:ln>
          <a:effectLst/>
        </p:spPr>
        <p:txBody>
          <a:bodyPr wrap="none" anchor="ctr"/>
          <a:lstStyle/>
          <a:p>
            <a:endParaRPr lang="de-DE"/>
          </a:p>
        </p:txBody>
      </p:sp>
      <p:sp>
        <p:nvSpPr>
          <p:cNvPr id="18447" name="Text Box 38"/>
          <p:cNvSpPr txBox="1">
            <a:spLocks noChangeArrowheads="1"/>
          </p:cNvSpPr>
          <p:nvPr/>
        </p:nvSpPr>
        <p:spPr bwMode="auto">
          <a:xfrm>
            <a:off x="7519988" y="4414838"/>
            <a:ext cx="1279525" cy="581025"/>
          </a:xfrm>
          <a:prstGeom prst="rect">
            <a:avLst/>
          </a:prstGeom>
          <a:noFill/>
          <a:ln w="9525" algn="ctr">
            <a:noFill/>
            <a:miter lim="800000"/>
            <a:headEnd/>
            <a:tailEnd/>
          </a:ln>
          <a:effectLst/>
        </p:spPr>
        <p:txBody>
          <a:bodyPr wrap="none">
            <a:spAutoFit/>
          </a:bodyPr>
          <a:lstStyle/>
          <a:p>
            <a:r>
              <a:rPr lang="de-DE" sz="1600" i="1"/>
              <a:t>1000 Köpfe</a:t>
            </a:r>
            <a:r>
              <a:rPr lang="de-DE" sz="1600"/>
              <a:t> </a:t>
            </a:r>
          </a:p>
          <a:p>
            <a:r>
              <a:rPr lang="de-DE" sz="1600"/>
              <a:t>Blumenkohl</a:t>
            </a:r>
          </a:p>
        </p:txBody>
      </p:sp>
      <p:sp>
        <p:nvSpPr>
          <p:cNvPr id="18448" name="Text Box 39"/>
          <p:cNvSpPr txBox="1">
            <a:spLocks noChangeArrowheads="1"/>
          </p:cNvSpPr>
          <p:nvPr/>
        </p:nvSpPr>
        <p:spPr bwMode="auto">
          <a:xfrm>
            <a:off x="1100138" y="4425950"/>
            <a:ext cx="1382712" cy="581025"/>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2</a:t>
            </a:r>
          </a:p>
        </p:txBody>
      </p:sp>
      <p:sp>
        <p:nvSpPr>
          <p:cNvPr id="18449" name="Text Box 41"/>
          <p:cNvSpPr txBox="1">
            <a:spLocks noChangeArrowheads="1"/>
          </p:cNvSpPr>
          <p:nvPr/>
        </p:nvSpPr>
        <p:spPr bwMode="auto">
          <a:xfrm>
            <a:off x="7564438" y="4941888"/>
            <a:ext cx="1279525" cy="581025"/>
          </a:xfrm>
          <a:prstGeom prst="rect">
            <a:avLst/>
          </a:prstGeom>
          <a:noFill/>
          <a:ln w="9525" algn="ctr">
            <a:noFill/>
            <a:miter lim="800000"/>
            <a:headEnd/>
            <a:tailEnd/>
          </a:ln>
          <a:effectLst/>
        </p:spPr>
        <p:txBody>
          <a:bodyPr wrap="none">
            <a:spAutoFit/>
          </a:bodyPr>
          <a:lstStyle/>
          <a:p>
            <a:r>
              <a:rPr lang="de-DE" sz="1600" i="1"/>
              <a:t>1000 Köpfe</a:t>
            </a:r>
            <a:r>
              <a:rPr lang="de-DE" sz="1600"/>
              <a:t> </a:t>
            </a:r>
          </a:p>
          <a:p>
            <a:r>
              <a:rPr lang="de-DE" sz="1600"/>
              <a:t>Blumenkohl</a:t>
            </a:r>
          </a:p>
        </p:txBody>
      </p:sp>
      <p:sp>
        <p:nvSpPr>
          <p:cNvPr id="473130" name="Text Box 42"/>
          <p:cNvSpPr txBox="1">
            <a:spLocks noChangeArrowheads="1"/>
          </p:cNvSpPr>
          <p:nvPr/>
        </p:nvSpPr>
        <p:spPr bwMode="auto">
          <a:xfrm>
            <a:off x="2555875" y="1065213"/>
            <a:ext cx="4787900" cy="1184275"/>
          </a:xfrm>
          <a:prstGeom prst="rect">
            <a:avLst/>
          </a:prstGeom>
          <a:noFill/>
          <a:ln w="9525" algn="ctr">
            <a:solidFill>
              <a:srgbClr val="000000"/>
            </a:solidFill>
            <a:miter lim="800000"/>
            <a:headEnd/>
            <a:tailEnd/>
          </a:ln>
          <a:effectLst/>
        </p:spPr>
        <p:txBody>
          <a:bodyPr tIns="14400"/>
          <a:lstStyle/>
          <a:p>
            <a:pPr>
              <a:lnSpc>
                <a:spcPct val="95000"/>
              </a:lnSpc>
            </a:pPr>
            <a:r>
              <a:rPr lang="de-DE" sz="1600"/>
              <a:t>Jede individuelle Arbeitskraft ist dieselbe wie die andre, soweit sie als Durchschnitts-Arbeitskraft wirkt, also in der Produktion einer Ware nur die im Durchschnitt notwendige oder </a:t>
            </a:r>
            <a:r>
              <a:rPr lang="de-DE" sz="1600" b="1"/>
              <a:t>gesellschaftlich notwendige Arbeitszeit</a:t>
            </a:r>
            <a:r>
              <a:rPr lang="de-DE" sz="1600"/>
              <a:t> braucht.  </a:t>
            </a:r>
          </a:p>
        </p:txBody>
      </p:sp>
      <p:sp>
        <p:nvSpPr>
          <p:cNvPr id="473132" name="Rectangle 44"/>
          <p:cNvSpPr>
            <a:spLocks noChangeArrowheads="1"/>
          </p:cNvSpPr>
          <p:nvPr/>
        </p:nvSpPr>
        <p:spPr bwMode="auto">
          <a:xfrm>
            <a:off x="2566988" y="3937000"/>
            <a:ext cx="1438275" cy="44926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73133" name="Rectangle 45"/>
          <p:cNvSpPr>
            <a:spLocks noChangeArrowheads="1"/>
          </p:cNvSpPr>
          <p:nvPr/>
        </p:nvSpPr>
        <p:spPr bwMode="auto">
          <a:xfrm>
            <a:off x="5976938" y="3937000"/>
            <a:ext cx="866775" cy="450850"/>
          </a:xfrm>
          <a:prstGeom prst="rect">
            <a:avLst/>
          </a:prstGeom>
          <a:noFill/>
          <a:ln w="9525">
            <a:solidFill>
              <a:schemeClr val="tx1"/>
            </a:solidFill>
            <a:miter lim="800000"/>
            <a:headEnd/>
            <a:tailEnd/>
          </a:ln>
          <a:effectLst/>
        </p:spPr>
        <p:txBody>
          <a:bodyPr wrap="none" anchor="ctr"/>
          <a:lstStyle/>
          <a:p>
            <a:endParaRPr lang="de-DE"/>
          </a:p>
        </p:txBody>
      </p:sp>
      <p:sp>
        <p:nvSpPr>
          <p:cNvPr id="18453" name="Text Box 46"/>
          <p:cNvSpPr txBox="1">
            <a:spLocks noChangeArrowheads="1"/>
          </p:cNvSpPr>
          <p:nvPr/>
        </p:nvSpPr>
        <p:spPr bwMode="auto">
          <a:xfrm>
            <a:off x="7519988" y="3871913"/>
            <a:ext cx="1279525" cy="581025"/>
          </a:xfrm>
          <a:prstGeom prst="rect">
            <a:avLst/>
          </a:prstGeom>
          <a:noFill/>
          <a:ln w="9525" algn="ctr">
            <a:noFill/>
            <a:miter lim="800000"/>
            <a:headEnd/>
            <a:tailEnd/>
          </a:ln>
          <a:effectLst/>
        </p:spPr>
        <p:txBody>
          <a:bodyPr wrap="none">
            <a:spAutoFit/>
          </a:bodyPr>
          <a:lstStyle/>
          <a:p>
            <a:r>
              <a:rPr lang="de-DE" sz="1600" i="1"/>
              <a:t>1000 Köpfe</a:t>
            </a:r>
            <a:r>
              <a:rPr lang="de-DE" sz="1600"/>
              <a:t> </a:t>
            </a:r>
          </a:p>
          <a:p>
            <a:r>
              <a:rPr lang="de-DE" sz="1600"/>
              <a:t>Blumenkohl</a:t>
            </a:r>
          </a:p>
        </p:txBody>
      </p:sp>
      <p:sp>
        <p:nvSpPr>
          <p:cNvPr id="18454" name="Text Box 47"/>
          <p:cNvSpPr txBox="1">
            <a:spLocks noChangeArrowheads="1"/>
          </p:cNvSpPr>
          <p:nvPr/>
        </p:nvSpPr>
        <p:spPr bwMode="auto">
          <a:xfrm>
            <a:off x="1100138" y="3883025"/>
            <a:ext cx="1382712" cy="581025"/>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3</a:t>
            </a:r>
          </a:p>
        </p:txBody>
      </p:sp>
      <p:sp>
        <p:nvSpPr>
          <p:cNvPr id="473138" name="Rectangle 50"/>
          <p:cNvSpPr>
            <a:spLocks noChangeArrowheads="1"/>
          </p:cNvSpPr>
          <p:nvPr/>
        </p:nvSpPr>
        <p:spPr bwMode="auto">
          <a:xfrm>
            <a:off x="2565400" y="3403600"/>
            <a:ext cx="1438275" cy="44926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73139" name="Rectangle 51"/>
          <p:cNvSpPr>
            <a:spLocks noChangeArrowheads="1"/>
          </p:cNvSpPr>
          <p:nvPr/>
        </p:nvSpPr>
        <p:spPr bwMode="auto">
          <a:xfrm>
            <a:off x="5975350" y="3403600"/>
            <a:ext cx="866775" cy="450850"/>
          </a:xfrm>
          <a:prstGeom prst="rect">
            <a:avLst/>
          </a:prstGeom>
          <a:noFill/>
          <a:ln w="9525">
            <a:solidFill>
              <a:schemeClr val="tx1"/>
            </a:solidFill>
            <a:miter lim="800000"/>
            <a:headEnd/>
            <a:tailEnd/>
          </a:ln>
          <a:effectLst/>
        </p:spPr>
        <p:txBody>
          <a:bodyPr wrap="none" anchor="ctr"/>
          <a:lstStyle/>
          <a:p>
            <a:endParaRPr lang="de-DE"/>
          </a:p>
        </p:txBody>
      </p:sp>
      <p:sp>
        <p:nvSpPr>
          <p:cNvPr id="18457" name="Text Box 52"/>
          <p:cNvSpPr txBox="1">
            <a:spLocks noChangeArrowheads="1"/>
          </p:cNvSpPr>
          <p:nvPr/>
        </p:nvSpPr>
        <p:spPr bwMode="auto">
          <a:xfrm>
            <a:off x="7518400" y="3338513"/>
            <a:ext cx="1279525" cy="581025"/>
          </a:xfrm>
          <a:prstGeom prst="rect">
            <a:avLst/>
          </a:prstGeom>
          <a:noFill/>
          <a:ln w="9525" algn="ctr">
            <a:noFill/>
            <a:miter lim="800000"/>
            <a:headEnd/>
            <a:tailEnd/>
          </a:ln>
          <a:effectLst/>
        </p:spPr>
        <p:txBody>
          <a:bodyPr wrap="none">
            <a:spAutoFit/>
          </a:bodyPr>
          <a:lstStyle/>
          <a:p>
            <a:r>
              <a:rPr lang="de-DE" sz="1600" i="1"/>
              <a:t>1000 Köpfe</a:t>
            </a:r>
            <a:r>
              <a:rPr lang="de-DE" sz="1600"/>
              <a:t> </a:t>
            </a:r>
          </a:p>
          <a:p>
            <a:r>
              <a:rPr lang="de-DE" sz="1600"/>
              <a:t>Blumenkohl</a:t>
            </a:r>
          </a:p>
        </p:txBody>
      </p:sp>
      <p:sp>
        <p:nvSpPr>
          <p:cNvPr id="18458" name="Text Box 53"/>
          <p:cNvSpPr txBox="1">
            <a:spLocks noChangeArrowheads="1"/>
          </p:cNvSpPr>
          <p:nvPr/>
        </p:nvSpPr>
        <p:spPr bwMode="auto">
          <a:xfrm>
            <a:off x="1098550" y="3349625"/>
            <a:ext cx="1382713" cy="581025"/>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4</a:t>
            </a:r>
          </a:p>
        </p:txBody>
      </p:sp>
      <p:sp>
        <p:nvSpPr>
          <p:cNvPr id="473144" name="Rectangle 56"/>
          <p:cNvSpPr>
            <a:spLocks noChangeArrowheads="1"/>
          </p:cNvSpPr>
          <p:nvPr/>
        </p:nvSpPr>
        <p:spPr bwMode="auto">
          <a:xfrm>
            <a:off x="2574925" y="2865438"/>
            <a:ext cx="2120900" cy="449262"/>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73145" name="Rectangle 57"/>
          <p:cNvSpPr>
            <a:spLocks noChangeArrowheads="1"/>
          </p:cNvSpPr>
          <p:nvPr/>
        </p:nvSpPr>
        <p:spPr bwMode="auto">
          <a:xfrm>
            <a:off x="5984875" y="2865438"/>
            <a:ext cx="1352550" cy="450850"/>
          </a:xfrm>
          <a:prstGeom prst="rect">
            <a:avLst/>
          </a:prstGeom>
          <a:noFill/>
          <a:ln w="9525">
            <a:solidFill>
              <a:schemeClr val="tx1"/>
            </a:solidFill>
            <a:miter lim="800000"/>
            <a:headEnd/>
            <a:tailEnd/>
          </a:ln>
          <a:effectLst/>
        </p:spPr>
        <p:txBody>
          <a:bodyPr wrap="none" anchor="ctr"/>
          <a:lstStyle/>
          <a:p>
            <a:endParaRPr lang="de-DE"/>
          </a:p>
        </p:txBody>
      </p:sp>
      <p:sp>
        <p:nvSpPr>
          <p:cNvPr id="18461" name="Text Box 58"/>
          <p:cNvSpPr txBox="1">
            <a:spLocks noChangeArrowheads="1"/>
          </p:cNvSpPr>
          <p:nvPr/>
        </p:nvSpPr>
        <p:spPr bwMode="auto">
          <a:xfrm>
            <a:off x="7512050" y="2940050"/>
            <a:ext cx="930275" cy="336550"/>
          </a:xfrm>
          <a:prstGeom prst="rect">
            <a:avLst/>
          </a:prstGeom>
          <a:noFill/>
          <a:ln w="9525" algn="ctr">
            <a:noFill/>
            <a:miter lim="800000"/>
            <a:headEnd/>
            <a:tailEnd/>
          </a:ln>
          <a:effectLst/>
        </p:spPr>
        <p:txBody>
          <a:bodyPr wrap="none">
            <a:spAutoFit/>
          </a:bodyPr>
          <a:lstStyle/>
          <a:p>
            <a:r>
              <a:rPr lang="de-DE" sz="1600" i="1"/>
              <a:t>1 t</a:t>
            </a:r>
            <a:r>
              <a:rPr lang="de-DE" sz="1600"/>
              <a:t> Stahl</a:t>
            </a:r>
          </a:p>
        </p:txBody>
      </p:sp>
      <p:sp>
        <p:nvSpPr>
          <p:cNvPr id="18462" name="Text Box 59"/>
          <p:cNvSpPr txBox="1">
            <a:spLocks noChangeArrowheads="1"/>
          </p:cNvSpPr>
          <p:nvPr/>
        </p:nvSpPr>
        <p:spPr bwMode="auto">
          <a:xfrm>
            <a:off x="1108075" y="2811463"/>
            <a:ext cx="1382713" cy="581025"/>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5</a:t>
            </a:r>
          </a:p>
        </p:txBody>
      </p:sp>
      <p:sp>
        <p:nvSpPr>
          <p:cNvPr id="473150" name="Rectangle 62"/>
          <p:cNvSpPr>
            <a:spLocks noChangeArrowheads="1"/>
          </p:cNvSpPr>
          <p:nvPr/>
        </p:nvSpPr>
        <p:spPr bwMode="auto">
          <a:xfrm>
            <a:off x="2573338" y="2325688"/>
            <a:ext cx="2400300" cy="449262"/>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73151" name="Rectangle 63"/>
          <p:cNvSpPr>
            <a:spLocks noChangeArrowheads="1"/>
          </p:cNvSpPr>
          <p:nvPr/>
        </p:nvSpPr>
        <p:spPr bwMode="auto">
          <a:xfrm>
            <a:off x="5983288" y="2325688"/>
            <a:ext cx="1493837" cy="450850"/>
          </a:xfrm>
          <a:prstGeom prst="rect">
            <a:avLst/>
          </a:prstGeom>
          <a:noFill/>
          <a:ln w="9525">
            <a:solidFill>
              <a:schemeClr val="tx1"/>
            </a:solidFill>
            <a:miter lim="800000"/>
            <a:headEnd/>
            <a:tailEnd/>
          </a:ln>
          <a:effectLst/>
        </p:spPr>
        <p:txBody>
          <a:bodyPr wrap="none" anchor="ctr"/>
          <a:lstStyle/>
          <a:p>
            <a:endParaRPr lang="de-DE"/>
          </a:p>
        </p:txBody>
      </p:sp>
      <p:sp>
        <p:nvSpPr>
          <p:cNvPr id="18465" name="Text Box 64"/>
          <p:cNvSpPr txBox="1">
            <a:spLocks noChangeArrowheads="1"/>
          </p:cNvSpPr>
          <p:nvPr/>
        </p:nvSpPr>
        <p:spPr bwMode="auto">
          <a:xfrm>
            <a:off x="7510463" y="2400300"/>
            <a:ext cx="930275" cy="336550"/>
          </a:xfrm>
          <a:prstGeom prst="rect">
            <a:avLst/>
          </a:prstGeom>
          <a:noFill/>
          <a:ln w="9525" algn="ctr">
            <a:noFill/>
            <a:miter lim="800000"/>
            <a:headEnd/>
            <a:tailEnd/>
          </a:ln>
          <a:effectLst/>
        </p:spPr>
        <p:txBody>
          <a:bodyPr wrap="none">
            <a:spAutoFit/>
          </a:bodyPr>
          <a:lstStyle/>
          <a:p>
            <a:r>
              <a:rPr lang="de-DE" sz="1600" i="1"/>
              <a:t>1 t</a:t>
            </a:r>
            <a:r>
              <a:rPr lang="de-DE" sz="1600"/>
              <a:t> Stahl</a:t>
            </a:r>
          </a:p>
        </p:txBody>
      </p:sp>
      <p:sp>
        <p:nvSpPr>
          <p:cNvPr id="18466" name="Text Box 65"/>
          <p:cNvSpPr txBox="1">
            <a:spLocks noChangeArrowheads="1"/>
          </p:cNvSpPr>
          <p:nvPr/>
        </p:nvSpPr>
        <p:spPr bwMode="auto">
          <a:xfrm>
            <a:off x="1106488" y="2271713"/>
            <a:ext cx="1382712" cy="581025"/>
          </a:xfrm>
          <a:prstGeom prst="rect">
            <a:avLst/>
          </a:prstGeom>
          <a:noFill/>
          <a:ln w="9525">
            <a:noFill/>
            <a:miter lim="800000"/>
            <a:headEnd/>
            <a:tailEnd/>
          </a:ln>
          <a:effectLst/>
        </p:spPr>
        <p:txBody>
          <a:bodyPr wrap="none">
            <a:spAutoFit/>
          </a:bodyPr>
          <a:lstStyle/>
          <a:p>
            <a:pPr algn="ctr"/>
            <a:r>
              <a:rPr lang="de-DE" sz="1600"/>
              <a:t>individuelle </a:t>
            </a:r>
          </a:p>
          <a:p>
            <a:pPr algn="ctr"/>
            <a:r>
              <a:rPr lang="de-DE" sz="1600"/>
              <a:t>Arbeitskraft 6</a:t>
            </a:r>
          </a:p>
        </p:txBody>
      </p:sp>
      <p:sp>
        <p:nvSpPr>
          <p:cNvPr id="18467" name="Text Box 66"/>
          <p:cNvSpPr txBox="1">
            <a:spLocks noChangeArrowheads="1"/>
          </p:cNvSpPr>
          <p:nvPr/>
        </p:nvSpPr>
        <p:spPr bwMode="auto">
          <a:xfrm>
            <a:off x="1119188" y="1987550"/>
            <a:ext cx="1392237" cy="336550"/>
          </a:xfrm>
          <a:prstGeom prst="rect">
            <a:avLst/>
          </a:prstGeom>
          <a:noFill/>
          <a:ln w="9525">
            <a:noFill/>
            <a:miter lim="800000"/>
            <a:headEnd/>
            <a:tailEnd/>
          </a:ln>
          <a:effectLst/>
        </p:spPr>
        <p:txBody>
          <a:bodyPr wrap="none">
            <a:spAutoFit/>
          </a:bodyPr>
          <a:lstStyle/>
          <a:p>
            <a:r>
              <a:rPr lang="de-DE" sz="1600"/>
              <a:t>und so weiter</a:t>
            </a:r>
          </a:p>
        </p:txBody>
      </p:sp>
      <p:sp>
        <p:nvSpPr>
          <p:cNvPr id="18468" name="Text Box 67"/>
          <p:cNvSpPr txBox="1">
            <a:spLocks noChangeArrowheads="1"/>
          </p:cNvSpPr>
          <p:nvPr/>
        </p:nvSpPr>
        <p:spPr bwMode="auto">
          <a:xfrm>
            <a:off x="1117600" y="1057275"/>
            <a:ext cx="1352550" cy="4519613"/>
          </a:xfrm>
          <a:prstGeom prst="rect">
            <a:avLst/>
          </a:prstGeom>
          <a:solidFill>
            <a:srgbClr val="FF0000">
              <a:alpha val="30196"/>
            </a:srgbClr>
          </a:solidFill>
          <a:ln w="9525">
            <a:solidFill>
              <a:schemeClr val="tx1"/>
            </a:solidFill>
            <a:miter lim="800000"/>
            <a:headEnd/>
            <a:tailEnd/>
          </a:ln>
          <a:effectLst/>
        </p:spPr>
        <p:txBody>
          <a:bodyPr wrap="none" lIns="54000"/>
          <a:lstStyle/>
          <a:p>
            <a:r>
              <a:rPr lang="de-DE" sz="1600" b="1">
                <a:solidFill>
                  <a:schemeClr val="bg1"/>
                </a:solidFill>
              </a:rPr>
              <a:t>gesellschaft-</a:t>
            </a:r>
          </a:p>
          <a:p>
            <a:r>
              <a:rPr lang="de-DE" sz="1600" b="1">
                <a:solidFill>
                  <a:schemeClr val="bg1"/>
                </a:solidFill>
              </a:rPr>
              <a:t>licher</a:t>
            </a:r>
          </a:p>
          <a:p>
            <a:r>
              <a:rPr lang="de-DE" sz="1600" b="1">
                <a:solidFill>
                  <a:schemeClr val="bg1"/>
                </a:solidFill>
              </a:rPr>
              <a:t>Arbeitsfonds</a:t>
            </a:r>
          </a:p>
        </p:txBody>
      </p:sp>
      <p:sp>
        <p:nvSpPr>
          <p:cNvPr id="18469" name="Text Box 68"/>
          <p:cNvSpPr txBox="1">
            <a:spLocks noChangeArrowheads="1"/>
          </p:cNvSpPr>
          <p:nvPr/>
        </p:nvSpPr>
        <p:spPr bwMode="auto">
          <a:xfrm>
            <a:off x="7380288" y="1971675"/>
            <a:ext cx="1408112" cy="336550"/>
          </a:xfrm>
          <a:prstGeom prst="rect">
            <a:avLst/>
          </a:prstGeom>
          <a:noFill/>
          <a:ln w="9525">
            <a:noFill/>
            <a:miter lim="800000"/>
            <a:headEnd/>
            <a:tailEnd/>
          </a:ln>
          <a:effectLst/>
        </p:spPr>
        <p:txBody>
          <a:bodyPr>
            <a:spAutoFit/>
          </a:bodyPr>
          <a:lstStyle/>
          <a:p>
            <a:r>
              <a:rPr lang="de-DE" sz="1600"/>
              <a:t>und so weiter</a:t>
            </a:r>
          </a:p>
        </p:txBody>
      </p:sp>
      <p:sp>
        <p:nvSpPr>
          <p:cNvPr id="18470" name="Text Box 69"/>
          <p:cNvSpPr txBox="1">
            <a:spLocks noChangeArrowheads="1"/>
          </p:cNvSpPr>
          <p:nvPr/>
        </p:nvSpPr>
        <p:spPr bwMode="auto">
          <a:xfrm>
            <a:off x="7348538" y="1058863"/>
            <a:ext cx="1427162" cy="825500"/>
          </a:xfrm>
          <a:prstGeom prst="rect">
            <a:avLst/>
          </a:prstGeom>
          <a:noFill/>
          <a:ln w="9525">
            <a:noFill/>
            <a:miter lim="800000"/>
            <a:headEnd/>
            <a:tailEnd/>
          </a:ln>
          <a:effectLst/>
        </p:spPr>
        <p:txBody>
          <a:bodyPr wrap="none">
            <a:spAutoFit/>
          </a:bodyPr>
          <a:lstStyle/>
          <a:p>
            <a:r>
              <a:rPr lang="de-DE" sz="1600" b="1"/>
              <a:t>gesellschaft-</a:t>
            </a:r>
          </a:p>
          <a:p>
            <a:r>
              <a:rPr lang="de-DE" sz="1600" b="1"/>
              <a:t>liches</a:t>
            </a:r>
          </a:p>
          <a:p>
            <a:r>
              <a:rPr lang="de-DE" sz="1600" b="1"/>
              <a:t>Wertprodukt</a:t>
            </a:r>
          </a:p>
        </p:txBody>
      </p:sp>
      <p:sp>
        <p:nvSpPr>
          <p:cNvPr id="473158" name="Line 70"/>
          <p:cNvSpPr>
            <a:spLocks noChangeShapeType="1"/>
          </p:cNvSpPr>
          <p:nvPr/>
        </p:nvSpPr>
        <p:spPr bwMode="auto">
          <a:xfrm>
            <a:off x="4833938" y="2216150"/>
            <a:ext cx="0" cy="1176338"/>
          </a:xfrm>
          <a:prstGeom prst="line">
            <a:avLst/>
          </a:prstGeom>
          <a:noFill/>
          <a:ln w="9525">
            <a:solidFill>
              <a:schemeClr val="tx1"/>
            </a:solidFill>
            <a:round/>
            <a:headEnd/>
            <a:tailEnd/>
          </a:ln>
          <a:effectLst/>
        </p:spPr>
        <p:txBody>
          <a:bodyPr/>
          <a:lstStyle/>
          <a:p>
            <a:endParaRPr lang="de-DE"/>
          </a:p>
        </p:txBody>
      </p:sp>
      <p:sp>
        <p:nvSpPr>
          <p:cNvPr id="473159" name="Text Box 71"/>
          <p:cNvSpPr txBox="1">
            <a:spLocks noChangeArrowheads="1"/>
          </p:cNvSpPr>
          <p:nvPr/>
        </p:nvSpPr>
        <p:spPr bwMode="auto">
          <a:xfrm>
            <a:off x="4248150" y="3317875"/>
            <a:ext cx="1739900" cy="581025"/>
          </a:xfrm>
          <a:prstGeom prst="rect">
            <a:avLst/>
          </a:prstGeom>
          <a:noFill/>
          <a:ln w="9525">
            <a:noFill/>
            <a:miter lim="800000"/>
            <a:headEnd/>
            <a:tailEnd/>
          </a:ln>
          <a:effectLst/>
        </p:spPr>
        <p:txBody>
          <a:bodyPr wrap="none">
            <a:spAutoFit/>
          </a:bodyPr>
          <a:lstStyle/>
          <a:p>
            <a:r>
              <a:rPr lang="de-DE" sz="1600"/>
              <a:t>gesellschaftlicher</a:t>
            </a:r>
          </a:p>
          <a:p>
            <a:r>
              <a:rPr lang="de-DE" sz="1600"/>
              <a:t>Durchschnitt</a:t>
            </a:r>
          </a:p>
        </p:txBody>
      </p:sp>
      <p:sp>
        <p:nvSpPr>
          <p:cNvPr id="473160" name="Rectangle 72"/>
          <p:cNvSpPr>
            <a:spLocks noChangeArrowheads="1"/>
          </p:cNvSpPr>
          <p:nvPr/>
        </p:nvSpPr>
        <p:spPr bwMode="auto">
          <a:xfrm>
            <a:off x="2574925" y="2325688"/>
            <a:ext cx="2260600" cy="449262"/>
          </a:xfrm>
          <a:prstGeom prst="rect">
            <a:avLst/>
          </a:prstGeom>
          <a:solidFill>
            <a:srgbClr val="FF0000">
              <a:alpha val="30196"/>
            </a:srgbClr>
          </a:solidFill>
          <a:ln w="9525">
            <a:solidFill>
              <a:schemeClr val="tx1"/>
            </a:solidFill>
            <a:miter lim="800000"/>
            <a:headEnd/>
            <a:tailEnd/>
          </a:ln>
          <a:effectLst/>
        </p:spPr>
        <p:txBody>
          <a:bodyPr wrap="none" anchor="ctr"/>
          <a:lstStyle/>
          <a:p>
            <a:pPr algn="ctr"/>
            <a:endParaRPr lang="de-DE" sz="1600"/>
          </a:p>
        </p:txBody>
      </p:sp>
      <p:sp>
        <p:nvSpPr>
          <p:cNvPr id="473161" name="Rectangle 73"/>
          <p:cNvSpPr>
            <a:spLocks noChangeArrowheads="1"/>
          </p:cNvSpPr>
          <p:nvPr/>
        </p:nvSpPr>
        <p:spPr bwMode="auto">
          <a:xfrm>
            <a:off x="2574925" y="2865438"/>
            <a:ext cx="2260600" cy="449262"/>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73162" name="AutoShape 74"/>
          <p:cNvSpPr>
            <a:spLocks noChangeArrowheads="1"/>
          </p:cNvSpPr>
          <p:nvPr/>
        </p:nvSpPr>
        <p:spPr bwMode="auto">
          <a:xfrm rot="-5400000">
            <a:off x="5347494" y="2253457"/>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73163" name="AutoShape 75"/>
          <p:cNvSpPr>
            <a:spLocks noChangeArrowheads="1"/>
          </p:cNvSpPr>
          <p:nvPr/>
        </p:nvSpPr>
        <p:spPr bwMode="auto">
          <a:xfrm rot="-5400000">
            <a:off x="5347494" y="2809082"/>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73179" name="Text Box 91"/>
          <p:cNvSpPr txBox="1">
            <a:spLocks noChangeArrowheads="1"/>
          </p:cNvSpPr>
          <p:nvPr/>
        </p:nvSpPr>
        <p:spPr bwMode="auto">
          <a:xfrm>
            <a:off x="2800350" y="2286000"/>
            <a:ext cx="1706563" cy="960438"/>
          </a:xfrm>
          <a:prstGeom prst="rect">
            <a:avLst/>
          </a:prstGeom>
          <a:noFill/>
          <a:ln w="9525">
            <a:noFill/>
            <a:miter lim="800000"/>
            <a:headEnd/>
            <a:tailEnd/>
          </a:ln>
          <a:effectLst/>
        </p:spPr>
        <p:txBody>
          <a:bodyPr>
            <a:spAutoFit/>
          </a:bodyPr>
          <a:lstStyle/>
          <a:p>
            <a:pPr>
              <a:lnSpc>
                <a:spcPct val="85000"/>
              </a:lnSpc>
              <a:spcBef>
                <a:spcPct val="100000"/>
              </a:spcBef>
            </a:pPr>
            <a:r>
              <a:rPr lang="de-DE" sz="1600">
                <a:solidFill>
                  <a:schemeClr val="bg1"/>
                </a:solidFill>
              </a:rPr>
              <a:t>gesellschaftlich notwendige</a:t>
            </a:r>
          </a:p>
          <a:p>
            <a:pPr>
              <a:lnSpc>
                <a:spcPct val="85000"/>
              </a:lnSpc>
              <a:spcBef>
                <a:spcPct val="100000"/>
              </a:spcBef>
            </a:pPr>
            <a:r>
              <a:rPr lang="de-DE" sz="1600">
                <a:solidFill>
                  <a:schemeClr val="bg1"/>
                </a:solidFill>
              </a:rPr>
              <a:t>Arbeitszeit</a:t>
            </a:r>
          </a:p>
        </p:txBody>
      </p:sp>
      <p:sp>
        <p:nvSpPr>
          <p:cNvPr id="473180" name="Rectangle 92"/>
          <p:cNvSpPr>
            <a:spLocks noChangeArrowheads="1"/>
          </p:cNvSpPr>
          <p:nvPr/>
        </p:nvSpPr>
        <p:spPr bwMode="auto">
          <a:xfrm>
            <a:off x="5983288" y="2325688"/>
            <a:ext cx="1423987" cy="450850"/>
          </a:xfrm>
          <a:prstGeom prst="rect">
            <a:avLst/>
          </a:prstGeom>
          <a:solidFill>
            <a:srgbClr val="FFCC00">
              <a:alpha val="30196"/>
            </a:srgbClr>
          </a:solidFill>
          <a:ln w="9525" algn="ctr">
            <a:solidFill>
              <a:schemeClr val="tx1"/>
            </a:solidFill>
            <a:miter lim="800000"/>
            <a:headEnd/>
            <a:tailEnd/>
          </a:ln>
          <a:effectLst/>
        </p:spPr>
        <p:txBody>
          <a:bodyPr wrap="none" anchor="ctr"/>
          <a:lstStyle/>
          <a:p>
            <a:pPr algn="ctr"/>
            <a:endParaRPr lang="de-DE" sz="1600"/>
          </a:p>
        </p:txBody>
      </p:sp>
      <p:sp>
        <p:nvSpPr>
          <p:cNvPr id="473181" name="Rectangle 93"/>
          <p:cNvSpPr>
            <a:spLocks noChangeArrowheads="1"/>
          </p:cNvSpPr>
          <p:nvPr/>
        </p:nvSpPr>
        <p:spPr bwMode="auto">
          <a:xfrm>
            <a:off x="5983288" y="2863850"/>
            <a:ext cx="1423987" cy="450850"/>
          </a:xfrm>
          <a:prstGeom prst="rect">
            <a:avLst/>
          </a:prstGeom>
          <a:solidFill>
            <a:srgbClr val="FFCC00">
              <a:alpha val="30196"/>
            </a:srgbClr>
          </a:solidFill>
          <a:ln w="9525" algn="ctr">
            <a:solidFill>
              <a:schemeClr val="tx1"/>
            </a:solidFill>
            <a:miter lim="800000"/>
            <a:headEnd/>
            <a:tailEnd/>
          </a:ln>
          <a:effectLst/>
        </p:spPr>
        <p:txBody>
          <a:bodyPr wrap="none" anchor="ctr"/>
          <a:lstStyle/>
          <a:p>
            <a:endParaRPr lang="de-DE"/>
          </a:p>
        </p:txBody>
      </p:sp>
      <p:sp>
        <p:nvSpPr>
          <p:cNvPr id="473183" name="Text Box 95"/>
          <p:cNvSpPr txBox="1">
            <a:spLocks noChangeArrowheads="1"/>
          </p:cNvSpPr>
          <p:nvPr/>
        </p:nvSpPr>
        <p:spPr bwMode="auto">
          <a:xfrm>
            <a:off x="6099175" y="2390775"/>
            <a:ext cx="1144588" cy="336550"/>
          </a:xfrm>
          <a:prstGeom prst="rect">
            <a:avLst/>
          </a:prstGeom>
          <a:noFill/>
          <a:ln w="9525">
            <a:noFill/>
            <a:miter lim="800000"/>
            <a:headEnd/>
            <a:tailEnd/>
          </a:ln>
          <a:effectLst/>
        </p:spPr>
        <p:txBody>
          <a:bodyPr wrap="none">
            <a:spAutoFit/>
          </a:bodyPr>
          <a:lstStyle/>
          <a:p>
            <a:r>
              <a:rPr lang="de-DE" sz="1600"/>
              <a:t>Wertgröße</a:t>
            </a:r>
          </a:p>
        </p:txBody>
      </p:sp>
      <p:sp>
        <p:nvSpPr>
          <p:cNvPr id="473184" name="Line 96"/>
          <p:cNvSpPr>
            <a:spLocks noChangeShapeType="1"/>
          </p:cNvSpPr>
          <p:nvPr/>
        </p:nvSpPr>
        <p:spPr bwMode="auto">
          <a:xfrm>
            <a:off x="4181475" y="3360738"/>
            <a:ext cx="0" cy="2184400"/>
          </a:xfrm>
          <a:prstGeom prst="line">
            <a:avLst/>
          </a:prstGeom>
          <a:noFill/>
          <a:ln w="9525">
            <a:solidFill>
              <a:schemeClr val="tx1"/>
            </a:solidFill>
            <a:round/>
            <a:headEnd/>
            <a:tailEnd/>
          </a:ln>
          <a:effectLst/>
        </p:spPr>
        <p:txBody>
          <a:bodyPr/>
          <a:lstStyle/>
          <a:p>
            <a:endParaRPr lang="de-DE"/>
          </a:p>
        </p:txBody>
      </p:sp>
      <p:sp>
        <p:nvSpPr>
          <p:cNvPr id="473185" name="Text Box 97"/>
          <p:cNvSpPr txBox="1">
            <a:spLocks noChangeArrowheads="1"/>
          </p:cNvSpPr>
          <p:nvPr/>
        </p:nvSpPr>
        <p:spPr bwMode="auto">
          <a:xfrm>
            <a:off x="6111875" y="2916238"/>
            <a:ext cx="1144588" cy="336550"/>
          </a:xfrm>
          <a:prstGeom prst="rect">
            <a:avLst/>
          </a:prstGeom>
          <a:noFill/>
          <a:ln w="9525">
            <a:noFill/>
            <a:miter lim="800000"/>
            <a:headEnd/>
            <a:tailEnd/>
          </a:ln>
          <a:effectLst/>
        </p:spPr>
        <p:txBody>
          <a:bodyPr wrap="none">
            <a:spAutoFit/>
          </a:bodyPr>
          <a:lstStyle/>
          <a:p>
            <a:r>
              <a:rPr lang="de-DE" sz="1600"/>
              <a:t>Wertgröße</a:t>
            </a:r>
          </a:p>
        </p:txBody>
      </p:sp>
      <p:sp>
        <p:nvSpPr>
          <p:cNvPr id="473186" name="Rectangle 98"/>
          <p:cNvSpPr>
            <a:spLocks noChangeArrowheads="1"/>
          </p:cNvSpPr>
          <p:nvPr/>
        </p:nvSpPr>
        <p:spPr bwMode="auto">
          <a:xfrm>
            <a:off x="2565400" y="3403600"/>
            <a:ext cx="1616075" cy="44926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73187" name="Rectangle 99"/>
          <p:cNvSpPr>
            <a:spLocks noChangeArrowheads="1"/>
          </p:cNvSpPr>
          <p:nvPr/>
        </p:nvSpPr>
        <p:spPr bwMode="auto">
          <a:xfrm>
            <a:off x="2565400" y="3937000"/>
            <a:ext cx="1616075" cy="44926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73188" name="Rectangle 100"/>
          <p:cNvSpPr>
            <a:spLocks noChangeArrowheads="1"/>
          </p:cNvSpPr>
          <p:nvPr/>
        </p:nvSpPr>
        <p:spPr bwMode="auto">
          <a:xfrm>
            <a:off x="2565400" y="4478338"/>
            <a:ext cx="1616075" cy="454025"/>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73189" name="Rectangle 101"/>
          <p:cNvSpPr>
            <a:spLocks noChangeArrowheads="1"/>
          </p:cNvSpPr>
          <p:nvPr/>
        </p:nvSpPr>
        <p:spPr bwMode="auto">
          <a:xfrm>
            <a:off x="2565400" y="4992688"/>
            <a:ext cx="1616075" cy="458787"/>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73190" name="AutoShape 102"/>
          <p:cNvSpPr>
            <a:spLocks noChangeArrowheads="1"/>
          </p:cNvSpPr>
          <p:nvPr/>
        </p:nvSpPr>
        <p:spPr bwMode="auto">
          <a:xfrm rot="-5400000">
            <a:off x="5347494" y="3337719"/>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73191" name="AutoShape 103"/>
          <p:cNvSpPr>
            <a:spLocks noChangeArrowheads="1"/>
          </p:cNvSpPr>
          <p:nvPr/>
        </p:nvSpPr>
        <p:spPr bwMode="auto">
          <a:xfrm rot="-5400000">
            <a:off x="5347494" y="3893344"/>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73192" name="AutoShape 104"/>
          <p:cNvSpPr>
            <a:spLocks noChangeArrowheads="1"/>
          </p:cNvSpPr>
          <p:nvPr/>
        </p:nvSpPr>
        <p:spPr bwMode="auto">
          <a:xfrm rot="-5400000">
            <a:off x="5345906" y="4406107"/>
            <a:ext cx="485775" cy="598488"/>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73193" name="AutoShape 105"/>
          <p:cNvSpPr>
            <a:spLocks noChangeArrowheads="1"/>
          </p:cNvSpPr>
          <p:nvPr/>
        </p:nvSpPr>
        <p:spPr bwMode="auto">
          <a:xfrm rot="-5400000">
            <a:off x="5345906" y="4961732"/>
            <a:ext cx="485775" cy="598488"/>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73194" name="Rectangle 106"/>
          <p:cNvSpPr>
            <a:spLocks noChangeArrowheads="1"/>
          </p:cNvSpPr>
          <p:nvPr/>
        </p:nvSpPr>
        <p:spPr bwMode="auto">
          <a:xfrm>
            <a:off x="5975350" y="3406775"/>
            <a:ext cx="966788" cy="441325"/>
          </a:xfrm>
          <a:prstGeom prst="rect">
            <a:avLst/>
          </a:prstGeom>
          <a:solidFill>
            <a:srgbClr val="FFCC00">
              <a:alpha val="30196"/>
            </a:srgbClr>
          </a:solidFill>
          <a:ln w="9525" algn="ctr">
            <a:solidFill>
              <a:schemeClr val="tx1"/>
            </a:solidFill>
            <a:miter lim="800000"/>
            <a:headEnd/>
            <a:tailEnd/>
          </a:ln>
          <a:effectLst/>
        </p:spPr>
        <p:txBody>
          <a:bodyPr wrap="none" anchor="ctr"/>
          <a:lstStyle/>
          <a:p>
            <a:endParaRPr lang="de-DE"/>
          </a:p>
        </p:txBody>
      </p:sp>
      <p:sp>
        <p:nvSpPr>
          <p:cNvPr id="473195" name="Rectangle 107"/>
          <p:cNvSpPr>
            <a:spLocks noChangeArrowheads="1"/>
          </p:cNvSpPr>
          <p:nvPr/>
        </p:nvSpPr>
        <p:spPr bwMode="auto">
          <a:xfrm>
            <a:off x="5976938" y="3938588"/>
            <a:ext cx="966787" cy="450850"/>
          </a:xfrm>
          <a:prstGeom prst="rect">
            <a:avLst/>
          </a:prstGeom>
          <a:solidFill>
            <a:srgbClr val="FFCC00">
              <a:alpha val="30196"/>
            </a:srgbClr>
          </a:solidFill>
          <a:ln w="9525" algn="ctr">
            <a:solidFill>
              <a:schemeClr val="tx1"/>
            </a:solidFill>
            <a:miter lim="800000"/>
            <a:headEnd/>
            <a:tailEnd/>
          </a:ln>
          <a:effectLst/>
        </p:spPr>
        <p:txBody>
          <a:bodyPr wrap="none" anchor="ctr"/>
          <a:lstStyle/>
          <a:p>
            <a:endParaRPr lang="de-DE"/>
          </a:p>
        </p:txBody>
      </p:sp>
      <p:sp>
        <p:nvSpPr>
          <p:cNvPr id="473196" name="Rectangle 108"/>
          <p:cNvSpPr>
            <a:spLocks noChangeArrowheads="1"/>
          </p:cNvSpPr>
          <p:nvPr/>
        </p:nvSpPr>
        <p:spPr bwMode="auto">
          <a:xfrm>
            <a:off x="5976938" y="4478338"/>
            <a:ext cx="966787" cy="450850"/>
          </a:xfrm>
          <a:prstGeom prst="rect">
            <a:avLst/>
          </a:prstGeom>
          <a:solidFill>
            <a:srgbClr val="FFCC00">
              <a:alpha val="30196"/>
            </a:srgbClr>
          </a:solidFill>
          <a:ln w="9525" algn="ctr">
            <a:solidFill>
              <a:schemeClr val="tx1"/>
            </a:solidFill>
            <a:miter lim="800000"/>
            <a:headEnd/>
            <a:tailEnd/>
          </a:ln>
          <a:effectLst/>
        </p:spPr>
        <p:txBody>
          <a:bodyPr wrap="none" anchor="ctr"/>
          <a:lstStyle/>
          <a:p>
            <a:endParaRPr lang="de-DE"/>
          </a:p>
        </p:txBody>
      </p:sp>
      <p:sp>
        <p:nvSpPr>
          <p:cNvPr id="473197" name="Rectangle 109"/>
          <p:cNvSpPr>
            <a:spLocks noChangeArrowheads="1"/>
          </p:cNvSpPr>
          <p:nvPr/>
        </p:nvSpPr>
        <p:spPr bwMode="auto">
          <a:xfrm>
            <a:off x="5970588" y="5011738"/>
            <a:ext cx="966787" cy="444500"/>
          </a:xfrm>
          <a:prstGeom prst="rect">
            <a:avLst/>
          </a:prstGeom>
          <a:solidFill>
            <a:srgbClr val="FFCC00">
              <a:alpha val="30196"/>
            </a:srgbClr>
          </a:solidFill>
          <a:ln w="9525" algn="ctr">
            <a:solidFill>
              <a:schemeClr val="tx1"/>
            </a:solidFill>
            <a:miter lim="800000"/>
            <a:headEnd/>
            <a:tailEnd/>
          </a:ln>
          <a:effectLst/>
        </p:spPr>
        <p:txBody>
          <a:bodyPr wrap="none" anchor="ctr"/>
          <a:lstStyle/>
          <a:p>
            <a:endParaRPr lang="de-DE"/>
          </a:p>
        </p:txBody>
      </p:sp>
      <p:sp>
        <p:nvSpPr>
          <p:cNvPr id="18495" name="Line 2"/>
          <p:cNvSpPr>
            <a:spLocks noChangeShapeType="1"/>
          </p:cNvSpPr>
          <p:nvPr/>
        </p:nvSpPr>
        <p:spPr bwMode="auto">
          <a:xfrm>
            <a:off x="1462088" y="2281238"/>
            <a:ext cx="6943725" cy="0"/>
          </a:xfrm>
          <a:prstGeom prst="line">
            <a:avLst/>
          </a:prstGeom>
          <a:noFill/>
          <a:ln w="19050">
            <a:solidFill>
              <a:schemeClr val="bg1"/>
            </a:solidFill>
            <a:round/>
            <a:headEnd/>
            <a:tailEnd/>
          </a:ln>
          <a:effectLst/>
        </p:spPr>
        <p:txBody>
          <a:bodyPr/>
          <a:lstStyle/>
          <a:p>
            <a:endParaRPr lang="de-DE"/>
          </a:p>
        </p:txBody>
      </p:sp>
      <p:sp>
        <p:nvSpPr>
          <p:cNvPr id="18496" name="Line 14"/>
          <p:cNvSpPr>
            <a:spLocks noChangeShapeType="1"/>
          </p:cNvSpPr>
          <p:nvPr/>
        </p:nvSpPr>
        <p:spPr bwMode="auto">
          <a:xfrm>
            <a:off x="1379538" y="4981575"/>
            <a:ext cx="6943725" cy="0"/>
          </a:xfrm>
          <a:prstGeom prst="line">
            <a:avLst/>
          </a:prstGeom>
          <a:noFill/>
          <a:ln w="19050">
            <a:solidFill>
              <a:schemeClr val="bg1"/>
            </a:solidFill>
            <a:round/>
            <a:headEnd/>
            <a:tailEnd/>
          </a:ln>
          <a:effectLst/>
        </p:spPr>
        <p:txBody>
          <a:bodyPr/>
          <a:lstStyle/>
          <a:p>
            <a:endParaRPr lang="de-DE"/>
          </a:p>
        </p:txBody>
      </p:sp>
      <p:sp>
        <p:nvSpPr>
          <p:cNvPr id="18497" name="Line 40"/>
          <p:cNvSpPr>
            <a:spLocks noChangeShapeType="1"/>
          </p:cNvSpPr>
          <p:nvPr/>
        </p:nvSpPr>
        <p:spPr bwMode="auto">
          <a:xfrm>
            <a:off x="1425575" y="4437063"/>
            <a:ext cx="6943725" cy="0"/>
          </a:xfrm>
          <a:prstGeom prst="line">
            <a:avLst/>
          </a:prstGeom>
          <a:noFill/>
          <a:ln w="19050">
            <a:solidFill>
              <a:schemeClr val="bg1"/>
            </a:solidFill>
            <a:round/>
            <a:headEnd/>
            <a:tailEnd/>
          </a:ln>
          <a:effectLst/>
        </p:spPr>
        <p:txBody>
          <a:bodyPr/>
          <a:lstStyle/>
          <a:p>
            <a:endParaRPr lang="de-DE"/>
          </a:p>
        </p:txBody>
      </p:sp>
      <p:sp>
        <p:nvSpPr>
          <p:cNvPr id="18498" name="Line 48"/>
          <p:cNvSpPr>
            <a:spLocks noChangeShapeType="1"/>
          </p:cNvSpPr>
          <p:nvPr/>
        </p:nvSpPr>
        <p:spPr bwMode="auto">
          <a:xfrm>
            <a:off x="1423988" y="3903663"/>
            <a:ext cx="6943725" cy="0"/>
          </a:xfrm>
          <a:prstGeom prst="line">
            <a:avLst/>
          </a:prstGeom>
          <a:noFill/>
          <a:ln w="19050">
            <a:solidFill>
              <a:schemeClr val="bg1"/>
            </a:solidFill>
            <a:round/>
            <a:headEnd/>
            <a:tailEnd/>
          </a:ln>
          <a:effectLst/>
        </p:spPr>
        <p:txBody>
          <a:bodyPr/>
          <a:lstStyle/>
          <a:p>
            <a:endParaRPr lang="de-DE"/>
          </a:p>
        </p:txBody>
      </p:sp>
      <p:sp>
        <p:nvSpPr>
          <p:cNvPr id="18499" name="Line 54"/>
          <p:cNvSpPr>
            <a:spLocks noChangeShapeType="1"/>
          </p:cNvSpPr>
          <p:nvPr/>
        </p:nvSpPr>
        <p:spPr bwMode="auto">
          <a:xfrm>
            <a:off x="1433513" y="3365500"/>
            <a:ext cx="6943725" cy="0"/>
          </a:xfrm>
          <a:prstGeom prst="line">
            <a:avLst/>
          </a:prstGeom>
          <a:noFill/>
          <a:ln w="19050">
            <a:solidFill>
              <a:srgbClr val="969696"/>
            </a:solidFill>
            <a:round/>
            <a:headEnd/>
            <a:tailEnd/>
          </a:ln>
          <a:effectLst/>
        </p:spPr>
        <p:txBody>
          <a:bodyPr/>
          <a:lstStyle/>
          <a:p>
            <a:endParaRPr lang="de-DE"/>
          </a:p>
        </p:txBody>
      </p:sp>
      <p:sp>
        <p:nvSpPr>
          <p:cNvPr id="18500" name="Line 60"/>
          <p:cNvSpPr>
            <a:spLocks noChangeShapeType="1"/>
          </p:cNvSpPr>
          <p:nvPr/>
        </p:nvSpPr>
        <p:spPr bwMode="auto">
          <a:xfrm>
            <a:off x="1431925" y="2825750"/>
            <a:ext cx="6943725" cy="0"/>
          </a:xfrm>
          <a:prstGeom prst="line">
            <a:avLst/>
          </a:prstGeom>
          <a:noFill/>
          <a:ln w="19050">
            <a:solidFill>
              <a:schemeClr val="bg1"/>
            </a:solidFill>
            <a:round/>
            <a:headEnd/>
            <a:tailEnd/>
          </a:ln>
          <a:effectLst/>
        </p:spPr>
        <p:txBody>
          <a:bodyPr/>
          <a:lstStyle/>
          <a:p>
            <a:endParaRPr lang="de-DE"/>
          </a:p>
        </p:txBody>
      </p:sp>
      <p:sp>
        <p:nvSpPr>
          <p:cNvPr id="18501" name="Text Box 111"/>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53</a:t>
            </a:r>
          </a:p>
          <a:p>
            <a:pPr algn="ctr"/>
            <a:r>
              <a:rPr lang="de-DE" sz="1400">
                <a:solidFill>
                  <a:schemeClr val="bg2"/>
                </a:solidFill>
              </a:rPr>
              <a:t>Originaltext</a:t>
            </a:r>
          </a:p>
        </p:txBody>
      </p:sp>
      <p:sp>
        <p:nvSpPr>
          <p:cNvPr id="18502" name="Text Box 112"/>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18503" name="Text Box 113"/>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73130"/>
                                        </p:tgtEl>
                                        <p:attrNameLst>
                                          <p:attrName>style.visibility</p:attrName>
                                        </p:attrNameLst>
                                      </p:cBhvr>
                                      <p:to>
                                        <p:strVal val="visible"/>
                                      </p:to>
                                    </p:set>
                                    <p:animEffect transition="in" filter="fade">
                                      <p:cBhvr>
                                        <p:cTn id="7" dur="2000"/>
                                        <p:tgtEl>
                                          <p:spTgt spid="473130"/>
                                        </p:tgtEl>
                                      </p:cBhvr>
                                    </p:animEffect>
                                  </p:childTnLst>
                                </p:cTn>
                              </p:par>
                            </p:childTnLst>
                          </p:cTn>
                        </p:par>
                        <p:par>
                          <p:cTn id="8" fill="hold" nodeType="afterGroup">
                            <p:stCondLst>
                              <p:cond delay="2000"/>
                            </p:stCondLst>
                            <p:childTnLst>
                              <p:par>
                                <p:cTn id="9" presetID="1" presetClass="entr" presetSubtype="0" fill="hold" grpId="0" nodeType="afterEffect">
                                  <p:stCondLst>
                                    <p:cond delay="0"/>
                                  </p:stCondLst>
                                  <p:childTnLst>
                                    <p:set>
                                      <p:cBhvr>
                                        <p:cTn id="10" dur="1" fill="hold">
                                          <p:stCondLst>
                                            <p:cond delay="0"/>
                                          </p:stCondLst>
                                        </p:cTn>
                                        <p:tgtEl>
                                          <p:spTgt spid="47309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grpId="1" nodeType="clickEffect">
                                  <p:stCondLst>
                                    <p:cond delay="0"/>
                                  </p:stCondLst>
                                  <p:childTnLst>
                                    <p:animEffect transition="out" filter="fade">
                                      <p:cBhvr>
                                        <p:cTn id="14" dur="1000"/>
                                        <p:tgtEl>
                                          <p:spTgt spid="473096"/>
                                        </p:tgtEl>
                                      </p:cBhvr>
                                    </p:animEffect>
                                    <p:set>
                                      <p:cBhvr>
                                        <p:cTn id="15" dur="1" fill="hold">
                                          <p:stCondLst>
                                            <p:cond delay="999"/>
                                          </p:stCondLst>
                                        </p:cTn>
                                        <p:tgtEl>
                                          <p:spTgt spid="473096"/>
                                        </p:tgtEl>
                                        <p:attrNameLst>
                                          <p:attrName>style.visibility</p:attrName>
                                        </p:attrNameLst>
                                      </p:cBhvr>
                                      <p:to>
                                        <p:strVal val="hidden"/>
                                      </p:to>
                                    </p:set>
                                  </p:childTnLst>
                                </p:cTn>
                              </p:par>
                            </p:childTnLst>
                          </p:cTn>
                        </p:par>
                        <p:par>
                          <p:cTn id="16" fill="hold" nodeType="afterGroup">
                            <p:stCondLst>
                              <p:cond delay="1000"/>
                            </p:stCondLst>
                            <p:childTnLst>
                              <p:par>
                                <p:cTn id="17" presetID="18" presetClass="entr" presetSubtype="12" fill="hold" grpId="0" nodeType="afterEffect">
                                  <p:stCondLst>
                                    <p:cond delay="0"/>
                                  </p:stCondLst>
                                  <p:childTnLst>
                                    <p:set>
                                      <p:cBhvr>
                                        <p:cTn id="18" dur="1" fill="hold">
                                          <p:stCondLst>
                                            <p:cond delay="0"/>
                                          </p:stCondLst>
                                        </p:cTn>
                                        <p:tgtEl>
                                          <p:spTgt spid="473158"/>
                                        </p:tgtEl>
                                        <p:attrNameLst>
                                          <p:attrName>style.visibility</p:attrName>
                                        </p:attrNameLst>
                                      </p:cBhvr>
                                      <p:to>
                                        <p:strVal val="visible"/>
                                      </p:to>
                                    </p:set>
                                    <p:animEffect transition="in" filter="strips(downLeft)">
                                      <p:cBhvr>
                                        <p:cTn id="19" dur="500"/>
                                        <p:tgtEl>
                                          <p:spTgt spid="47315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73159"/>
                                        </p:tgtEl>
                                        <p:attrNameLst>
                                          <p:attrName>style.visibility</p:attrName>
                                        </p:attrNameLst>
                                      </p:cBhvr>
                                      <p:to>
                                        <p:strVal val="visible"/>
                                      </p:to>
                                    </p:set>
                                    <p:animEffect transition="in" filter="fade">
                                      <p:cBhvr>
                                        <p:cTn id="22" dur="2000"/>
                                        <p:tgtEl>
                                          <p:spTgt spid="473159"/>
                                        </p:tgtEl>
                                      </p:cBhvr>
                                    </p:animEffect>
                                  </p:childTnLst>
                                </p:cTn>
                              </p:par>
                            </p:childTnLst>
                          </p:cTn>
                        </p:par>
                        <p:par>
                          <p:cTn id="23" fill="hold" nodeType="afterGroup">
                            <p:stCondLst>
                              <p:cond delay="3000"/>
                            </p:stCondLst>
                            <p:childTnLst>
                              <p:par>
                                <p:cTn id="24" presetID="1" presetClass="emph" presetSubtype="2" fill="hold" nodeType="afterEffect">
                                  <p:stCondLst>
                                    <p:cond delay="0"/>
                                  </p:stCondLst>
                                  <p:childTnLst>
                                    <p:animClr clrSpc="rgb" dir="cw">
                                      <p:cBhvr>
                                        <p:cTn id="25" dur="2000" fill="hold"/>
                                        <p:tgtEl>
                                          <p:spTgt spid="473150"/>
                                        </p:tgtEl>
                                        <p:attrNameLst>
                                          <p:attrName>fillcolor</p:attrName>
                                        </p:attrNameLst>
                                      </p:cBhvr>
                                      <p:to>
                                        <a:srgbClr val="EAEAEA"/>
                                      </p:to>
                                    </p:animClr>
                                    <p:set>
                                      <p:cBhvr>
                                        <p:cTn id="26" dur="2000" fill="hold"/>
                                        <p:tgtEl>
                                          <p:spTgt spid="473150"/>
                                        </p:tgtEl>
                                        <p:attrNameLst>
                                          <p:attrName>fill.type</p:attrName>
                                        </p:attrNameLst>
                                      </p:cBhvr>
                                      <p:to>
                                        <p:strVal val="solid"/>
                                      </p:to>
                                    </p:set>
                                    <p:set>
                                      <p:cBhvr>
                                        <p:cTn id="27" dur="2000" fill="hold"/>
                                        <p:tgtEl>
                                          <p:spTgt spid="473150"/>
                                        </p:tgtEl>
                                        <p:attrNameLst>
                                          <p:attrName>fill.on</p:attrName>
                                        </p:attrNameLst>
                                      </p:cBhvr>
                                      <p:to>
                                        <p:strVal val="true"/>
                                      </p:to>
                                    </p:set>
                                  </p:childTnLst>
                                </p:cTn>
                              </p:par>
                              <p:par>
                                <p:cTn id="28" presetID="10" presetClass="entr" presetSubtype="0" fill="hold" nodeType="withEffect">
                                  <p:stCondLst>
                                    <p:cond delay="0"/>
                                  </p:stCondLst>
                                  <p:childTnLst>
                                    <p:set>
                                      <p:cBhvr>
                                        <p:cTn id="29" dur="1" fill="hold">
                                          <p:stCondLst>
                                            <p:cond delay="0"/>
                                          </p:stCondLst>
                                        </p:cTn>
                                        <p:tgtEl>
                                          <p:spTgt spid="473160"/>
                                        </p:tgtEl>
                                        <p:attrNameLst>
                                          <p:attrName>style.visibility</p:attrName>
                                        </p:attrNameLst>
                                      </p:cBhvr>
                                      <p:to>
                                        <p:strVal val="visible"/>
                                      </p:to>
                                    </p:set>
                                    <p:animEffect transition="in" filter="fade">
                                      <p:cBhvr>
                                        <p:cTn id="30" dur="2000"/>
                                        <p:tgtEl>
                                          <p:spTgt spid="473160"/>
                                        </p:tgtEl>
                                      </p:cBhvr>
                                    </p:animEffect>
                                  </p:childTnLst>
                                </p:cTn>
                              </p:par>
                              <p:par>
                                <p:cTn id="31" presetID="1" presetClass="emph" presetSubtype="2" fill="hold" nodeType="withEffect">
                                  <p:stCondLst>
                                    <p:cond delay="0"/>
                                  </p:stCondLst>
                                  <p:childTnLst>
                                    <p:animClr clrSpc="rgb" dir="cw">
                                      <p:cBhvr>
                                        <p:cTn id="32" dur="2000" fill="hold"/>
                                        <p:tgtEl>
                                          <p:spTgt spid="473144"/>
                                        </p:tgtEl>
                                        <p:attrNameLst>
                                          <p:attrName>fillcolor</p:attrName>
                                        </p:attrNameLst>
                                      </p:cBhvr>
                                      <p:to>
                                        <a:srgbClr val="EAEAEA"/>
                                      </p:to>
                                    </p:animClr>
                                    <p:set>
                                      <p:cBhvr>
                                        <p:cTn id="33" dur="2000" fill="hold"/>
                                        <p:tgtEl>
                                          <p:spTgt spid="473144"/>
                                        </p:tgtEl>
                                        <p:attrNameLst>
                                          <p:attrName>fill.type</p:attrName>
                                        </p:attrNameLst>
                                      </p:cBhvr>
                                      <p:to>
                                        <p:strVal val="solid"/>
                                      </p:to>
                                    </p:set>
                                    <p:set>
                                      <p:cBhvr>
                                        <p:cTn id="34" dur="2000" fill="hold"/>
                                        <p:tgtEl>
                                          <p:spTgt spid="473144"/>
                                        </p:tgtEl>
                                        <p:attrNameLst>
                                          <p:attrName>fill.on</p:attrName>
                                        </p:attrNameLst>
                                      </p:cBhvr>
                                      <p:to>
                                        <p:strVal val="true"/>
                                      </p:to>
                                    </p:set>
                                  </p:childTnLst>
                                </p:cTn>
                              </p:par>
                              <p:par>
                                <p:cTn id="35" presetID="10" presetClass="entr" presetSubtype="0" fill="hold" grpId="0" nodeType="withEffect">
                                  <p:stCondLst>
                                    <p:cond delay="0"/>
                                  </p:stCondLst>
                                  <p:childTnLst>
                                    <p:set>
                                      <p:cBhvr>
                                        <p:cTn id="36" dur="1" fill="hold">
                                          <p:stCondLst>
                                            <p:cond delay="0"/>
                                          </p:stCondLst>
                                        </p:cTn>
                                        <p:tgtEl>
                                          <p:spTgt spid="473161"/>
                                        </p:tgtEl>
                                        <p:attrNameLst>
                                          <p:attrName>style.visibility</p:attrName>
                                        </p:attrNameLst>
                                      </p:cBhvr>
                                      <p:to>
                                        <p:strVal val="visible"/>
                                      </p:to>
                                    </p:set>
                                    <p:animEffect transition="in" filter="fade">
                                      <p:cBhvr>
                                        <p:cTn id="37" dur="2000"/>
                                        <p:tgtEl>
                                          <p:spTgt spid="473161"/>
                                        </p:tgtEl>
                                      </p:cBhvr>
                                    </p:animEffect>
                                  </p:childTnLst>
                                </p:cTn>
                              </p:par>
                            </p:childTnLst>
                          </p:cTn>
                        </p:par>
                        <p:par>
                          <p:cTn id="38" fill="hold" nodeType="afterGroup">
                            <p:stCondLst>
                              <p:cond delay="5000"/>
                            </p:stCondLst>
                            <p:childTnLst>
                              <p:par>
                                <p:cTn id="39" presetID="10" presetClass="entr" presetSubtype="0" fill="hold" grpId="0" nodeType="afterEffect">
                                  <p:stCondLst>
                                    <p:cond delay="0"/>
                                  </p:stCondLst>
                                  <p:childTnLst>
                                    <p:set>
                                      <p:cBhvr>
                                        <p:cTn id="40" dur="1" fill="hold">
                                          <p:stCondLst>
                                            <p:cond delay="0"/>
                                          </p:stCondLst>
                                        </p:cTn>
                                        <p:tgtEl>
                                          <p:spTgt spid="473179"/>
                                        </p:tgtEl>
                                        <p:attrNameLst>
                                          <p:attrName>style.visibility</p:attrName>
                                        </p:attrNameLst>
                                      </p:cBhvr>
                                      <p:to>
                                        <p:strVal val="visible"/>
                                      </p:to>
                                    </p:set>
                                    <p:animEffect transition="in" filter="fade">
                                      <p:cBhvr>
                                        <p:cTn id="41" dur="2000"/>
                                        <p:tgtEl>
                                          <p:spTgt spid="473179"/>
                                        </p:tgtEl>
                                      </p:cBhvr>
                                    </p:animEffect>
                                  </p:childTnLst>
                                </p:cTn>
                              </p:par>
                            </p:childTnLst>
                          </p:cTn>
                        </p:par>
                        <p:par>
                          <p:cTn id="42" fill="hold" nodeType="afterGroup">
                            <p:stCondLst>
                              <p:cond delay="7000"/>
                            </p:stCondLst>
                            <p:childTnLst>
                              <p:par>
                                <p:cTn id="43" presetID="10" presetClass="entr" presetSubtype="0" fill="hold" grpId="0" nodeType="afterEffect">
                                  <p:stCondLst>
                                    <p:cond delay="500"/>
                                  </p:stCondLst>
                                  <p:childTnLst>
                                    <p:set>
                                      <p:cBhvr>
                                        <p:cTn id="44" dur="1" fill="hold">
                                          <p:stCondLst>
                                            <p:cond delay="0"/>
                                          </p:stCondLst>
                                        </p:cTn>
                                        <p:tgtEl>
                                          <p:spTgt spid="473162"/>
                                        </p:tgtEl>
                                        <p:attrNameLst>
                                          <p:attrName>style.visibility</p:attrName>
                                        </p:attrNameLst>
                                      </p:cBhvr>
                                      <p:to>
                                        <p:strVal val="visible"/>
                                      </p:to>
                                    </p:set>
                                    <p:animEffect transition="in" filter="fade">
                                      <p:cBhvr>
                                        <p:cTn id="45" dur="1000"/>
                                        <p:tgtEl>
                                          <p:spTgt spid="473162"/>
                                        </p:tgtEl>
                                      </p:cBhvr>
                                    </p:animEffect>
                                  </p:childTnLst>
                                </p:cTn>
                              </p:par>
                              <p:par>
                                <p:cTn id="46" presetID="10" presetClass="entr" presetSubtype="0" fill="hold" grpId="0" nodeType="withEffect">
                                  <p:stCondLst>
                                    <p:cond delay="500"/>
                                  </p:stCondLst>
                                  <p:childTnLst>
                                    <p:set>
                                      <p:cBhvr>
                                        <p:cTn id="47" dur="1" fill="hold">
                                          <p:stCondLst>
                                            <p:cond delay="0"/>
                                          </p:stCondLst>
                                        </p:cTn>
                                        <p:tgtEl>
                                          <p:spTgt spid="473163"/>
                                        </p:tgtEl>
                                        <p:attrNameLst>
                                          <p:attrName>style.visibility</p:attrName>
                                        </p:attrNameLst>
                                      </p:cBhvr>
                                      <p:to>
                                        <p:strVal val="visible"/>
                                      </p:to>
                                    </p:set>
                                    <p:animEffect transition="in" filter="fade">
                                      <p:cBhvr>
                                        <p:cTn id="48" dur="1000"/>
                                        <p:tgtEl>
                                          <p:spTgt spid="473163"/>
                                        </p:tgtEl>
                                      </p:cBhvr>
                                    </p:animEffect>
                                  </p:childTnLst>
                                </p:cTn>
                              </p:par>
                            </p:childTnLst>
                          </p:cTn>
                        </p:par>
                        <p:par>
                          <p:cTn id="49" fill="hold" nodeType="afterGroup">
                            <p:stCondLst>
                              <p:cond delay="8500"/>
                            </p:stCondLst>
                            <p:childTnLst>
                              <p:par>
                                <p:cTn id="50" presetID="10" presetClass="entr" presetSubtype="0" fill="hold" nodeType="afterEffect">
                                  <p:stCondLst>
                                    <p:cond delay="0"/>
                                  </p:stCondLst>
                                  <p:childTnLst>
                                    <p:set>
                                      <p:cBhvr>
                                        <p:cTn id="51" dur="1" fill="hold">
                                          <p:stCondLst>
                                            <p:cond delay="0"/>
                                          </p:stCondLst>
                                        </p:cTn>
                                        <p:tgtEl>
                                          <p:spTgt spid="473180"/>
                                        </p:tgtEl>
                                        <p:attrNameLst>
                                          <p:attrName>style.visibility</p:attrName>
                                        </p:attrNameLst>
                                      </p:cBhvr>
                                      <p:to>
                                        <p:strVal val="visible"/>
                                      </p:to>
                                    </p:set>
                                    <p:animEffect transition="in" filter="fade">
                                      <p:cBhvr>
                                        <p:cTn id="52" dur="2000"/>
                                        <p:tgtEl>
                                          <p:spTgt spid="47318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73181"/>
                                        </p:tgtEl>
                                        <p:attrNameLst>
                                          <p:attrName>style.visibility</p:attrName>
                                        </p:attrNameLst>
                                      </p:cBhvr>
                                      <p:to>
                                        <p:strVal val="visible"/>
                                      </p:to>
                                    </p:set>
                                    <p:animEffect transition="in" filter="fade">
                                      <p:cBhvr>
                                        <p:cTn id="55" dur="2000"/>
                                        <p:tgtEl>
                                          <p:spTgt spid="473181"/>
                                        </p:tgtEl>
                                      </p:cBhvr>
                                    </p:animEffect>
                                  </p:childTnLst>
                                </p:cTn>
                              </p:par>
                            </p:childTnLst>
                          </p:cTn>
                        </p:par>
                        <p:par>
                          <p:cTn id="56" fill="hold" nodeType="afterGroup">
                            <p:stCondLst>
                              <p:cond delay="10500"/>
                            </p:stCondLst>
                            <p:childTnLst>
                              <p:par>
                                <p:cTn id="57" presetID="10" presetClass="entr" presetSubtype="0" fill="hold" grpId="0" nodeType="afterEffect">
                                  <p:stCondLst>
                                    <p:cond delay="0"/>
                                  </p:stCondLst>
                                  <p:childTnLst>
                                    <p:set>
                                      <p:cBhvr>
                                        <p:cTn id="58" dur="1" fill="hold">
                                          <p:stCondLst>
                                            <p:cond delay="0"/>
                                          </p:stCondLst>
                                        </p:cTn>
                                        <p:tgtEl>
                                          <p:spTgt spid="473183"/>
                                        </p:tgtEl>
                                        <p:attrNameLst>
                                          <p:attrName>style.visibility</p:attrName>
                                        </p:attrNameLst>
                                      </p:cBhvr>
                                      <p:to>
                                        <p:strVal val="visible"/>
                                      </p:to>
                                    </p:set>
                                    <p:animEffect transition="in" filter="fade">
                                      <p:cBhvr>
                                        <p:cTn id="59" dur="2000"/>
                                        <p:tgtEl>
                                          <p:spTgt spid="473183"/>
                                        </p:tgtEl>
                                      </p:cBhvr>
                                    </p:animEffect>
                                  </p:childTnLst>
                                </p:cTn>
                              </p:par>
                              <p:par>
                                <p:cTn id="60" presetID="10" presetClass="exit" presetSubtype="0" fill="hold" grpId="0" nodeType="withEffect">
                                  <p:stCondLst>
                                    <p:cond delay="0"/>
                                  </p:stCondLst>
                                  <p:childTnLst>
                                    <p:animEffect transition="out" filter="fade">
                                      <p:cBhvr>
                                        <p:cTn id="61" dur="1000"/>
                                        <p:tgtEl>
                                          <p:spTgt spid="473151"/>
                                        </p:tgtEl>
                                      </p:cBhvr>
                                    </p:animEffect>
                                    <p:set>
                                      <p:cBhvr>
                                        <p:cTn id="62" dur="1" fill="hold">
                                          <p:stCondLst>
                                            <p:cond delay="999"/>
                                          </p:stCondLst>
                                        </p:cTn>
                                        <p:tgtEl>
                                          <p:spTgt spid="473151"/>
                                        </p:tgtEl>
                                        <p:attrNameLst>
                                          <p:attrName>style.visibility</p:attrName>
                                        </p:attrNameLst>
                                      </p:cBhvr>
                                      <p:to>
                                        <p:strVal val="hidden"/>
                                      </p:to>
                                    </p:set>
                                  </p:childTnLst>
                                </p:cTn>
                              </p:par>
                              <p:par>
                                <p:cTn id="63" presetID="10" presetClass="entr" presetSubtype="0" fill="hold" grpId="0" nodeType="withEffect">
                                  <p:stCondLst>
                                    <p:cond delay="0"/>
                                  </p:stCondLst>
                                  <p:childTnLst>
                                    <p:set>
                                      <p:cBhvr>
                                        <p:cTn id="64" dur="1" fill="hold">
                                          <p:stCondLst>
                                            <p:cond delay="0"/>
                                          </p:stCondLst>
                                        </p:cTn>
                                        <p:tgtEl>
                                          <p:spTgt spid="473185"/>
                                        </p:tgtEl>
                                        <p:attrNameLst>
                                          <p:attrName>style.visibility</p:attrName>
                                        </p:attrNameLst>
                                      </p:cBhvr>
                                      <p:to>
                                        <p:strVal val="visible"/>
                                      </p:to>
                                    </p:set>
                                    <p:animEffect transition="in" filter="fade">
                                      <p:cBhvr>
                                        <p:cTn id="65" dur="2000"/>
                                        <p:tgtEl>
                                          <p:spTgt spid="473185"/>
                                        </p:tgtEl>
                                      </p:cBhvr>
                                    </p:animEffect>
                                  </p:childTnLst>
                                </p:cTn>
                              </p:par>
                              <p:par>
                                <p:cTn id="66" presetID="10" presetClass="exit" presetSubtype="0" fill="hold" grpId="0" nodeType="withEffect">
                                  <p:stCondLst>
                                    <p:cond delay="0"/>
                                  </p:stCondLst>
                                  <p:childTnLst>
                                    <p:animEffect transition="out" filter="fade">
                                      <p:cBhvr>
                                        <p:cTn id="67" dur="1000"/>
                                        <p:tgtEl>
                                          <p:spTgt spid="473145"/>
                                        </p:tgtEl>
                                      </p:cBhvr>
                                    </p:animEffect>
                                    <p:set>
                                      <p:cBhvr>
                                        <p:cTn id="68" dur="1" fill="hold">
                                          <p:stCondLst>
                                            <p:cond delay="999"/>
                                          </p:stCondLst>
                                        </p:cTn>
                                        <p:tgtEl>
                                          <p:spTgt spid="473145"/>
                                        </p:tgtEl>
                                        <p:attrNameLst>
                                          <p:attrName>style.visibility</p:attrName>
                                        </p:attrNameLst>
                                      </p:cBhvr>
                                      <p:to>
                                        <p:strVal val="hidden"/>
                                      </p:to>
                                    </p:set>
                                  </p:childTnLst>
                                </p:cTn>
                              </p:par>
                            </p:childTnLst>
                          </p:cTn>
                        </p:par>
                        <p:par>
                          <p:cTn id="69" fill="hold" nodeType="afterGroup">
                            <p:stCondLst>
                              <p:cond delay="12500"/>
                            </p:stCondLst>
                            <p:childTnLst>
                              <p:par>
                                <p:cTn id="70" presetID="1" presetClass="entr" presetSubtype="0" fill="hold" grpId="3" nodeType="afterEffect">
                                  <p:stCondLst>
                                    <p:cond delay="0"/>
                                  </p:stCondLst>
                                  <p:childTnLst>
                                    <p:set>
                                      <p:cBhvr>
                                        <p:cTn id="71" dur="1" fill="hold">
                                          <p:stCondLst>
                                            <p:cond delay="0"/>
                                          </p:stCondLst>
                                        </p:cTn>
                                        <p:tgtEl>
                                          <p:spTgt spid="473096"/>
                                        </p:tgtEl>
                                        <p:attrNameLst>
                                          <p:attrName>style.visibility</p:attrName>
                                        </p:attrNameLst>
                                      </p:cBhvr>
                                      <p:to>
                                        <p:strVal val="visible"/>
                                      </p:to>
                                    </p:set>
                                  </p:childTnLst>
                                </p:cTn>
                              </p:par>
                              <p:par>
                                <p:cTn id="72" presetID="10" presetClass="exit" presetSubtype="0" fill="hold" grpId="1" nodeType="withEffect">
                                  <p:stCondLst>
                                    <p:cond delay="0"/>
                                  </p:stCondLst>
                                  <p:childTnLst>
                                    <p:animEffect transition="out" filter="fade">
                                      <p:cBhvr>
                                        <p:cTn id="73" dur="2000"/>
                                        <p:tgtEl>
                                          <p:spTgt spid="473159"/>
                                        </p:tgtEl>
                                      </p:cBhvr>
                                    </p:animEffect>
                                    <p:set>
                                      <p:cBhvr>
                                        <p:cTn id="74" dur="1" fill="hold">
                                          <p:stCondLst>
                                            <p:cond delay="1999"/>
                                          </p:stCondLst>
                                        </p:cTn>
                                        <p:tgtEl>
                                          <p:spTgt spid="473159"/>
                                        </p:tgtEl>
                                        <p:attrNameLst>
                                          <p:attrName>style.visibility</p:attrName>
                                        </p:attrNameLst>
                                      </p:cBhvr>
                                      <p:to>
                                        <p:strVal val="hidden"/>
                                      </p:to>
                                    </p:set>
                                  </p:childTnLst>
                                </p:cTn>
                              </p:par>
                            </p:childTnLst>
                          </p:cTn>
                        </p:par>
                      </p:childTnLst>
                    </p:cTn>
                  </p:par>
                  <p:par>
                    <p:cTn id="75" fill="hold" nodeType="clickPar">
                      <p:stCondLst>
                        <p:cond delay="indefinite"/>
                      </p:stCondLst>
                      <p:childTnLst>
                        <p:par>
                          <p:cTn id="76" fill="hold" nodeType="withGroup">
                            <p:stCondLst>
                              <p:cond delay="0"/>
                            </p:stCondLst>
                            <p:childTnLst>
                              <p:par>
                                <p:cTn id="77" presetID="10" presetClass="exit" presetSubtype="0" fill="hold" grpId="4" nodeType="clickEffect">
                                  <p:stCondLst>
                                    <p:cond delay="0"/>
                                  </p:stCondLst>
                                  <p:childTnLst>
                                    <p:animEffect transition="out" filter="fade">
                                      <p:cBhvr>
                                        <p:cTn id="78" dur="1000"/>
                                        <p:tgtEl>
                                          <p:spTgt spid="473096"/>
                                        </p:tgtEl>
                                      </p:cBhvr>
                                    </p:animEffect>
                                    <p:set>
                                      <p:cBhvr>
                                        <p:cTn id="79" dur="1" fill="hold">
                                          <p:stCondLst>
                                            <p:cond delay="999"/>
                                          </p:stCondLst>
                                        </p:cTn>
                                        <p:tgtEl>
                                          <p:spTgt spid="473096"/>
                                        </p:tgtEl>
                                        <p:attrNameLst>
                                          <p:attrName>style.visibility</p:attrName>
                                        </p:attrNameLst>
                                      </p:cBhvr>
                                      <p:to>
                                        <p:strVal val="hidden"/>
                                      </p:to>
                                    </p:set>
                                  </p:childTnLst>
                                </p:cTn>
                              </p:par>
                            </p:childTnLst>
                          </p:cTn>
                        </p:par>
                        <p:par>
                          <p:cTn id="80" fill="hold" nodeType="afterGroup">
                            <p:stCondLst>
                              <p:cond delay="1000"/>
                            </p:stCondLst>
                            <p:childTnLst>
                              <p:par>
                                <p:cTn id="81" presetID="18" presetClass="entr" presetSubtype="12" fill="hold" grpId="0" nodeType="afterEffect">
                                  <p:stCondLst>
                                    <p:cond delay="0"/>
                                  </p:stCondLst>
                                  <p:childTnLst>
                                    <p:set>
                                      <p:cBhvr>
                                        <p:cTn id="82" dur="1" fill="hold">
                                          <p:stCondLst>
                                            <p:cond delay="0"/>
                                          </p:stCondLst>
                                        </p:cTn>
                                        <p:tgtEl>
                                          <p:spTgt spid="473184"/>
                                        </p:tgtEl>
                                        <p:attrNameLst>
                                          <p:attrName>style.visibility</p:attrName>
                                        </p:attrNameLst>
                                      </p:cBhvr>
                                      <p:to>
                                        <p:strVal val="visible"/>
                                      </p:to>
                                    </p:set>
                                    <p:animEffect transition="in" filter="strips(downLeft)">
                                      <p:cBhvr>
                                        <p:cTn id="83" dur="500"/>
                                        <p:tgtEl>
                                          <p:spTgt spid="473184"/>
                                        </p:tgtEl>
                                      </p:cBhvr>
                                    </p:animEffect>
                                  </p:childTnLst>
                                </p:cTn>
                              </p:par>
                              <p:par>
                                <p:cTn id="84" presetID="10" presetClass="entr" presetSubtype="0" fill="hold" grpId="2" nodeType="withEffect">
                                  <p:stCondLst>
                                    <p:cond delay="0"/>
                                  </p:stCondLst>
                                  <p:childTnLst>
                                    <p:set>
                                      <p:cBhvr>
                                        <p:cTn id="85" dur="1" fill="hold">
                                          <p:stCondLst>
                                            <p:cond delay="0"/>
                                          </p:stCondLst>
                                        </p:cTn>
                                        <p:tgtEl>
                                          <p:spTgt spid="473159"/>
                                        </p:tgtEl>
                                        <p:attrNameLst>
                                          <p:attrName>style.visibility</p:attrName>
                                        </p:attrNameLst>
                                      </p:cBhvr>
                                      <p:to>
                                        <p:strVal val="visible"/>
                                      </p:to>
                                    </p:set>
                                    <p:animEffect transition="in" filter="fade">
                                      <p:cBhvr>
                                        <p:cTn id="86" dur="2000"/>
                                        <p:tgtEl>
                                          <p:spTgt spid="473159"/>
                                        </p:tgtEl>
                                      </p:cBhvr>
                                    </p:animEffect>
                                  </p:childTnLst>
                                </p:cTn>
                              </p:par>
                            </p:childTnLst>
                          </p:cTn>
                        </p:par>
                        <p:par>
                          <p:cTn id="87" fill="hold" nodeType="afterGroup">
                            <p:stCondLst>
                              <p:cond delay="3000"/>
                            </p:stCondLst>
                            <p:childTnLst>
                              <p:par>
                                <p:cTn id="88" presetID="1" presetClass="emph" presetSubtype="2" fill="hold" nodeType="afterEffect">
                                  <p:stCondLst>
                                    <p:cond delay="0"/>
                                  </p:stCondLst>
                                  <p:childTnLst>
                                    <p:animClr clrSpc="rgb" dir="cw">
                                      <p:cBhvr>
                                        <p:cTn id="89" dur="2000" fill="hold"/>
                                        <p:tgtEl>
                                          <p:spTgt spid="473138"/>
                                        </p:tgtEl>
                                        <p:attrNameLst>
                                          <p:attrName>fillcolor</p:attrName>
                                        </p:attrNameLst>
                                      </p:cBhvr>
                                      <p:to>
                                        <a:srgbClr val="EAEAEA"/>
                                      </p:to>
                                    </p:animClr>
                                    <p:set>
                                      <p:cBhvr>
                                        <p:cTn id="90" dur="2000" fill="hold"/>
                                        <p:tgtEl>
                                          <p:spTgt spid="473138"/>
                                        </p:tgtEl>
                                        <p:attrNameLst>
                                          <p:attrName>fill.type</p:attrName>
                                        </p:attrNameLst>
                                      </p:cBhvr>
                                      <p:to>
                                        <p:strVal val="solid"/>
                                      </p:to>
                                    </p:set>
                                    <p:set>
                                      <p:cBhvr>
                                        <p:cTn id="91" dur="2000" fill="hold"/>
                                        <p:tgtEl>
                                          <p:spTgt spid="473138"/>
                                        </p:tgtEl>
                                        <p:attrNameLst>
                                          <p:attrName>fill.on</p:attrName>
                                        </p:attrNameLst>
                                      </p:cBhvr>
                                      <p:to>
                                        <p:strVal val="true"/>
                                      </p:to>
                                    </p:set>
                                  </p:childTnLst>
                                </p:cTn>
                              </p:par>
                              <p:par>
                                <p:cTn id="92" presetID="1" presetClass="emph" presetSubtype="2" fill="hold" nodeType="withEffect">
                                  <p:stCondLst>
                                    <p:cond delay="0"/>
                                  </p:stCondLst>
                                  <p:childTnLst>
                                    <p:animClr clrSpc="rgb" dir="cw">
                                      <p:cBhvr>
                                        <p:cTn id="93" dur="2000" fill="hold"/>
                                        <p:tgtEl>
                                          <p:spTgt spid="473132"/>
                                        </p:tgtEl>
                                        <p:attrNameLst>
                                          <p:attrName>fillcolor</p:attrName>
                                        </p:attrNameLst>
                                      </p:cBhvr>
                                      <p:to>
                                        <a:srgbClr val="EAEAEA"/>
                                      </p:to>
                                    </p:animClr>
                                    <p:set>
                                      <p:cBhvr>
                                        <p:cTn id="94" dur="2000" fill="hold"/>
                                        <p:tgtEl>
                                          <p:spTgt spid="473132"/>
                                        </p:tgtEl>
                                        <p:attrNameLst>
                                          <p:attrName>fill.type</p:attrName>
                                        </p:attrNameLst>
                                      </p:cBhvr>
                                      <p:to>
                                        <p:strVal val="solid"/>
                                      </p:to>
                                    </p:set>
                                    <p:set>
                                      <p:cBhvr>
                                        <p:cTn id="95" dur="2000" fill="hold"/>
                                        <p:tgtEl>
                                          <p:spTgt spid="473132"/>
                                        </p:tgtEl>
                                        <p:attrNameLst>
                                          <p:attrName>fill.on</p:attrName>
                                        </p:attrNameLst>
                                      </p:cBhvr>
                                      <p:to>
                                        <p:strVal val="true"/>
                                      </p:to>
                                    </p:set>
                                  </p:childTnLst>
                                </p:cTn>
                              </p:par>
                              <p:par>
                                <p:cTn id="96" presetID="1" presetClass="emph" presetSubtype="2" fill="hold" nodeType="withEffect">
                                  <p:stCondLst>
                                    <p:cond delay="0"/>
                                  </p:stCondLst>
                                  <p:childTnLst>
                                    <p:animClr clrSpc="rgb" dir="cw">
                                      <p:cBhvr>
                                        <p:cTn id="97" dur="2000" fill="hold"/>
                                        <p:tgtEl>
                                          <p:spTgt spid="473124"/>
                                        </p:tgtEl>
                                        <p:attrNameLst>
                                          <p:attrName>fillcolor</p:attrName>
                                        </p:attrNameLst>
                                      </p:cBhvr>
                                      <p:to>
                                        <a:srgbClr val="EAEAEA"/>
                                      </p:to>
                                    </p:animClr>
                                    <p:set>
                                      <p:cBhvr>
                                        <p:cTn id="98" dur="2000" fill="hold"/>
                                        <p:tgtEl>
                                          <p:spTgt spid="473124"/>
                                        </p:tgtEl>
                                        <p:attrNameLst>
                                          <p:attrName>fill.type</p:attrName>
                                        </p:attrNameLst>
                                      </p:cBhvr>
                                      <p:to>
                                        <p:strVal val="solid"/>
                                      </p:to>
                                    </p:set>
                                    <p:set>
                                      <p:cBhvr>
                                        <p:cTn id="99" dur="2000" fill="hold"/>
                                        <p:tgtEl>
                                          <p:spTgt spid="473124"/>
                                        </p:tgtEl>
                                        <p:attrNameLst>
                                          <p:attrName>fill.on</p:attrName>
                                        </p:attrNameLst>
                                      </p:cBhvr>
                                      <p:to>
                                        <p:strVal val="true"/>
                                      </p:to>
                                    </p:set>
                                  </p:childTnLst>
                                </p:cTn>
                              </p:par>
                              <p:par>
                                <p:cTn id="100" presetID="1" presetClass="emph" presetSubtype="2" fill="hold" nodeType="withEffect">
                                  <p:stCondLst>
                                    <p:cond delay="0"/>
                                  </p:stCondLst>
                                  <p:childTnLst>
                                    <p:animClr clrSpc="rgb" dir="cw">
                                      <p:cBhvr>
                                        <p:cTn id="101" dur="2000" fill="hold"/>
                                        <p:tgtEl>
                                          <p:spTgt spid="473099"/>
                                        </p:tgtEl>
                                        <p:attrNameLst>
                                          <p:attrName>fillcolor</p:attrName>
                                        </p:attrNameLst>
                                      </p:cBhvr>
                                      <p:to>
                                        <a:srgbClr val="EAEAEA"/>
                                      </p:to>
                                    </p:animClr>
                                    <p:set>
                                      <p:cBhvr>
                                        <p:cTn id="102" dur="2000" fill="hold"/>
                                        <p:tgtEl>
                                          <p:spTgt spid="473099"/>
                                        </p:tgtEl>
                                        <p:attrNameLst>
                                          <p:attrName>fill.type</p:attrName>
                                        </p:attrNameLst>
                                      </p:cBhvr>
                                      <p:to>
                                        <p:strVal val="solid"/>
                                      </p:to>
                                    </p:set>
                                    <p:set>
                                      <p:cBhvr>
                                        <p:cTn id="103" dur="2000" fill="hold"/>
                                        <p:tgtEl>
                                          <p:spTgt spid="473099"/>
                                        </p:tgtEl>
                                        <p:attrNameLst>
                                          <p:attrName>fill.on</p:attrName>
                                        </p:attrNameLst>
                                      </p:cBhvr>
                                      <p:to>
                                        <p:strVal val="true"/>
                                      </p:to>
                                    </p:set>
                                  </p:childTnLst>
                                </p:cTn>
                              </p:par>
                              <p:par>
                                <p:cTn id="104" presetID="10" presetClass="entr" presetSubtype="0" fill="hold" grpId="0" nodeType="withEffect">
                                  <p:stCondLst>
                                    <p:cond delay="0"/>
                                  </p:stCondLst>
                                  <p:childTnLst>
                                    <p:set>
                                      <p:cBhvr>
                                        <p:cTn id="105" dur="1" fill="hold">
                                          <p:stCondLst>
                                            <p:cond delay="0"/>
                                          </p:stCondLst>
                                        </p:cTn>
                                        <p:tgtEl>
                                          <p:spTgt spid="473186"/>
                                        </p:tgtEl>
                                        <p:attrNameLst>
                                          <p:attrName>style.visibility</p:attrName>
                                        </p:attrNameLst>
                                      </p:cBhvr>
                                      <p:to>
                                        <p:strVal val="visible"/>
                                      </p:to>
                                    </p:set>
                                    <p:animEffect transition="in" filter="fade">
                                      <p:cBhvr>
                                        <p:cTn id="106" dur="2000"/>
                                        <p:tgtEl>
                                          <p:spTgt spid="473186"/>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473187"/>
                                        </p:tgtEl>
                                        <p:attrNameLst>
                                          <p:attrName>style.visibility</p:attrName>
                                        </p:attrNameLst>
                                      </p:cBhvr>
                                      <p:to>
                                        <p:strVal val="visible"/>
                                      </p:to>
                                    </p:set>
                                    <p:animEffect transition="in" filter="fade">
                                      <p:cBhvr>
                                        <p:cTn id="109" dur="2000"/>
                                        <p:tgtEl>
                                          <p:spTgt spid="473187"/>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473188"/>
                                        </p:tgtEl>
                                        <p:attrNameLst>
                                          <p:attrName>style.visibility</p:attrName>
                                        </p:attrNameLst>
                                      </p:cBhvr>
                                      <p:to>
                                        <p:strVal val="visible"/>
                                      </p:to>
                                    </p:set>
                                    <p:animEffect transition="in" filter="fade">
                                      <p:cBhvr>
                                        <p:cTn id="112" dur="2000"/>
                                        <p:tgtEl>
                                          <p:spTgt spid="473188"/>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473189"/>
                                        </p:tgtEl>
                                        <p:attrNameLst>
                                          <p:attrName>style.visibility</p:attrName>
                                        </p:attrNameLst>
                                      </p:cBhvr>
                                      <p:to>
                                        <p:strVal val="visible"/>
                                      </p:to>
                                    </p:set>
                                    <p:animEffect transition="in" filter="fade">
                                      <p:cBhvr>
                                        <p:cTn id="115" dur="2000"/>
                                        <p:tgtEl>
                                          <p:spTgt spid="473189"/>
                                        </p:tgtEl>
                                      </p:cBhvr>
                                    </p:animEffect>
                                  </p:childTnLst>
                                </p:cTn>
                              </p:par>
                            </p:childTnLst>
                          </p:cTn>
                        </p:par>
                        <p:par>
                          <p:cTn id="116" fill="hold" nodeType="afterGroup">
                            <p:stCondLst>
                              <p:cond delay="5000"/>
                            </p:stCondLst>
                            <p:childTnLst>
                              <p:par>
                                <p:cTn id="117" presetID="10" presetClass="exit" presetSubtype="0" fill="hold" grpId="3" nodeType="afterEffect">
                                  <p:stCondLst>
                                    <p:cond delay="0"/>
                                  </p:stCondLst>
                                  <p:childTnLst>
                                    <p:animEffect transition="out" filter="fade">
                                      <p:cBhvr>
                                        <p:cTn id="118" dur="2000"/>
                                        <p:tgtEl>
                                          <p:spTgt spid="473159"/>
                                        </p:tgtEl>
                                      </p:cBhvr>
                                    </p:animEffect>
                                    <p:set>
                                      <p:cBhvr>
                                        <p:cTn id="119" dur="1" fill="hold">
                                          <p:stCondLst>
                                            <p:cond delay="1999"/>
                                          </p:stCondLst>
                                        </p:cTn>
                                        <p:tgtEl>
                                          <p:spTgt spid="473159"/>
                                        </p:tgtEl>
                                        <p:attrNameLst>
                                          <p:attrName>style.visibility</p:attrName>
                                        </p:attrNameLst>
                                      </p:cBhvr>
                                      <p:to>
                                        <p:strVal val="hidden"/>
                                      </p:to>
                                    </p:set>
                                  </p:childTnLst>
                                </p:cTn>
                              </p:par>
                            </p:childTnLst>
                          </p:cTn>
                        </p:par>
                        <p:par>
                          <p:cTn id="120" fill="hold" nodeType="afterGroup">
                            <p:stCondLst>
                              <p:cond delay="7000"/>
                            </p:stCondLst>
                            <p:childTnLst>
                              <p:par>
                                <p:cTn id="121" presetID="10" presetClass="entr" presetSubtype="0" fill="hold" grpId="0" nodeType="afterEffect">
                                  <p:stCondLst>
                                    <p:cond delay="500"/>
                                  </p:stCondLst>
                                  <p:childTnLst>
                                    <p:set>
                                      <p:cBhvr>
                                        <p:cTn id="122" dur="1" fill="hold">
                                          <p:stCondLst>
                                            <p:cond delay="0"/>
                                          </p:stCondLst>
                                        </p:cTn>
                                        <p:tgtEl>
                                          <p:spTgt spid="473190"/>
                                        </p:tgtEl>
                                        <p:attrNameLst>
                                          <p:attrName>style.visibility</p:attrName>
                                        </p:attrNameLst>
                                      </p:cBhvr>
                                      <p:to>
                                        <p:strVal val="visible"/>
                                      </p:to>
                                    </p:set>
                                    <p:animEffect transition="in" filter="fade">
                                      <p:cBhvr>
                                        <p:cTn id="123" dur="1000"/>
                                        <p:tgtEl>
                                          <p:spTgt spid="473190"/>
                                        </p:tgtEl>
                                      </p:cBhvr>
                                    </p:animEffect>
                                  </p:childTnLst>
                                </p:cTn>
                              </p:par>
                              <p:par>
                                <p:cTn id="124" presetID="10" presetClass="entr" presetSubtype="0" fill="hold" grpId="0" nodeType="withEffect">
                                  <p:stCondLst>
                                    <p:cond delay="500"/>
                                  </p:stCondLst>
                                  <p:childTnLst>
                                    <p:set>
                                      <p:cBhvr>
                                        <p:cTn id="125" dur="1" fill="hold">
                                          <p:stCondLst>
                                            <p:cond delay="0"/>
                                          </p:stCondLst>
                                        </p:cTn>
                                        <p:tgtEl>
                                          <p:spTgt spid="473191"/>
                                        </p:tgtEl>
                                        <p:attrNameLst>
                                          <p:attrName>style.visibility</p:attrName>
                                        </p:attrNameLst>
                                      </p:cBhvr>
                                      <p:to>
                                        <p:strVal val="visible"/>
                                      </p:to>
                                    </p:set>
                                    <p:animEffect transition="in" filter="fade">
                                      <p:cBhvr>
                                        <p:cTn id="126" dur="1000"/>
                                        <p:tgtEl>
                                          <p:spTgt spid="473191"/>
                                        </p:tgtEl>
                                      </p:cBhvr>
                                    </p:animEffect>
                                  </p:childTnLst>
                                </p:cTn>
                              </p:par>
                              <p:par>
                                <p:cTn id="127" presetID="10" presetClass="entr" presetSubtype="0" fill="hold" grpId="0" nodeType="withEffect">
                                  <p:stCondLst>
                                    <p:cond delay="500"/>
                                  </p:stCondLst>
                                  <p:childTnLst>
                                    <p:set>
                                      <p:cBhvr>
                                        <p:cTn id="128" dur="1" fill="hold">
                                          <p:stCondLst>
                                            <p:cond delay="0"/>
                                          </p:stCondLst>
                                        </p:cTn>
                                        <p:tgtEl>
                                          <p:spTgt spid="473192"/>
                                        </p:tgtEl>
                                        <p:attrNameLst>
                                          <p:attrName>style.visibility</p:attrName>
                                        </p:attrNameLst>
                                      </p:cBhvr>
                                      <p:to>
                                        <p:strVal val="visible"/>
                                      </p:to>
                                    </p:set>
                                    <p:animEffect transition="in" filter="fade">
                                      <p:cBhvr>
                                        <p:cTn id="129" dur="1000"/>
                                        <p:tgtEl>
                                          <p:spTgt spid="473192"/>
                                        </p:tgtEl>
                                      </p:cBhvr>
                                    </p:animEffect>
                                  </p:childTnLst>
                                </p:cTn>
                              </p:par>
                              <p:par>
                                <p:cTn id="130" presetID="10" presetClass="entr" presetSubtype="0" fill="hold" grpId="0" nodeType="withEffect">
                                  <p:stCondLst>
                                    <p:cond delay="500"/>
                                  </p:stCondLst>
                                  <p:childTnLst>
                                    <p:set>
                                      <p:cBhvr>
                                        <p:cTn id="131" dur="1" fill="hold">
                                          <p:stCondLst>
                                            <p:cond delay="0"/>
                                          </p:stCondLst>
                                        </p:cTn>
                                        <p:tgtEl>
                                          <p:spTgt spid="473193"/>
                                        </p:tgtEl>
                                        <p:attrNameLst>
                                          <p:attrName>style.visibility</p:attrName>
                                        </p:attrNameLst>
                                      </p:cBhvr>
                                      <p:to>
                                        <p:strVal val="visible"/>
                                      </p:to>
                                    </p:set>
                                    <p:animEffect transition="in" filter="fade">
                                      <p:cBhvr>
                                        <p:cTn id="132" dur="1000"/>
                                        <p:tgtEl>
                                          <p:spTgt spid="473193"/>
                                        </p:tgtEl>
                                      </p:cBhvr>
                                    </p:animEffect>
                                  </p:childTnLst>
                                </p:cTn>
                              </p:par>
                            </p:childTnLst>
                          </p:cTn>
                        </p:par>
                        <p:par>
                          <p:cTn id="133" fill="hold" nodeType="afterGroup">
                            <p:stCondLst>
                              <p:cond delay="8500"/>
                            </p:stCondLst>
                            <p:childTnLst>
                              <p:par>
                                <p:cTn id="134" presetID="10" presetClass="entr" presetSubtype="0" fill="hold" grpId="0" nodeType="afterEffect">
                                  <p:stCondLst>
                                    <p:cond delay="0"/>
                                  </p:stCondLst>
                                  <p:childTnLst>
                                    <p:set>
                                      <p:cBhvr>
                                        <p:cTn id="135" dur="1" fill="hold">
                                          <p:stCondLst>
                                            <p:cond delay="0"/>
                                          </p:stCondLst>
                                        </p:cTn>
                                        <p:tgtEl>
                                          <p:spTgt spid="473194"/>
                                        </p:tgtEl>
                                        <p:attrNameLst>
                                          <p:attrName>style.visibility</p:attrName>
                                        </p:attrNameLst>
                                      </p:cBhvr>
                                      <p:to>
                                        <p:strVal val="visible"/>
                                      </p:to>
                                    </p:set>
                                    <p:animEffect transition="in" filter="fade">
                                      <p:cBhvr>
                                        <p:cTn id="136" dur="2000"/>
                                        <p:tgtEl>
                                          <p:spTgt spid="473194"/>
                                        </p:tgtEl>
                                      </p:cBhvr>
                                    </p:animEffect>
                                  </p:childTnLst>
                                </p:cTn>
                              </p:par>
                              <p:par>
                                <p:cTn id="137" presetID="10" presetClass="exit" presetSubtype="0" fill="hold" grpId="0" nodeType="withEffect">
                                  <p:stCondLst>
                                    <p:cond delay="0"/>
                                  </p:stCondLst>
                                  <p:childTnLst>
                                    <p:animEffect transition="out" filter="fade">
                                      <p:cBhvr>
                                        <p:cTn id="138" dur="1000"/>
                                        <p:tgtEl>
                                          <p:spTgt spid="473139"/>
                                        </p:tgtEl>
                                      </p:cBhvr>
                                    </p:animEffect>
                                    <p:set>
                                      <p:cBhvr>
                                        <p:cTn id="139" dur="1" fill="hold">
                                          <p:stCondLst>
                                            <p:cond delay="999"/>
                                          </p:stCondLst>
                                        </p:cTn>
                                        <p:tgtEl>
                                          <p:spTgt spid="473139"/>
                                        </p:tgtEl>
                                        <p:attrNameLst>
                                          <p:attrName>style.visibility</p:attrName>
                                        </p:attrNameLst>
                                      </p:cBhvr>
                                      <p:to>
                                        <p:strVal val="hidden"/>
                                      </p:to>
                                    </p:set>
                                  </p:childTnLst>
                                </p:cTn>
                              </p:par>
                              <p:par>
                                <p:cTn id="140" presetID="10" presetClass="entr" presetSubtype="0" fill="hold" grpId="0" nodeType="withEffect">
                                  <p:stCondLst>
                                    <p:cond delay="0"/>
                                  </p:stCondLst>
                                  <p:childTnLst>
                                    <p:set>
                                      <p:cBhvr>
                                        <p:cTn id="141" dur="1" fill="hold">
                                          <p:stCondLst>
                                            <p:cond delay="0"/>
                                          </p:stCondLst>
                                        </p:cTn>
                                        <p:tgtEl>
                                          <p:spTgt spid="473195"/>
                                        </p:tgtEl>
                                        <p:attrNameLst>
                                          <p:attrName>style.visibility</p:attrName>
                                        </p:attrNameLst>
                                      </p:cBhvr>
                                      <p:to>
                                        <p:strVal val="visible"/>
                                      </p:to>
                                    </p:set>
                                    <p:animEffect transition="in" filter="fade">
                                      <p:cBhvr>
                                        <p:cTn id="142" dur="2000"/>
                                        <p:tgtEl>
                                          <p:spTgt spid="473195"/>
                                        </p:tgtEl>
                                      </p:cBhvr>
                                    </p:animEffect>
                                  </p:childTnLst>
                                </p:cTn>
                              </p:par>
                              <p:par>
                                <p:cTn id="143" presetID="10" presetClass="exit" presetSubtype="0" fill="hold" grpId="0" nodeType="withEffect">
                                  <p:stCondLst>
                                    <p:cond delay="0"/>
                                  </p:stCondLst>
                                  <p:childTnLst>
                                    <p:animEffect transition="out" filter="fade">
                                      <p:cBhvr>
                                        <p:cTn id="144" dur="1000"/>
                                        <p:tgtEl>
                                          <p:spTgt spid="473133"/>
                                        </p:tgtEl>
                                      </p:cBhvr>
                                    </p:animEffect>
                                    <p:set>
                                      <p:cBhvr>
                                        <p:cTn id="145" dur="1" fill="hold">
                                          <p:stCondLst>
                                            <p:cond delay="999"/>
                                          </p:stCondLst>
                                        </p:cTn>
                                        <p:tgtEl>
                                          <p:spTgt spid="473133"/>
                                        </p:tgtEl>
                                        <p:attrNameLst>
                                          <p:attrName>style.visibility</p:attrName>
                                        </p:attrNameLst>
                                      </p:cBhvr>
                                      <p:to>
                                        <p:strVal val="hidden"/>
                                      </p:to>
                                    </p:set>
                                  </p:childTnLst>
                                </p:cTn>
                              </p:par>
                              <p:par>
                                <p:cTn id="146" presetID="10" presetClass="entr" presetSubtype="0" fill="hold" grpId="0" nodeType="withEffect">
                                  <p:stCondLst>
                                    <p:cond delay="0"/>
                                  </p:stCondLst>
                                  <p:childTnLst>
                                    <p:set>
                                      <p:cBhvr>
                                        <p:cTn id="147" dur="1" fill="hold">
                                          <p:stCondLst>
                                            <p:cond delay="0"/>
                                          </p:stCondLst>
                                        </p:cTn>
                                        <p:tgtEl>
                                          <p:spTgt spid="473196"/>
                                        </p:tgtEl>
                                        <p:attrNameLst>
                                          <p:attrName>style.visibility</p:attrName>
                                        </p:attrNameLst>
                                      </p:cBhvr>
                                      <p:to>
                                        <p:strVal val="visible"/>
                                      </p:to>
                                    </p:set>
                                    <p:animEffect transition="in" filter="fade">
                                      <p:cBhvr>
                                        <p:cTn id="148" dur="2000"/>
                                        <p:tgtEl>
                                          <p:spTgt spid="473196"/>
                                        </p:tgtEl>
                                      </p:cBhvr>
                                    </p:animEffect>
                                  </p:childTnLst>
                                </p:cTn>
                              </p:par>
                              <p:par>
                                <p:cTn id="149" presetID="10" presetClass="exit" presetSubtype="0" fill="hold" grpId="0" nodeType="withEffect">
                                  <p:stCondLst>
                                    <p:cond delay="0"/>
                                  </p:stCondLst>
                                  <p:childTnLst>
                                    <p:animEffect transition="out" filter="fade">
                                      <p:cBhvr>
                                        <p:cTn id="150" dur="1000"/>
                                        <p:tgtEl>
                                          <p:spTgt spid="473125"/>
                                        </p:tgtEl>
                                      </p:cBhvr>
                                    </p:animEffect>
                                    <p:set>
                                      <p:cBhvr>
                                        <p:cTn id="151" dur="1" fill="hold">
                                          <p:stCondLst>
                                            <p:cond delay="999"/>
                                          </p:stCondLst>
                                        </p:cTn>
                                        <p:tgtEl>
                                          <p:spTgt spid="473125"/>
                                        </p:tgtEl>
                                        <p:attrNameLst>
                                          <p:attrName>style.visibility</p:attrName>
                                        </p:attrNameLst>
                                      </p:cBhvr>
                                      <p:to>
                                        <p:strVal val="hidden"/>
                                      </p:to>
                                    </p:set>
                                  </p:childTnLst>
                                </p:cTn>
                              </p:par>
                              <p:par>
                                <p:cTn id="152" presetID="10" presetClass="entr" presetSubtype="0" fill="hold" grpId="0" nodeType="withEffect">
                                  <p:stCondLst>
                                    <p:cond delay="0"/>
                                  </p:stCondLst>
                                  <p:childTnLst>
                                    <p:set>
                                      <p:cBhvr>
                                        <p:cTn id="153" dur="1" fill="hold">
                                          <p:stCondLst>
                                            <p:cond delay="0"/>
                                          </p:stCondLst>
                                        </p:cTn>
                                        <p:tgtEl>
                                          <p:spTgt spid="473197"/>
                                        </p:tgtEl>
                                        <p:attrNameLst>
                                          <p:attrName>style.visibility</p:attrName>
                                        </p:attrNameLst>
                                      </p:cBhvr>
                                      <p:to>
                                        <p:strVal val="visible"/>
                                      </p:to>
                                    </p:set>
                                    <p:animEffect transition="in" filter="fade">
                                      <p:cBhvr>
                                        <p:cTn id="154" dur="2000"/>
                                        <p:tgtEl>
                                          <p:spTgt spid="473197"/>
                                        </p:tgtEl>
                                      </p:cBhvr>
                                    </p:animEffect>
                                  </p:childTnLst>
                                </p:cTn>
                              </p:par>
                              <p:par>
                                <p:cTn id="155" presetID="10" presetClass="exit" presetSubtype="0" fill="hold" grpId="0" nodeType="withEffect">
                                  <p:stCondLst>
                                    <p:cond delay="0"/>
                                  </p:stCondLst>
                                  <p:childTnLst>
                                    <p:animEffect transition="out" filter="fade">
                                      <p:cBhvr>
                                        <p:cTn id="156" dur="1000"/>
                                        <p:tgtEl>
                                          <p:spTgt spid="473100"/>
                                        </p:tgtEl>
                                      </p:cBhvr>
                                    </p:animEffect>
                                    <p:set>
                                      <p:cBhvr>
                                        <p:cTn id="157" dur="1" fill="hold">
                                          <p:stCondLst>
                                            <p:cond delay="999"/>
                                          </p:stCondLst>
                                        </p:cTn>
                                        <p:tgtEl>
                                          <p:spTgt spid="473100"/>
                                        </p:tgtEl>
                                        <p:attrNameLst>
                                          <p:attrName>style.visibility</p:attrName>
                                        </p:attrNameLst>
                                      </p:cBhvr>
                                      <p:to>
                                        <p:strVal val="hidden"/>
                                      </p:to>
                                    </p:set>
                                  </p:childTnLst>
                                </p:cTn>
                              </p:par>
                            </p:childTnLst>
                          </p:cTn>
                        </p:par>
                        <p:par>
                          <p:cTn id="158" fill="hold" nodeType="afterGroup">
                            <p:stCondLst>
                              <p:cond delay="10500"/>
                            </p:stCondLst>
                            <p:childTnLst>
                              <p:par>
                                <p:cTn id="159" presetID="1" presetClass="entr" presetSubtype="0" fill="hold" grpId="2" nodeType="afterEffect">
                                  <p:stCondLst>
                                    <p:cond delay="0"/>
                                  </p:stCondLst>
                                  <p:childTnLst>
                                    <p:set>
                                      <p:cBhvr>
                                        <p:cTn id="160" dur="1" fill="hold">
                                          <p:stCondLst>
                                            <p:cond delay="0"/>
                                          </p:stCondLst>
                                        </p:cTn>
                                        <p:tgtEl>
                                          <p:spTgt spid="4730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3096" grpId="0"/>
      <p:bldP spid="473096" grpId="1"/>
      <p:bldP spid="473096" grpId="2"/>
      <p:bldP spid="473096" grpId="3"/>
      <p:bldP spid="473096" grpId="4"/>
      <p:bldP spid="473100" grpId="0" animBg="1"/>
      <p:bldP spid="473125" grpId="0" animBg="1"/>
      <p:bldP spid="473130" grpId="0" animBg="1"/>
      <p:bldP spid="473133" grpId="0" animBg="1"/>
      <p:bldP spid="473139" grpId="0" animBg="1"/>
      <p:bldP spid="473145" grpId="0" animBg="1"/>
      <p:bldP spid="473151" grpId="0" animBg="1"/>
      <p:bldP spid="473158" grpId="0" animBg="1"/>
      <p:bldP spid="473159" grpId="0"/>
      <p:bldP spid="473159" grpId="1"/>
      <p:bldP spid="473159" grpId="2"/>
      <p:bldP spid="473159" grpId="3"/>
      <p:bldP spid="473161" grpId="0" animBg="1"/>
      <p:bldP spid="473162" grpId="0" animBg="1"/>
      <p:bldP spid="473163" grpId="0" animBg="1"/>
      <p:bldP spid="473179" grpId="0"/>
      <p:bldP spid="473181" grpId="0" animBg="1"/>
      <p:bldP spid="473183" grpId="0"/>
      <p:bldP spid="473184" grpId="0" animBg="1"/>
      <p:bldP spid="473185" grpId="0"/>
      <p:bldP spid="473186" grpId="0" animBg="1"/>
      <p:bldP spid="473187" grpId="0" animBg="1"/>
      <p:bldP spid="473188" grpId="0" animBg="1"/>
      <p:bldP spid="473189" grpId="0" animBg="1"/>
      <p:bldP spid="473190" grpId="0" animBg="1"/>
      <p:bldP spid="473191" grpId="0" animBg="1"/>
      <p:bldP spid="473192" grpId="0" animBg="1"/>
      <p:bldP spid="473193" grpId="0" animBg="1"/>
      <p:bldP spid="473194" grpId="0" animBg="1"/>
      <p:bldP spid="473195" grpId="0" animBg="1"/>
      <p:bldP spid="473196" grpId="0" animBg="1"/>
      <p:bldP spid="47319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liennummernplatzhalter 1"/>
          <p:cNvSpPr>
            <a:spLocks noGrp="1"/>
          </p:cNvSpPr>
          <p:nvPr>
            <p:ph type="sldNum" sz="quarter" idx="10"/>
          </p:nvPr>
        </p:nvSpPr>
        <p:spPr>
          <a:noFill/>
          <a:ln>
            <a:miter lim="800000"/>
            <a:headEnd/>
            <a:tailEnd/>
          </a:ln>
        </p:spPr>
        <p:txBody>
          <a:bodyPr/>
          <a:lstStyle/>
          <a:p>
            <a:r>
              <a:rPr lang="de-DE"/>
              <a:t>Folie </a:t>
            </a:r>
            <a:fld id="{EE683924-A991-480D-A2F6-FDE7D55A403D}" type="slidenum">
              <a:rPr lang="de-DE"/>
              <a:pPr/>
              <a:t>17</a:t>
            </a:fld>
            <a:endParaRPr lang="de-DE"/>
          </a:p>
        </p:txBody>
      </p:sp>
      <p:sp>
        <p:nvSpPr>
          <p:cNvPr id="19459" name="Rectangle 105"/>
          <p:cNvSpPr>
            <a:spLocks noGrp="1" noChangeArrowheads="1"/>
          </p:cNvSpPr>
          <p:nvPr>
            <p:ph type="title" idx="4294967295"/>
          </p:nvPr>
        </p:nvSpPr>
        <p:spPr bwMode="auto">
          <a:xfrm>
            <a:off x="542925" y="287338"/>
            <a:ext cx="5059363" cy="396875"/>
          </a:xfrm>
          <a:prstGeom prst="rect">
            <a:avLst/>
          </a:prstGeom>
          <a:noFill/>
          <a:ln>
            <a:miter lim="800000"/>
            <a:headEnd/>
            <a:tailEnd/>
          </a:ln>
        </p:spPr>
        <p:txBody>
          <a:bodyPr>
            <a:spAutoFit/>
          </a:bodyPr>
          <a:lstStyle/>
          <a:p>
            <a:pPr eaLnBrk="1" hangingPunct="1"/>
            <a:r>
              <a:rPr lang="de-DE">
                <a:solidFill>
                  <a:srgbClr val="EAEAEA"/>
                </a:solidFill>
              </a:rPr>
              <a:t>1.1 Gesellschaftlich notwendige Arbeitszeit</a:t>
            </a:r>
          </a:p>
        </p:txBody>
      </p:sp>
      <p:sp>
        <p:nvSpPr>
          <p:cNvPr id="442472" name="Rectangle 104"/>
          <p:cNvSpPr>
            <a:spLocks noChangeArrowheads="1"/>
          </p:cNvSpPr>
          <p:nvPr/>
        </p:nvSpPr>
        <p:spPr bwMode="auto">
          <a:xfrm>
            <a:off x="3206750" y="5538788"/>
            <a:ext cx="2576513" cy="449262"/>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19461" name="Rectangle 6"/>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19462" name="Rectangle 7"/>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42379" name="Text Box 11"/>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19464" name="Text Box 12"/>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19465" name="Text Box 13"/>
          <p:cNvSpPr txBox="1">
            <a:spLocks noChangeArrowheads="1"/>
          </p:cNvSpPr>
          <p:nvPr/>
        </p:nvSpPr>
        <p:spPr bwMode="auto">
          <a:xfrm>
            <a:off x="3074988" y="4114800"/>
            <a:ext cx="2144712" cy="366713"/>
          </a:xfrm>
          <a:prstGeom prst="rect">
            <a:avLst/>
          </a:prstGeom>
          <a:noFill/>
          <a:ln w="9525">
            <a:noFill/>
            <a:miter lim="800000"/>
            <a:headEnd/>
            <a:tailEnd/>
          </a:ln>
          <a:effectLst/>
        </p:spPr>
        <p:txBody>
          <a:bodyPr>
            <a:spAutoFit/>
          </a:bodyPr>
          <a:lstStyle/>
          <a:p>
            <a:endParaRPr lang="de-DE"/>
          </a:p>
        </p:txBody>
      </p:sp>
      <p:sp>
        <p:nvSpPr>
          <p:cNvPr id="19466" name="Text Box 33"/>
          <p:cNvSpPr txBox="1">
            <a:spLocks noChangeArrowheads="1"/>
          </p:cNvSpPr>
          <p:nvPr/>
        </p:nvSpPr>
        <p:spPr bwMode="auto">
          <a:xfrm>
            <a:off x="3073400" y="5545138"/>
            <a:ext cx="2144713" cy="366712"/>
          </a:xfrm>
          <a:prstGeom prst="rect">
            <a:avLst/>
          </a:prstGeom>
          <a:noFill/>
          <a:ln w="9525">
            <a:noFill/>
            <a:miter lim="800000"/>
            <a:headEnd/>
            <a:tailEnd/>
          </a:ln>
          <a:effectLst/>
        </p:spPr>
        <p:txBody>
          <a:bodyPr>
            <a:spAutoFit/>
          </a:bodyPr>
          <a:lstStyle/>
          <a:p>
            <a:endParaRPr lang="de-DE"/>
          </a:p>
        </p:txBody>
      </p:sp>
      <p:sp>
        <p:nvSpPr>
          <p:cNvPr id="442440" name="Text Box 72"/>
          <p:cNvSpPr txBox="1">
            <a:spLocks noChangeArrowheads="1"/>
          </p:cNvSpPr>
          <p:nvPr/>
        </p:nvSpPr>
        <p:spPr bwMode="auto">
          <a:xfrm>
            <a:off x="1162050" y="1047750"/>
            <a:ext cx="7526338" cy="1079500"/>
          </a:xfrm>
          <a:prstGeom prst="rect">
            <a:avLst/>
          </a:prstGeom>
          <a:solidFill>
            <a:srgbClr val="FF0000">
              <a:alpha val="30196"/>
            </a:srgbClr>
          </a:solidFill>
          <a:ln w="9525">
            <a:solidFill>
              <a:schemeClr val="tx1"/>
            </a:solidFill>
            <a:miter lim="800000"/>
            <a:headEnd/>
            <a:tailEnd/>
          </a:ln>
          <a:effectLst/>
        </p:spPr>
        <p:txBody>
          <a:bodyPr>
            <a:spAutoFit/>
          </a:bodyPr>
          <a:lstStyle/>
          <a:p>
            <a:r>
              <a:rPr lang="de-DE" sz="1600" b="1">
                <a:solidFill>
                  <a:schemeClr val="bg1"/>
                </a:solidFill>
              </a:rPr>
              <a:t>Gesellschaftlich notwendige Arbeitszeit:</a:t>
            </a:r>
          </a:p>
          <a:p>
            <a:r>
              <a:rPr lang="de-DE" sz="1600">
                <a:solidFill>
                  <a:schemeClr val="bg1"/>
                </a:solidFill>
              </a:rPr>
              <a:t>Arbeitszeit, erforderlich, um irgendeinen Gebrauchswert mit den vorhandenen gesellschaftlich-normalen Produktionsbedingungen und dem gesellschaftlichen Durchschnittsgrad von Geschick und Intensität der Arbeit herzustellen.</a:t>
            </a:r>
          </a:p>
        </p:txBody>
      </p:sp>
      <p:sp>
        <p:nvSpPr>
          <p:cNvPr id="442442" name="Rectangle 74">
            <a:hlinkClick r:id="rId3" action="ppaction://hlinksldjump"/>
          </p:cNvPr>
          <p:cNvSpPr>
            <a:spLocks noChangeArrowheads="1"/>
          </p:cNvSpPr>
          <p:nvPr/>
        </p:nvSpPr>
        <p:spPr bwMode="auto">
          <a:xfrm>
            <a:off x="3370263" y="2084388"/>
            <a:ext cx="5353050" cy="304800"/>
          </a:xfrm>
          <a:prstGeom prst="rect">
            <a:avLst/>
          </a:prstGeom>
          <a:noFill/>
          <a:ln w="9525" algn="ctr">
            <a:noFill/>
            <a:miter lim="800000"/>
            <a:headEnd/>
            <a:tailEnd/>
          </a:ln>
          <a:effectLst/>
        </p:spPr>
        <p:txBody>
          <a:bodyPr>
            <a:spAutoFit/>
          </a:bodyPr>
          <a:lstStyle/>
          <a:p>
            <a:pPr>
              <a:buFont typeface="Wingdings 3" pitchFamily="18" charset="2"/>
              <a:buChar char="u"/>
            </a:pPr>
            <a:r>
              <a:rPr lang="de-DE" sz="1400">
                <a:solidFill>
                  <a:schemeClr val="bg2"/>
                </a:solidFill>
              </a:rPr>
              <a:t> erweiterte Bestimmung gesellschaftlich notwendiger Arbeitszeit</a:t>
            </a:r>
          </a:p>
        </p:txBody>
      </p:sp>
      <p:sp>
        <p:nvSpPr>
          <p:cNvPr id="442446" name="Text Box 78"/>
          <p:cNvSpPr txBox="1">
            <a:spLocks noChangeArrowheads="1"/>
          </p:cNvSpPr>
          <p:nvPr/>
        </p:nvSpPr>
        <p:spPr bwMode="auto">
          <a:xfrm>
            <a:off x="1196975" y="2339975"/>
            <a:ext cx="7289800" cy="336550"/>
          </a:xfrm>
          <a:prstGeom prst="rect">
            <a:avLst/>
          </a:prstGeom>
          <a:noFill/>
          <a:ln w="9525">
            <a:noFill/>
            <a:miter lim="800000"/>
            <a:headEnd/>
            <a:tailEnd/>
          </a:ln>
          <a:effectLst/>
        </p:spPr>
        <p:txBody>
          <a:bodyPr wrap="none">
            <a:spAutoFit/>
          </a:bodyPr>
          <a:lstStyle/>
          <a:p>
            <a:r>
              <a:rPr lang="de-DE" sz="1600"/>
              <a:t>Und wenn sich die gesellschaftlich-normalen Produktionsbedingungen ändern?</a:t>
            </a:r>
          </a:p>
        </p:txBody>
      </p:sp>
      <p:sp>
        <p:nvSpPr>
          <p:cNvPr id="442447" name="Text Box 79"/>
          <p:cNvSpPr txBox="1">
            <a:spLocks noChangeArrowheads="1"/>
          </p:cNvSpPr>
          <p:nvPr/>
        </p:nvSpPr>
        <p:spPr bwMode="auto">
          <a:xfrm>
            <a:off x="3132138" y="3117850"/>
            <a:ext cx="2841625" cy="336550"/>
          </a:xfrm>
          <a:prstGeom prst="rect">
            <a:avLst/>
          </a:prstGeom>
          <a:noFill/>
          <a:ln w="9525">
            <a:noFill/>
            <a:miter lim="800000"/>
            <a:headEnd/>
            <a:tailEnd/>
          </a:ln>
          <a:effectLst/>
        </p:spPr>
        <p:txBody>
          <a:bodyPr wrap="none">
            <a:spAutoFit/>
          </a:bodyPr>
          <a:lstStyle/>
          <a:p>
            <a:r>
              <a:rPr lang="de-DE" sz="1600" b="1"/>
              <a:t>Arbeitszeit</a:t>
            </a:r>
            <a:r>
              <a:rPr lang="de-DE" sz="1600"/>
              <a:t> für</a:t>
            </a:r>
            <a:r>
              <a:rPr lang="de-DE" sz="1600" i="1"/>
              <a:t> 10 m</a:t>
            </a:r>
            <a:r>
              <a:rPr lang="de-DE" sz="1600"/>
              <a:t> Gewebe</a:t>
            </a:r>
          </a:p>
        </p:txBody>
      </p:sp>
      <p:sp>
        <p:nvSpPr>
          <p:cNvPr id="442448" name="Text Box 80"/>
          <p:cNvSpPr txBox="1">
            <a:spLocks noChangeArrowheads="1"/>
          </p:cNvSpPr>
          <p:nvPr/>
        </p:nvSpPr>
        <p:spPr bwMode="auto">
          <a:xfrm>
            <a:off x="6389688" y="3101975"/>
            <a:ext cx="2343150" cy="336550"/>
          </a:xfrm>
          <a:prstGeom prst="rect">
            <a:avLst/>
          </a:prstGeom>
          <a:noFill/>
          <a:ln w="9525">
            <a:noFill/>
            <a:miter lim="800000"/>
            <a:headEnd/>
            <a:tailEnd/>
          </a:ln>
          <a:effectLst/>
        </p:spPr>
        <p:txBody>
          <a:bodyPr wrap="none">
            <a:spAutoFit/>
          </a:bodyPr>
          <a:lstStyle/>
          <a:p>
            <a:r>
              <a:rPr lang="de-DE" sz="1600" b="1"/>
              <a:t>Wert</a:t>
            </a:r>
            <a:r>
              <a:rPr lang="de-DE" sz="1600"/>
              <a:t> von</a:t>
            </a:r>
            <a:r>
              <a:rPr lang="de-DE" sz="1600" i="1"/>
              <a:t> 10 m</a:t>
            </a:r>
            <a:r>
              <a:rPr lang="de-DE" sz="1600"/>
              <a:t> Gewebe</a:t>
            </a:r>
          </a:p>
        </p:txBody>
      </p:sp>
      <p:sp>
        <p:nvSpPr>
          <p:cNvPr id="442449" name="Text Box 81"/>
          <p:cNvSpPr txBox="1">
            <a:spLocks noChangeArrowheads="1"/>
          </p:cNvSpPr>
          <p:nvPr/>
        </p:nvSpPr>
        <p:spPr bwMode="auto">
          <a:xfrm>
            <a:off x="1214438" y="3463925"/>
            <a:ext cx="1709737" cy="533400"/>
          </a:xfrm>
          <a:prstGeom prst="rect">
            <a:avLst/>
          </a:prstGeom>
          <a:noFill/>
          <a:ln w="9525">
            <a:noFill/>
            <a:miter lim="800000"/>
            <a:headEnd/>
            <a:tailEnd/>
          </a:ln>
          <a:effectLst/>
        </p:spPr>
        <p:txBody>
          <a:bodyPr wrap="none">
            <a:spAutoFit/>
          </a:bodyPr>
          <a:lstStyle/>
          <a:p>
            <a:pPr>
              <a:lnSpc>
                <a:spcPct val="90000"/>
              </a:lnSpc>
            </a:pPr>
            <a:r>
              <a:rPr lang="de-DE" sz="1600" b="1"/>
              <a:t>gesellschaftlich</a:t>
            </a:r>
          </a:p>
          <a:p>
            <a:pPr>
              <a:lnSpc>
                <a:spcPct val="90000"/>
              </a:lnSpc>
            </a:pPr>
            <a:r>
              <a:rPr lang="de-DE" sz="1600" b="1"/>
              <a:t>notwendig</a:t>
            </a:r>
          </a:p>
        </p:txBody>
      </p:sp>
      <p:sp>
        <p:nvSpPr>
          <p:cNvPr id="442450" name="Text Box 82"/>
          <p:cNvSpPr txBox="1">
            <a:spLocks noChangeArrowheads="1"/>
          </p:cNvSpPr>
          <p:nvPr/>
        </p:nvSpPr>
        <p:spPr bwMode="auto">
          <a:xfrm>
            <a:off x="1208088" y="4021138"/>
            <a:ext cx="1470025" cy="533400"/>
          </a:xfrm>
          <a:prstGeom prst="rect">
            <a:avLst/>
          </a:prstGeom>
          <a:noFill/>
          <a:ln w="9525">
            <a:noFill/>
            <a:miter lim="800000"/>
            <a:headEnd/>
            <a:tailEnd/>
          </a:ln>
          <a:effectLst/>
        </p:spPr>
        <p:txBody>
          <a:bodyPr wrap="none">
            <a:spAutoFit/>
          </a:bodyPr>
          <a:lstStyle/>
          <a:p>
            <a:pPr>
              <a:lnSpc>
                <a:spcPct val="90000"/>
              </a:lnSpc>
            </a:pPr>
            <a:r>
              <a:rPr lang="de-DE" sz="1600" b="1"/>
              <a:t>individuell</a:t>
            </a:r>
          </a:p>
          <a:p>
            <a:pPr>
              <a:lnSpc>
                <a:spcPct val="90000"/>
              </a:lnSpc>
            </a:pPr>
            <a:r>
              <a:rPr lang="de-DE" sz="1600" b="1"/>
              <a:t>Handweber X</a:t>
            </a:r>
          </a:p>
        </p:txBody>
      </p:sp>
      <p:sp>
        <p:nvSpPr>
          <p:cNvPr id="442451" name="Rectangle 83"/>
          <p:cNvSpPr>
            <a:spLocks noChangeArrowheads="1"/>
          </p:cNvSpPr>
          <p:nvPr/>
        </p:nvSpPr>
        <p:spPr bwMode="auto">
          <a:xfrm>
            <a:off x="3213100" y="3500438"/>
            <a:ext cx="2522538" cy="449262"/>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42452" name="Rectangle 84"/>
          <p:cNvSpPr>
            <a:spLocks noChangeArrowheads="1"/>
          </p:cNvSpPr>
          <p:nvPr/>
        </p:nvSpPr>
        <p:spPr bwMode="auto">
          <a:xfrm>
            <a:off x="3213100" y="4033838"/>
            <a:ext cx="2576513" cy="449262"/>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42453" name="AutoShape 85"/>
          <p:cNvSpPr>
            <a:spLocks noChangeArrowheads="1"/>
          </p:cNvSpPr>
          <p:nvPr/>
        </p:nvSpPr>
        <p:spPr bwMode="auto">
          <a:xfrm rot="-5400000">
            <a:off x="5995194" y="3434557"/>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42454" name="Rectangle 86"/>
          <p:cNvSpPr>
            <a:spLocks noChangeArrowheads="1"/>
          </p:cNvSpPr>
          <p:nvPr/>
        </p:nvSpPr>
        <p:spPr bwMode="auto">
          <a:xfrm>
            <a:off x="6624638" y="3502025"/>
            <a:ext cx="1296987" cy="450850"/>
          </a:xfrm>
          <a:prstGeom prst="rect">
            <a:avLst/>
          </a:prstGeom>
          <a:solidFill>
            <a:srgbClr val="FFCC00">
              <a:alpha val="30196"/>
            </a:srgbClr>
          </a:solidFill>
          <a:ln w="9525" algn="ctr">
            <a:solidFill>
              <a:schemeClr val="tx1"/>
            </a:solidFill>
            <a:miter lim="800000"/>
            <a:headEnd/>
            <a:tailEnd/>
          </a:ln>
          <a:effectLst/>
        </p:spPr>
        <p:txBody>
          <a:bodyPr wrap="none" anchor="ctr"/>
          <a:lstStyle/>
          <a:p>
            <a:endParaRPr lang="de-DE"/>
          </a:p>
        </p:txBody>
      </p:sp>
      <p:sp>
        <p:nvSpPr>
          <p:cNvPr id="442455" name="Rectangle 87"/>
          <p:cNvSpPr>
            <a:spLocks noChangeArrowheads="1"/>
          </p:cNvSpPr>
          <p:nvPr/>
        </p:nvSpPr>
        <p:spPr bwMode="auto">
          <a:xfrm>
            <a:off x="6624638" y="4035425"/>
            <a:ext cx="1296987" cy="450850"/>
          </a:xfrm>
          <a:prstGeom prst="rect">
            <a:avLst/>
          </a:prstGeom>
          <a:solidFill>
            <a:srgbClr val="FFCC00">
              <a:alpha val="30196"/>
            </a:srgbClr>
          </a:solidFill>
          <a:ln w="9525" algn="ctr">
            <a:solidFill>
              <a:schemeClr val="tx1"/>
            </a:solidFill>
            <a:miter lim="800000"/>
            <a:headEnd/>
            <a:tailEnd/>
          </a:ln>
          <a:effectLst/>
        </p:spPr>
        <p:txBody>
          <a:bodyPr wrap="none" anchor="ctr"/>
          <a:lstStyle/>
          <a:p>
            <a:endParaRPr lang="de-DE"/>
          </a:p>
        </p:txBody>
      </p:sp>
      <p:sp>
        <p:nvSpPr>
          <p:cNvPr id="442456" name="Line 88"/>
          <p:cNvSpPr>
            <a:spLocks noChangeShapeType="1"/>
          </p:cNvSpPr>
          <p:nvPr/>
        </p:nvSpPr>
        <p:spPr bwMode="auto">
          <a:xfrm>
            <a:off x="1309688" y="3987800"/>
            <a:ext cx="7164387" cy="0"/>
          </a:xfrm>
          <a:prstGeom prst="line">
            <a:avLst/>
          </a:prstGeom>
          <a:noFill/>
          <a:ln w="19050">
            <a:solidFill>
              <a:schemeClr val="bg1"/>
            </a:solidFill>
            <a:round/>
            <a:headEnd/>
            <a:tailEnd/>
          </a:ln>
          <a:effectLst/>
        </p:spPr>
        <p:txBody>
          <a:bodyPr/>
          <a:lstStyle/>
          <a:p>
            <a:endParaRPr lang="de-DE"/>
          </a:p>
        </p:txBody>
      </p:sp>
      <p:sp>
        <p:nvSpPr>
          <p:cNvPr id="442457" name="Text Box 89"/>
          <p:cNvSpPr txBox="1">
            <a:spLocks noChangeArrowheads="1"/>
          </p:cNvSpPr>
          <p:nvPr/>
        </p:nvSpPr>
        <p:spPr bwMode="auto">
          <a:xfrm>
            <a:off x="1201738" y="2624138"/>
            <a:ext cx="4292600" cy="581025"/>
          </a:xfrm>
          <a:prstGeom prst="rect">
            <a:avLst/>
          </a:prstGeom>
          <a:noFill/>
          <a:ln w="9525">
            <a:noFill/>
            <a:miter lim="800000"/>
            <a:headEnd/>
            <a:tailEnd/>
          </a:ln>
          <a:effectLst/>
        </p:spPr>
        <p:txBody>
          <a:bodyPr wrap="none">
            <a:spAutoFit/>
          </a:bodyPr>
          <a:lstStyle/>
          <a:p>
            <a:r>
              <a:rPr lang="de-DE" sz="1600" b="1"/>
              <a:t>Beispiel:</a:t>
            </a:r>
            <a:endParaRPr lang="de-DE" sz="1600"/>
          </a:p>
          <a:p>
            <a:r>
              <a:rPr lang="de-DE" sz="1600"/>
              <a:t>Weberei </a:t>
            </a:r>
            <a:r>
              <a:rPr lang="de-DE" sz="1600" b="1"/>
              <a:t>vor</a:t>
            </a:r>
            <a:r>
              <a:rPr lang="de-DE" sz="1600"/>
              <a:t> Einführung des Dampfwebstuhls</a:t>
            </a:r>
          </a:p>
        </p:txBody>
      </p:sp>
      <p:sp>
        <p:nvSpPr>
          <p:cNvPr id="442460" name="Text Box 92"/>
          <p:cNvSpPr txBox="1">
            <a:spLocks noChangeArrowheads="1"/>
          </p:cNvSpPr>
          <p:nvPr/>
        </p:nvSpPr>
        <p:spPr bwMode="auto">
          <a:xfrm>
            <a:off x="1211263" y="4970463"/>
            <a:ext cx="1709737" cy="533400"/>
          </a:xfrm>
          <a:prstGeom prst="rect">
            <a:avLst/>
          </a:prstGeom>
          <a:noFill/>
          <a:ln w="9525">
            <a:noFill/>
            <a:miter lim="800000"/>
            <a:headEnd/>
            <a:tailEnd/>
          </a:ln>
          <a:effectLst/>
        </p:spPr>
        <p:txBody>
          <a:bodyPr wrap="none">
            <a:spAutoFit/>
          </a:bodyPr>
          <a:lstStyle/>
          <a:p>
            <a:pPr>
              <a:lnSpc>
                <a:spcPct val="90000"/>
              </a:lnSpc>
            </a:pPr>
            <a:r>
              <a:rPr lang="de-DE" sz="1600" b="1"/>
              <a:t>gesellschaftlich</a:t>
            </a:r>
          </a:p>
          <a:p>
            <a:pPr>
              <a:lnSpc>
                <a:spcPct val="90000"/>
              </a:lnSpc>
            </a:pPr>
            <a:r>
              <a:rPr lang="de-DE" sz="1600" b="1"/>
              <a:t>notwendig</a:t>
            </a:r>
          </a:p>
        </p:txBody>
      </p:sp>
      <p:sp>
        <p:nvSpPr>
          <p:cNvPr id="442461" name="Text Box 93"/>
          <p:cNvSpPr txBox="1">
            <a:spLocks noChangeArrowheads="1"/>
          </p:cNvSpPr>
          <p:nvPr/>
        </p:nvSpPr>
        <p:spPr bwMode="auto">
          <a:xfrm>
            <a:off x="1204913" y="5527675"/>
            <a:ext cx="1470025" cy="533400"/>
          </a:xfrm>
          <a:prstGeom prst="rect">
            <a:avLst/>
          </a:prstGeom>
          <a:noFill/>
          <a:ln w="9525">
            <a:noFill/>
            <a:miter lim="800000"/>
            <a:headEnd/>
            <a:tailEnd/>
          </a:ln>
          <a:effectLst/>
        </p:spPr>
        <p:txBody>
          <a:bodyPr wrap="none">
            <a:spAutoFit/>
          </a:bodyPr>
          <a:lstStyle/>
          <a:p>
            <a:pPr>
              <a:lnSpc>
                <a:spcPct val="90000"/>
              </a:lnSpc>
            </a:pPr>
            <a:r>
              <a:rPr lang="de-DE" sz="1600" b="1"/>
              <a:t>individuell</a:t>
            </a:r>
          </a:p>
          <a:p>
            <a:pPr>
              <a:lnSpc>
                <a:spcPct val="90000"/>
              </a:lnSpc>
            </a:pPr>
            <a:r>
              <a:rPr lang="de-DE" sz="1600" b="1"/>
              <a:t>Handweber X</a:t>
            </a:r>
          </a:p>
        </p:txBody>
      </p:sp>
      <p:sp>
        <p:nvSpPr>
          <p:cNvPr id="442462" name="Rectangle 94"/>
          <p:cNvSpPr>
            <a:spLocks noChangeArrowheads="1"/>
          </p:cNvSpPr>
          <p:nvPr/>
        </p:nvSpPr>
        <p:spPr bwMode="auto">
          <a:xfrm>
            <a:off x="3209925" y="5006975"/>
            <a:ext cx="1279525" cy="449263"/>
          </a:xfrm>
          <a:prstGeom prst="rect">
            <a:avLst/>
          </a:prstGeom>
          <a:solidFill>
            <a:srgbClr val="FF0000">
              <a:alpha val="30196"/>
            </a:srgbClr>
          </a:solidFill>
          <a:ln w="9525">
            <a:solidFill>
              <a:schemeClr val="tx1"/>
            </a:solidFill>
            <a:miter lim="800000"/>
            <a:headEnd/>
            <a:tailEnd/>
          </a:ln>
          <a:effectLst/>
        </p:spPr>
        <p:txBody>
          <a:bodyPr wrap="none" anchor="ctr"/>
          <a:lstStyle/>
          <a:p>
            <a:endParaRPr lang="de-DE"/>
          </a:p>
        </p:txBody>
      </p:sp>
      <p:sp>
        <p:nvSpPr>
          <p:cNvPr id="442464" name="AutoShape 96"/>
          <p:cNvSpPr>
            <a:spLocks noChangeArrowheads="1"/>
          </p:cNvSpPr>
          <p:nvPr/>
        </p:nvSpPr>
        <p:spPr bwMode="auto">
          <a:xfrm rot="-5400000">
            <a:off x="5992019" y="4941094"/>
            <a:ext cx="485775" cy="598487"/>
          </a:xfrm>
          <a:prstGeom prst="downArrow">
            <a:avLst>
              <a:gd name="adj1" fmla="val 50000"/>
              <a:gd name="adj2" fmla="val 30801"/>
            </a:avLst>
          </a:prstGeom>
          <a:noFill/>
          <a:ln w="12700" algn="ctr">
            <a:solidFill>
              <a:schemeClr val="tx1"/>
            </a:solidFill>
            <a:miter lim="800000"/>
            <a:headEnd/>
            <a:tailEnd/>
          </a:ln>
          <a:effectLst/>
        </p:spPr>
        <p:txBody>
          <a:bodyPr wrap="none" anchor="ctr"/>
          <a:lstStyle/>
          <a:p>
            <a:endParaRPr lang="de-DE"/>
          </a:p>
        </p:txBody>
      </p:sp>
      <p:sp>
        <p:nvSpPr>
          <p:cNvPr id="442465" name="Rectangle 97"/>
          <p:cNvSpPr>
            <a:spLocks noChangeArrowheads="1"/>
          </p:cNvSpPr>
          <p:nvPr/>
        </p:nvSpPr>
        <p:spPr bwMode="auto">
          <a:xfrm>
            <a:off x="6621463" y="5008563"/>
            <a:ext cx="649287" cy="450850"/>
          </a:xfrm>
          <a:prstGeom prst="rect">
            <a:avLst/>
          </a:prstGeom>
          <a:solidFill>
            <a:srgbClr val="FFCC00">
              <a:alpha val="30196"/>
            </a:srgbClr>
          </a:solidFill>
          <a:ln w="9525" algn="ctr">
            <a:solidFill>
              <a:schemeClr val="tx1"/>
            </a:solidFill>
            <a:miter lim="800000"/>
            <a:headEnd/>
            <a:tailEnd/>
          </a:ln>
          <a:effectLst/>
        </p:spPr>
        <p:txBody>
          <a:bodyPr wrap="none" anchor="ctr"/>
          <a:lstStyle/>
          <a:p>
            <a:endParaRPr lang="de-DE"/>
          </a:p>
        </p:txBody>
      </p:sp>
      <p:sp>
        <p:nvSpPr>
          <p:cNvPr id="442466" name="Rectangle 98"/>
          <p:cNvSpPr>
            <a:spLocks noChangeArrowheads="1"/>
          </p:cNvSpPr>
          <p:nvPr/>
        </p:nvSpPr>
        <p:spPr bwMode="auto">
          <a:xfrm>
            <a:off x="6621463" y="5541963"/>
            <a:ext cx="649287" cy="450850"/>
          </a:xfrm>
          <a:prstGeom prst="rect">
            <a:avLst/>
          </a:prstGeom>
          <a:solidFill>
            <a:srgbClr val="FFCC00">
              <a:alpha val="30196"/>
            </a:srgbClr>
          </a:solidFill>
          <a:ln w="9525" algn="ctr">
            <a:solidFill>
              <a:schemeClr val="tx1"/>
            </a:solidFill>
            <a:miter lim="800000"/>
            <a:headEnd/>
            <a:tailEnd/>
          </a:ln>
          <a:effectLst/>
        </p:spPr>
        <p:txBody>
          <a:bodyPr wrap="none" anchor="ctr"/>
          <a:lstStyle/>
          <a:p>
            <a:endParaRPr lang="de-DE"/>
          </a:p>
        </p:txBody>
      </p:sp>
      <p:sp>
        <p:nvSpPr>
          <p:cNvPr id="442467" name="Line 99"/>
          <p:cNvSpPr>
            <a:spLocks noChangeShapeType="1"/>
          </p:cNvSpPr>
          <p:nvPr/>
        </p:nvSpPr>
        <p:spPr bwMode="auto">
          <a:xfrm>
            <a:off x="1306513" y="5494338"/>
            <a:ext cx="7164387" cy="0"/>
          </a:xfrm>
          <a:prstGeom prst="line">
            <a:avLst/>
          </a:prstGeom>
          <a:noFill/>
          <a:ln w="19050">
            <a:solidFill>
              <a:schemeClr val="bg1"/>
            </a:solidFill>
            <a:round/>
            <a:headEnd/>
            <a:tailEnd/>
          </a:ln>
          <a:effectLst/>
        </p:spPr>
        <p:txBody>
          <a:bodyPr/>
          <a:lstStyle/>
          <a:p>
            <a:endParaRPr lang="de-DE"/>
          </a:p>
        </p:txBody>
      </p:sp>
      <p:sp>
        <p:nvSpPr>
          <p:cNvPr id="442468" name="Text Box 100"/>
          <p:cNvSpPr txBox="1">
            <a:spLocks noChangeArrowheads="1"/>
          </p:cNvSpPr>
          <p:nvPr/>
        </p:nvSpPr>
        <p:spPr bwMode="auto">
          <a:xfrm>
            <a:off x="1198563" y="4578350"/>
            <a:ext cx="7600950" cy="336550"/>
          </a:xfrm>
          <a:prstGeom prst="rect">
            <a:avLst/>
          </a:prstGeom>
          <a:noFill/>
          <a:ln w="9525">
            <a:noFill/>
            <a:miter lim="800000"/>
            <a:headEnd/>
            <a:tailEnd/>
          </a:ln>
          <a:effectLst/>
        </p:spPr>
        <p:txBody>
          <a:bodyPr wrap="none">
            <a:spAutoFit/>
          </a:bodyPr>
          <a:lstStyle/>
          <a:p>
            <a:r>
              <a:rPr lang="de-DE" sz="1600" b="1"/>
              <a:t>nach</a:t>
            </a:r>
            <a:r>
              <a:rPr lang="de-DE" sz="1600"/>
              <a:t> Einführung des Dampfwebstuhls (notwendige Arbeitszeit sinkt um die Hälfte)</a:t>
            </a:r>
          </a:p>
        </p:txBody>
      </p:sp>
      <p:sp>
        <p:nvSpPr>
          <p:cNvPr id="442469" name="Line 101"/>
          <p:cNvSpPr>
            <a:spLocks noChangeShapeType="1"/>
          </p:cNvSpPr>
          <p:nvPr/>
        </p:nvSpPr>
        <p:spPr bwMode="auto">
          <a:xfrm>
            <a:off x="1316038" y="3413125"/>
            <a:ext cx="7158037" cy="0"/>
          </a:xfrm>
          <a:prstGeom prst="line">
            <a:avLst/>
          </a:prstGeom>
          <a:noFill/>
          <a:ln w="25400">
            <a:solidFill>
              <a:srgbClr val="969696"/>
            </a:solidFill>
            <a:round/>
            <a:headEnd/>
            <a:tailEnd/>
          </a:ln>
          <a:effectLst/>
        </p:spPr>
        <p:txBody>
          <a:bodyPr/>
          <a:lstStyle/>
          <a:p>
            <a:endParaRPr lang="de-DE"/>
          </a:p>
        </p:txBody>
      </p:sp>
      <p:sp>
        <p:nvSpPr>
          <p:cNvPr id="442470" name="Line 102"/>
          <p:cNvSpPr>
            <a:spLocks noChangeShapeType="1"/>
          </p:cNvSpPr>
          <p:nvPr/>
        </p:nvSpPr>
        <p:spPr bwMode="auto">
          <a:xfrm>
            <a:off x="3084513" y="3170238"/>
            <a:ext cx="0" cy="1414462"/>
          </a:xfrm>
          <a:prstGeom prst="line">
            <a:avLst/>
          </a:prstGeom>
          <a:noFill/>
          <a:ln w="25400">
            <a:solidFill>
              <a:srgbClr val="969696"/>
            </a:solidFill>
            <a:round/>
            <a:headEnd/>
            <a:tailEnd/>
          </a:ln>
          <a:effectLst/>
        </p:spPr>
        <p:txBody>
          <a:bodyPr/>
          <a:lstStyle/>
          <a:p>
            <a:endParaRPr lang="de-DE"/>
          </a:p>
        </p:txBody>
      </p:sp>
      <p:sp>
        <p:nvSpPr>
          <p:cNvPr id="442471" name="Line 103"/>
          <p:cNvSpPr>
            <a:spLocks noChangeShapeType="1"/>
          </p:cNvSpPr>
          <p:nvPr/>
        </p:nvSpPr>
        <p:spPr bwMode="auto">
          <a:xfrm>
            <a:off x="3084513" y="4937125"/>
            <a:ext cx="0" cy="1085850"/>
          </a:xfrm>
          <a:prstGeom prst="line">
            <a:avLst/>
          </a:prstGeom>
          <a:noFill/>
          <a:ln w="25400">
            <a:solidFill>
              <a:srgbClr val="969696"/>
            </a:solidFill>
            <a:round/>
            <a:headEnd/>
            <a:tailEnd/>
          </a:ln>
          <a:effectLst/>
        </p:spPr>
        <p:txBody>
          <a:bodyPr/>
          <a:lstStyle/>
          <a:p>
            <a:endParaRPr lang="de-DE"/>
          </a:p>
        </p:txBody>
      </p:sp>
      <p:sp>
        <p:nvSpPr>
          <p:cNvPr id="19492" name="Text Box 106"/>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S.53</a:t>
            </a:r>
          </a:p>
          <a:p>
            <a:pPr algn="ctr"/>
            <a:r>
              <a:rPr lang="de-DE" sz="1400">
                <a:solidFill>
                  <a:schemeClr val="bg2"/>
                </a:solidFill>
              </a:rPr>
              <a:t>Originaltext</a:t>
            </a:r>
          </a:p>
        </p:txBody>
      </p:sp>
      <p:sp>
        <p:nvSpPr>
          <p:cNvPr id="19493" name="Text Box 107"/>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19494" name="Text Box 108"/>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
        <p:nvSpPr>
          <p:cNvPr id="442478" name="Text Box 110"/>
          <p:cNvSpPr txBox="1">
            <a:spLocks noChangeArrowheads="1"/>
          </p:cNvSpPr>
          <p:nvPr/>
        </p:nvSpPr>
        <p:spPr bwMode="auto">
          <a:xfrm>
            <a:off x="4186238" y="3497263"/>
            <a:ext cx="369887" cy="457200"/>
          </a:xfrm>
          <a:prstGeom prst="rect">
            <a:avLst/>
          </a:prstGeom>
          <a:noFill/>
          <a:ln w="9525">
            <a:noFill/>
            <a:miter lim="800000"/>
            <a:headEnd/>
            <a:tailEnd/>
          </a:ln>
          <a:effectLst/>
        </p:spPr>
        <p:txBody>
          <a:bodyPr>
            <a:spAutoFit/>
          </a:bodyPr>
          <a:lstStyle/>
          <a:p>
            <a:r>
              <a:rPr lang="de-DE" sz="2400">
                <a:solidFill>
                  <a:schemeClr val="bg1"/>
                </a:solidFill>
              </a:rPr>
              <a:t>ø</a:t>
            </a:r>
          </a:p>
        </p:txBody>
      </p:sp>
      <p:sp>
        <p:nvSpPr>
          <p:cNvPr id="442479" name="Text Box 111"/>
          <p:cNvSpPr txBox="1">
            <a:spLocks noChangeArrowheads="1"/>
          </p:cNvSpPr>
          <p:nvPr/>
        </p:nvSpPr>
        <p:spPr bwMode="auto">
          <a:xfrm>
            <a:off x="3633788" y="5002213"/>
            <a:ext cx="369887" cy="457200"/>
          </a:xfrm>
          <a:prstGeom prst="rect">
            <a:avLst/>
          </a:prstGeom>
          <a:noFill/>
          <a:ln w="9525">
            <a:noFill/>
            <a:miter lim="800000"/>
            <a:headEnd/>
            <a:tailEnd/>
          </a:ln>
          <a:effectLst/>
        </p:spPr>
        <p:txBody>
          <a:bodyPr>
            <a:spAutoFit/>
          </a:bodyPr>
          <a:lstStyle/>
          <a:p>
            <a:r>
              <a:rPr lang="de-DE" sz="2400">
                <a:solidFill>
                  <a:schemeClr val="bg1"/>
                </a:solidFill>
              </a:rPr>
              <a:t>ø</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442440"/>
                                        </p:tgtEl>
                                        <p:attrNameLst>
                                          <p:attrName>style.visibility</p:attrName>
                                        </p:attrNameLst>
                                      </p:cBhvr>
                                      <p:to>
                                        <p:strVal val="visible"/>
                                      </p:to>
                                    </p:set>
                                    <p:animEffect transition="in" filter="fade">
                                      <p:cBhvr>
                                        <p:cTn id="7" dur="1000"/>
                                        <p:tgtEl>
                                          <p:spTgt spid="442440"/>
                                        </p:tgtEl>
                                      </p:cBhvr>
                                    </p:animEffect>
                                  </p:childTnLst>
                                </p:cTn>
                              </p:par>
                            </p:childTnLst>
                          </p:cTn>
                        </p:par>
                        <p:par>
                          <p:cTn id="8" fill="hold" nodeType="afterGroup">
                            <p:stCondLst>
                              <p:cond delay="1500"/>
                            </p:stCondLst>
                            <p:childTnLst>
                              <p:par>
                                <p:cTn id="9" presetID="1" presetClass="entr" presetSubtype="0" fill="hold" grpId="0" nodeType="afterEffect">
                                  <p:stCondLst>
                                    <p:cond delay="1500"/>
                                  </p:stCondLst>
                                  <p:childTnLst>
                                    <p:set>
                                      <p:cBhvr>
                                        <p:cTn id="10" dur="1" fill="hold">
                                          <p:stCondLst>
                                            <p:cond delay="0"/>
                                          </p:stCondLst>
                                        </p:cTn>
                                        <p:tgtEl>
                                          <p:spTgt spid="442442"/>
                                        </p:tgtEl>
                                        <p:attrNameLst>
                                          <p:attrName>style.visibility</p:attrName>
                                        </p:attrNameLst>
                                      </p:cBhvr>
                                      <p:to>
                                        <p:strVal val="visible"/>
                                      </p:to>
                                    </p:set>
                                  </p:childTnLst>
                                </p:cTn>
                              </p:par>
                            </p:childTnLst>
                          </p:cTn>
                        </p:par>
                        <p:par>
                          <p:cTn id="11" fill="hold" nodeType="afterGroup">
                            <p:stCondLst>
                              <p:cond delay="3000"/>
                            </p:stCondLst>
                            <p:childTnLst>
                              <p:par>
                                <p:cTn id="12" presetID="1" presetClass="entr" presetSubtype="0" fill="hold" grpId="0" nodeType="afterEffect">
                                  <p:stCondLst>
                                    <p:cond delay="1000"/>
                                  </p:stCondLst>
                                  <p:childTnLst>
                                    <p:set>
                                      <p:cBhvr>
                                        <p:cTn id="13" dur="1" fill="hold">
                                          <p:stCondLst>
                                            <p:cond delay="0"/>
                                          </p:stCondLst>
                                        </p:cTn>
                                        <p:tgtEl>
                                          <p:spTgt spid="44237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xit" presetSubtype="0" fill="hold" grpId="1" nodeType="clickEffect">
                                  <p:stCondLst>
                                    <p:cond delay="0"/>
                                  </p:stCondLst>
                                  <p:childTnLst>
                                    <p:animEffect transition="out" filter="fade">
                                      <p:cBhvr>
                                        <p:cTn id="17" dur="2000"/>
                                        <p:tgtEl>
                                          <p:spTgt spid="442379"/>
                                        </p:tgtEl>
                                      </p:cBhvr>
                                    </p:animEffect>
                                    <p:set>
                                      <p:cBhvr>
                                        <p:cTn id="18" dur="1" fill="hold">
                                          <p:stCondLst>
                                            <p:cond delay="1999"/>
                                          </p:stCondLst>
                                        </p:cTn>
                                        <p:tgtEl>
                                          <p:spTgt spid="442379"/>
                                        </p:tgtEl>
                                        <p:attrNameLst>
                                          <p:attrName>style.visibility</p:attrName>
                                        </p:attrNameLst>
                                      </p:cBhvr>
                                      <p:to>
                                        <p:strVal val="hidden"/>
                                      </p:to>
                                    </p:set>
                                  </p:childTnLst>
                                </p:cTn>
                              </p:par>
                            </p:childTnLst>
                          </p:cTn>
                        </p:par>
                        <p:par>
                          <p:cTn id="19" fill="hold" nodeType="afterGroup">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442446"/>
                                        </p:tgtEl>
                                        <p:attrNameLst>
                                          <p:attrName>style.visibility</p:attrName>
                                        </p:attrNameLst>
                                      </p:cBhvr>
                                      <p:to>
                                        <p:strVal val="visible"/>
                                      </p:to>
                                    </p:set>
                                    <p:animEffect transition="in" filter="fade">
                                      <p:cBhvr>
                                        <p:cTn id="22" dur="1000"/>
                                        <p:tgtEl>
                                          <p:spTgt spid="442446"/>
                                        </p:tgtEl>
                                      </p:cBhvr>
                                    </p:animEffect>
                                  </p:childTnLst>
                                </p:cTn>
                              </p:par>
                            </p:childTnLst>
                          </p:cTn>
                        </p:par>
                        <p:par>
                          <p:cTn id="23" fill="hold" nodeType="afterGroup">
                            <p:stCondLst>
                              <p:cond delay="3000"/>
                            </p:stCondLst>
                            <p:childTnLst>
                              <p:par>
                                <p:cTn id="24" presetID="10" presetClass="entr" presetSubtype="0" fill="hold" grpId="0" nodeType="afterEffect">
                                  <p:stCondLst>
                                    <p:cond delay="2000"/>
                                  </p:stCondLst>
                                  <p:childTnLst>
                                    <p:set>
                                      <p:cBhvr>
                                        <p:cTn id="25" dur="1" fill="hold">
                                          <p:stCondLst>
                                            <p:cond delay="0"/>
                                          </p:stCondLst>
                                        </p:cTn>
                                        <p:tgtEl>
                                          <p:spTgt spid="442457"/>
                                        </p:tgtEl>
                                        <p:attrNameLst>
                                          <p:attrName>style.visibility</p:attrName>
                                        </p:attrNameLst>
                                      </p:cBhvr>
                                      <p:to>
                                        <p:strVal val="visible"/>
                                      </p:to>
                                    </p:set>
                                    <p:animEffect transition="in" filter="fade">
                                      <p:cBhvr>
                                        <p:cTn id="26" dur="1000"/>
                                        <p:tgtEl>
                                          <p:spTgt spid="442457"/>
                                        </p:tgtEl>
                                      </p:cBhvr>
                                    </p:animEffect>
                                  </p:childTnLst>
                                </p:cTn>
                              </p:par>
                            </p:childTnLst>
                          </p:cTn>
                        </p:par>
                        <p:par>
                          <p:cTn id="27" fill="hold" nodeType="afterGroup">
                            <p:stCondLst>
                              <p:cond delay="6000"/>
                            </p:stCondLst>
                            <p:childTnLst>
                              <p:par>
                                <p:cTn id="28" presetID="10" presetClass="entr" presetSubtype="0" fill="hold" grpId="0" nodeType="afterEffect">
                                  <p:stCondLst>
                                    <p:cond delay="1500"/>
                                  </p:stCondLst>
                                  <p:childTnLst>
                                    <p:set>
                                      <p:cBhvr>
                                        <p:cTn id="29" dur="1" fill="hold">
                                          <p:stCondLst>
                                            <p:cond delay="0"/>
                                          </p:stCondLst>
                                        </p:cTn>
                                        <p:tgtEl>
                                          <p:spTgt spid="442448"/>
                                        </p:tgtEl>
                                        <p:attrNameLst>
                                          <p:attrName>style.visibility</p:attrName>
                                        </p:attrNameLst>
                                      </p:cBhvr>
                                      <p:to>
                                        <p:strVal val="visible"/>
                                      </p:to>
                                    </p:set>
                                    <p:animEffect transition="in" filter="fade">
                                      <p:cBhvr>
                                        <p:cTn id="30" dur="500"/>
                                        <p:tgtEl>
                                          <p:spTgt spid="442448"/>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442447"/>
                                        </p:tgtEl>
                                        <p:attrNameLst>
                                          <p:attrName>style.visibility</p:attrName>
                                        </p:attrNameLst>
                                      </p:cBhvr>
                                      <p:to>
                                        <p:strVal val="visible"/>
                                      </p:to>
                                    </p:set>
                                    <p:animEffect transition="in" filter="fade">
                                      <p:cBhvr>
                                        <p:cTn id="33" dur="500"/>
                                        <p:tgtEl>
                                          <p:spTgt spid="442447"/>
                                        </p:tgtEl>
                                      </p:cBhvr>
                                    </p:animEffect>
                                  </p:childTnLst>
                                </p:cTn>
                              </p:par>
                              <p:par>
                                <p:cTn id="34" presetID="10" presetClass="entr" presetSubtype="0" fill="hold" grpId="0" nodeType="withEffect">
                                  <p:stCondLst>
                                    <p:cond delay="1500"/>
                                  </p:stCondLst>
                                  <p:childTnLst>
                                    <p:set>
                                      <p:cBhvr>
                                        <p:cTn id="35" dur="1" fill="hold">
                                          <p:stCondLst>
                                            <p:cond delay="0"/>
                                          </p:stCondLst>
                                        </p:cTn>
                                        <p:tgtEl>
                                          <p:spTgt spid="442453"/>
                                        </p:tgtEl>
                                        <p:attrNameLst>
                                          <p:attrName>style.visibility</p:attrName>
                                        </p:attrNameLst>
                                      </p:cBhvr>
                                      <p:to>
                                        <p:strVal val="visible"/>
                                      </p:to>
                                    </p:set>
                                    <p:animEffect transition="in" filter="fade">
                                      <p:cBhvr>
                                        <p:cTn id="36" dur="500"/>
                                        <p:tgtEl>
                                          <p:spTgt spid="442453"/>
                                        </p:tgtEl>
                                      </p:cBhvr>
                                    </p:animEffect>
                                  </p:childTnLst>
                                </p:cTn>
                              </p:par>
                              <p:par>
                                <p:cTn id="37" presetID="10" presetClass="entr" presetSubtype="0" fill="hold" grpId="0" nodeType="withEffect">
                                  <p:stCondLst>
                                    <p:cond delay="1500"/>
                                  </p:stCondLst>
                                  <p:childTnLst>
                                    <p:set>
                                      <p:cBhvr>
                                        <p:cTn id="38" dur="1" fill="hold">
                                          <p:stCondLst>
                                            <p:cond delay="0"/>
                                          </p:stCondLst>
                                        </p:cTn>
                                        <p:tgtEl>
                                          <p:spTgt spid="442469"/>
                                        </p:tgtEl>
                                        <p:attrNameLst>
                                          <p:attrName>style.visibility</p:attrName>
                                        </p:attrNameLst>
                                      </p:cBhvr>
                                      <p:to>
                                        <p:strVal val="visible"/>
                                      </p:to>
                                    </p:set>
                                    <p:animEffect transition="in" filter="fade">
                                      <p:cBhvr>
                                        <p:cTn id="39" dur="500"/>
                                        <p:tgtEl>
                                          <p:spTgt spid="442469"/>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442470"/>
                                        </p:tgtEl>
                                        <p:attrNameLst>
                                          <p:attrName>style.visibility</p:attrName>
                                        </p:attrNameLst>
                                      </p:cBhvr>
                                      <p:to>
                                        <p:strVal val="visible"/>
                                      </p:to>
                                    </p:set>
                                    <p:animEffect transition="in" filter="fade">
                                      <p:cBhvr>
                                        <p:cTn id="42" dur="500"/>
                                        <p:tgtEl>
                                          <p:spTgt spid="442470"/>
                                        </p:tgtEl>
                                      </p:cBhvr>
                                    </p:animEffect>
                                  </p:childTnLst>
                                </p:cTn>
                              </p:par>
                              <p:par>
                                <p:cTn id="43" presetID="10" presetClass="entr" presetSubtype="0" fill="hold" grpId="0" nodeType="withEffect">
                                  <p:stCondLst>
                                    <p:cond delay="1500"/>
                                  </p:stCondLst>
                                  <p:childTnLst>
                                    <p:set>
                                      <p:cBhvr>
                                        <p:cTn id="44" dur="1" fill="hold">
                                          <p:stCondLst>
                                            <p:cond delay="0"/>
                                          </p:stCondLst>
                                        </p:cTn>
                                        <p:tgtEl>
                                          <p:spTgt spid="442456"/>
                                        </p:tgtEl>
                                        <p:attrNameLst>
                                          <p:attrName>style.visibility</p:attrName>
                                        </p:attrNameLst>
                                      </p:cBhvr>
                                      <p:to>
                                        <p:strVal val="visible"/>
                                      </p:to>
                                    </p:set>
                                    <p:animEffect transition="in" filter="fade">
                                      <p:cBhvr>
                                        <p:cTn id="45" dur="500"/>
                                        <p:tgtEl>
                                          <p:spTgt spid="442456"/>
                                        </p:tgtEl>
                                      </p:cBhvr>
                                    </p:animEffect>
                                  </p:childTnLst>
                                </p:cTn>
                              </p:par>
                              <p:par>
                                <p:cTn id="46" presetID="10" presetClass="entr" presetSubtype="0" fill="hold" grpId="0" nodeType="withEffect">
                                  <p:stCondLst>
                                    <p:cond delay="2000"/>
                                  </p:stCondLst>
                                  <p:childTnLst>
                                    <p:set>
                                      <p:cBhvr>
                                        <p:cTn id="47" dur="1" fill="hold">
                                          <p:stCondLst>
                                            <p:cond delay="0"/>
                                          </p:stCondLst>
                                        </p:cTn>
                                        <p:tgtEl>
                                          <p:spTgt spid="442449"/>
                                        </p:tgtEl>
                                        <p:attrNameLst>
                                          <p:attrName>style.visibility</p:attrName>
                                        </p:attrNameLst>
                                      </p:cBhvr>
                                      <p:to>
                                        <p:strVal val="visible"/>
                                      </p:to>
                                    </p:set>
                                    <p:animEffect transition="in" filter="fade">
                                      <p:cBhvr>
                                        <p:cTn id="48" dur="500"/>
                                        <p:tgtEl>
                                          <p:spTgt spid="442449"/>
                                        </p:tgtEl>
                                      </p:cBhvr>
                                    </p:animEffect>
                                  </p:childTnLst>
                                </p:cTn>
                              </p:par>
                              <p:par>
                                <p:cTn id="49" presetID="10" presetClass="entr" presetSubtype="0" fill="hold" grpId="0" nodeType="withEffect">
                                  <p:stCondLst>
                                    <p:cond delay="2000"/>
                                  </p:stCondLst>
                                  <p:childTnLst>
                                    <p:set>
                                      <p:cBhvr>
                                        <p:cTn id="50" dur="1" fill="hold">
                                          <p:stCondLst>
                                            <p:cond delay="0"/>
                                          </p:stCondLst>
                                        </p:cTn>
                                        <p:tgtEl>
                                          <p:spTgt spid="442450"/>
                                        </p:tgtEl>
                                        <p:attrNameLst>
                                          <p:attrName>style.visibility</p:attrName>
                                        </p:attrNameLst>
                                      </p:cBhvr>
                                      <p:to>
                                        <p:strVal val="visible"/>
                                      </p:to>
                                    </p:set>
                                    <p:animEffect transition="in" filter="fade">
                                      <p:cBhvr>
                                        <p:cTn id="51" dur="500"/>
                                        <p:tgtEl>
                                          <p:spTgt spid="442450"/>
                                        </p:tgtEl>
                                      </p:cBhvr>
                                    </p:animEffect>
                                  </p:childTnLst>
                                </p:cTn>
                              </p:par>
                            </p:childTnLst>
                          </p:cTn>
                        </p:par>
                        <p:par>
                          <p:cTn id="52" fill="hold" nodeType="afterGroup">
                            <p:stCondLst>
                              <p:cond delay="8500"/>
                            </p:stCondLst>
                            <p:childTnLst>
                              <p:par>
                                <p:cTn id="53" presetID="1" presetClass="entr" presetSubtype="0" fill="hold" grpId="2" nodeType="afterEffect">
                                  <p:stCondLst>
                                    <p:cond delay="0"/>
                                  </p:stCondLst>
                                  <p:childTnLst>
                                    <p:set>
                                      <p:cBhvr>
                                        <p:cTn id="54" dur="1" fill="hold">
                                          <p:stCondLst>
                                            <p:cond delay="0"/>
                                          </p:stCondLst>
                                        </p:cTn>
                                        <p:tgtEl>
                                          <p:spTgt spid="442379"/>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0" presetClass="exit" presetSubtype="0" fill="hold" grpId="4" nodeType="clickEffect">
                                  <p:stCondLst>
                                    <p:cond delay="0"/>
                                  </p:stCondLst>
                                  <p:childTnLst>
                                    <p:animEffect transition="out" filter="fade">
                                      <p:cBhvr>
                                        <p:cTn id="58" dur="1000"/>
                                        <p:tgtEl>
                                          <p:spTgt spid="442379"/>
                                        </p:tgtEl>
                                      </p:cBhvr>
                                    </p:animEffect>
                                    <p:set>
                                      <p:cBhvr>
                                        <p:cTn id="59" dur="1" fill="hold">
                                          <p:stCondLst>
                                            <p:cond delay="999"/>
                                          </p:stCondLst>
                                        </p:cTn>
                                        <p:tgtEl>
                                          <p:spTgt spid="442379"/>
                                        </p:tgtEl>
                                        <p:attrNameLst>
                                          <p:attrName>style.visibility</p:attrName>
                                        </p:attrNameLst>
                                      </p:cBhvr>
                                      <p:to>
                                        <p:strVal val="hidden"/>
                                      </p:to>
                                    </p:set>
                                  </p:childTnLst>
                                </p:cTn>
                              </p:par>
                            </p:childTnLst>
                          </p:cTn>
                        </p:par>
                        <p:par>
                          <p:cTn id="60" fill="hold">
                            <p:stCondLst>
                              <p:cond delay="1000"/>
                            </p:stCondLst>
                            <p:childTnLst>
                              <p:par>
                                <p:cTn id="61" presetID="17" presetClass="entr" presetSubtype="8" fill="hold" grpId="1" nodeType="afterEffect">
                                  <p:stCondLst>
                                    <p:cond delay="0"/>
                                  </p:stCondLst>
                                  <p:childTnLst>
                                    <p:set>
                                      <p:cBhvr>
                                        <p:cTn id="62" dur="1" fill="hold">
                                          <p:stCondLst>
                                            <p:cond delay="0"/>
                                          </p:stCondLst>
                                        </p:cTn>
                                        <p:tgtEl>
                                          <p:spTgt spid="442451"/>
                                        </p:tgtEl>
                                        <p:attrNameLst>
                                          <p:attrName>style.visibility</p:attrName>
                                        </p:attrNameLst>
                                      </p:cBhvr>
                                      <p:to>
                                        <p:strVal val="visible"/>
                                      </p:to>
                                    </p:set>
                                    <p:anim calcmode="lin" valueType="num">
                                      <p:cBhvr>
                                        <p:cTn id="63" dur="5000" fill="hold"/>
                                        <p:tgtEl>
                                          <p:spTgt spid="442451"/>
                                        </p:tgtEl>
                                        <p:attrNameLst>
                                          <p:attrName>ppt_x</p:attrName>
                                        </p:attrNameLst>
                                      </p:cBhvr>
                                      <p:tavLst>
                                        <p:tav tm="0">
                                          <p:val>
                                            <p:strVal val="#ppt_x-#ppt_w/2"/>
                                          </p:val>
                                        </p:tav>
                                        <p:tav tm="100000">
                                          <p:val>
                                            <p:strVal val="#ppt_x"/>
                                          </p:val>
                                        </p:tav>
                                      </p:tavLst>
                                    </p:anim>
                                    <p:anim calcmode="lin" valueType="num">
                                      <p:cBhvr>
                                        <p:cTn id="64" dur="5000" fill="hold"/>
                                        <p:tgtEl>
                                          <p:spTgt spid="442451"/>
                                        </p:tgtEl>
                                        <p:attrNameLst>
                                          <p:attrName>ppt_y</p:attrName>
                                        </p:attrNameLst>
                                      </p:cBhvr>
                                      <p:tavLst>
                                        <p:tav tm="0">
                                          <p:val>
                                            <p:strVal val="#ppt_y"/>
                                          </p:val>
                                        </p:tav>
                                        <p:tav tm="100000">
                                          <p:val>
                                            <p:strVal val="#ppt_y"/>
                                          </p:val>
                                        </p:tav>
                                      </p:tavLst>
                                    </p:anim>
                                    <p:anim calcmode="lin" valueType="num">
                                      <p:cBhvr>
                                        <p:cTn id="65" dur="5000" fill="hold"/>
                                        <p:tgtEl>
                                          <p:spTgt spid="442451"/>
                                        </p:tgtEl>
                                        <p:attrNameLst>
                                          <p:attrName>ppt_w</p:attrName>
                                        </p:attrNameLst>
                                      </p:cBhvr>
                                      <p:tavLst>
                                        <p:tav tm="0">
                                          <p:val>
                                            <p:fltVal val="0"/>
                                          </p:val>
                                        </p:tav>
                                        <p:tav tm="100000">
                                          <p:val>
                                            <p:strVal val="#ppt_w"/>
                                          </p:val>
                                        </p:tav>
                                      </p:tavLst>
                                    </p:anim>
                                    <p:anim calcmode="lin" valueType="num">
                                      <p:cBhvr>
                                        <p:cTn id="66" dur="5000" fill="hold"/>
                                        <p:tgtEl>
                                          <p:spTgt spid="442451"/>
                                        </p:tgtEl>
                                        <p:attrNameLst>
                                          <p:attrName>ppt_h</p:attrName>
                                        </p:attrNameLst>
                                      </p:cBhvr>
                                      <p:tavLst>
                                        <p:tav tm="0">
                                          <p:val>
                                            <p:strVal val="#ppt_h"/>
                                          </p:val>
                                        </p:tav>
                                        <p:tav tm="100000">
                                          <p:val>
                                            <p:strVal val="#ppt_h"/>
                                          </p:val>
                                        </p:tav>
                                      </p:tavLst>
                                    </p:anim>
                                  </p:childTnLst>
                                </p:cTn>
                              </p:par>
                              <p:par>
                                <p:cTn id="67" presetID="18" presetClass="entr" presetSubtype="6" fill="hold" grpId="0" nodeType="withEffect">
                                  <p:stCondLst>
                                    <p:cond delay="0"/>
                                  </p:stCondLst>
                                  <p:childTnLst>
                                    <p:set>
                                      <p:cBhvr>
                                        <p:cTn id="68" dur="1" fill="hold">
                                          <p:stCondLst>
                                            <p:cond delay="0"/>
                                          </p:stCondLst>
                                        </p:cTn>
                                        <p:tgtEl>
                                          <p:spTgt spid="442454"/>
                                        </p:tgtEl>
                                        <p:attrNameLst>
                                          <p:attrName>style.visibility</p:attrName>
                                        </p:attrNameLst>
                                      </p:cBhvr>
                                      <p:to>
                                        <p:strVal val="visible"/>
                                      </p:to>
                                    </p:set>
                                    <p:animEffect transition="in" filter="strips(downRight)">
                                      <p:cBhvr>
                                        <p:cTn id="69" dur="5000"/>
                                        <p:tgtEl>
                                          <p:spTgt spid="442454"/>
                                        </p:tgtEl>
                                      </p:cBhvr>
                                    </p:animEffect>
                                  </p:childTnLst>
                                </p:cTn>
                              </p:par>
                              <p:par>
                                <p:cTn id="70" presetID="17" presetClass="entr" presetSubtype="8" fill="hold" grpId="1" nodeType="withEffect">
                                  <p:stCondLst>
                                    <p:cond delay="0"/>
                                  </p:stCondLst>
                                  <p:childTnLst>
                                    <p:set>
                                      <p:cBhvr>
                                        <p:cTn id="71" dur="1" fill="hold">
                                          <p:stCondLst>
                                            <p:cond delay="0"/>
                                          </p:stCondLst>
                                        </p:cTn>
                                        <p:tgtEl>
                                          <p:spTgt spid="442454"/>
                                        </p:tgtEl>
                                        <p:attrNameLst>
                                          <p:attrName>style.visibility</p:attrName>
                                        </p:attrNameLst>
                                      </p:cBhvr>
                                      <p:to>
                                        <p:strVal val="visible"/>
                                      </p:to>
                                    </p:set>
                                    <p:anim calcmode="lin" valueType="num">
                                      <p:cBhvr>
                                        <p:cTn id="72" dur="5000" fill="hold"/>
                                        <p:tgtEl>
                                          <p:spTgt spid="442454"/>
                                        </p:tgtEl>
                                        <p:attrNameLst>
                                          <p:attrName>ppt_x</p:attrName>
                                        </p:attrNameLst>
                                      </p:cBhvr>
                                      <p:tavLst>
                                        <p:tav tm="0">
                                          <p:val>
                                            <p:strVal val="#ppt_x-#ppt_w/2"/>
                                          </p:val>
                                        </p:tav>
                                        <p:tav tm="100000">
                                          <p:val>
                                            <p:strVal val="#ppt_x"/>
                                          </p:val>
                                        </p:tav>
                                      </p:tavLst>
                                    </p:anim>
                                    <p:anim calcmode="lin" valueType="num">
                                      <p:cBhvr>
                                        <p:cTn id="73" dur="5000" fill="hold"/>
                                        <p:tgtEl>
                                          <p:spTgt spid="442454"/>
                                        </p:tgtEl>
                                        <p:attrNameLst>
                                          <p:attrName>ppt_y</p:attrName>
                                        </p:attrNameLst>
                                      </p:cBhvr>
                                      <p:tavLst>
                                        <p:tav tm="0">
                                          <p:val>
                                            <p:strVal val="#ppt_y"/>
                                          </p:val>
                                        </p:tav>
                                        <p:tav tm="100000">
                                          <p:val>
                                            <p:strVal val="#ppt_y"/>
                                          </p:val>
                                        </p:tav>
                                      </p:tavLst>
                                    </p:anim>
                                    <p:anim calcmode="lin" valueType="num">
                                      <p:cBhvr>
                                        <p:cTn id="74" dur="5000" fill="hold"/>
                                        <p:tgtEl>
                                          <p:spTgt spid="442454"/>
                                        </p:tgtEl>
                                        <p:attrNameLst>
                                          <p:attrName>ppt_w</p:attrName>
                                        </p:attrNameLst>
                                      </p:cBhvr>
                                      <p:tavLst>
                                        <p:tav tm="0">
                                          <p:val>
                                            <p:fltVal val="0"/>
                                          </p:val>
                                        </p:tav>
                                        <p:tav tm="100000">
                                          <p:val>
                                            <p:strVal val="#ppt_w"/>
                                          </p:val>
                                        </p:tav>
                                      </p:tavLst>
                                    </p:anim>
                                    <p:anim calcmode="lin" valueType="num">
                                      <p:cBhvr>
                                        <p:cTn id="75" dur="5000" fill="hold"/>
                                        <p:tgtEl>
                                          <p:spTgt spid="442454"/>
                                        </p:tgtEl>
                                        <p:attrNameLst>
                                          <p:attrName>ppt_h</p:attrName>
                                        </p:attrNameLst>
                                      </p:cBhvr>
                                      <p:tavLst>
                                        <p:tav tm="0">
                                          <p:val>
                                            <p:strVal val="#ppt_h"/>
                                          </p:val>
                                        </p:tav>
                                        <p:tav tm="100000">
                                          <p:val>
                                            <p:strVal val="#ppt_h"/>
                                          </p:val>
                                        </p:tav>
                                      </p:tavLst>
                                    </p:anim>
                                  </p:childTnLst>
                                </p:cTn>
                              </p:par>
                            </p:childTnLst>
                          </p:cTn>
                        </p:par>
                        <p:par>
                          <p:cTn id="76" fill="hold">
                            <p:stCondLst>
                              <p:cond delay="6000"/>
                            </p:stCondLst>
                            <p:childTnLst>
                              <p:par>
                                <p:cTn id="77" presetID="10" presetClass="entr" presetSubtype="0" fill="hold" grpId="0" nodeType="afterEffect">
                                  <p:stCondLst>
                                    <p:cond delay="0"/>
                                  </p:stCondLst>
                                  <p:childTnLst>
                                    <p:set>
                                      <p:cBhvr>
                                        <p:cTn id="78" dur="1" fill="hold">
                                          <p:stCondLst>
                                            <p:cond delay="0"/>
                                          </p:stCondLst>
                                        </p:cTn>
                                        <p:tgtEl>
                                          <p:spTgt spid="442478"/>
                                        </p:tgtEl>
                                        <p:attrNameLst>
                                          <p:attrName>style.visibility</p:attrName>
                                        </p:attrNameLst>
                                      </p:cBhvr>
                                      <p:to>
                                        <p:strVal val="visible"/>
                                      </p:to>
                                    </p:set>
                                    <p:animEffect transition="in" filter="fade">
                                      <p:cBhvr>
                                        <p:cTn id="79" dur="1000"/>
                                        <p:tgtEl>
                                          <p:spTgt spid="442478"/>
                                        </p:tgtEl>
                                      </p:cBhvr>
                                    </p:animEffect>
                                  </p:childTnLst>
                                </p:cTn>
                              </p:par>
                            </p:childTnLst>
                          </p:cTn>
                        </p:par>
                        <p:par>
                          <p:cTn id="80" fill="hold">
                            <p:stCondLst>
                              <p:cond delay="7000"/>
                            </p:stCondLst>
                            <p:childTnLst>
                              <p:par>
                                <p:cTn id="81" presetID="17" presetClass="entr" presetSubtype="8" fill="hold" grpId="1" nodeType="afterEffect">
                                  <p:stCondLst>
                                    <p:cond delay="1000"/>
                                  </p:stCondLst>
                                  <p:childTnLst>
                                    <p:set>
                                      <p:cBhvr>
                                        <p:cTn id="82" dur="1" fill="hold">
                                          <p:stCondLst>
                                            <p:cond delay="0"/>
                                          </p:stCondLst>
                                        </p:cTn>
                                        <p:tgtEl>
                                          <p:spTgt spid="442452"/>
                                        </p:tgtEl>
                                        <p:attrNameLst>
                                          <p:attrName>style.visibility</p:attrName>
                                        </p:attrNameLst>
                                      </p:cBhvr>
                                      <p:to>
                                        <p:strVal val="visible"/>
                                      </p:to>
                                    </p:set>
                                    <p:anim calcmode="lin" valueType="num">
                                      <p:cBhvr>
                                        <p:cTn id="83" dur="5000" fill="hold"/>
                                        <p:tgtEl>
                                          <p:spTgt spid="442452"/>
                                        </p:tgtEl>
                                        <p:attrNameLst>
                                          <p:attrName>ppt_x</p:attrName>
                                        </p:attrNameLst>
                                      </p:cBhvr>
                                      <p:tavLst>
                                        <p:tav tm="0">
                                          <p:val>
                                            <p:strVal val="#ppt_x-#ppt_w/2"/>
                                          </p:val>
                                        </p:tav>
                                        <p:tav tm="100000">
                                          <p:val>
                                            <p:strVal val="#ppt_x"/>
                                          </p:val>
                                        </p:tav>
                                      </p:tavLst>
                                    </p:anim>
                                    <p:anim calcmode="lin" valueType="num">
                                      <p:cBhvr>
                                        <p:cTn id="84" dur="5000" fill="hold"/>
                                        <p:tgtEl>
                                          <p:spTgt spid="442452"/>
                                        </p:tgtEl>
                                        <p:attrNameLst>
                                          <p:attrName>ppt_y</p:attrName>
                                        </p:attrNameLst>
                                      </p:cBhvr>
                                      <p:tavLst>
                                        <p:tav tm="0">
                                          <p:val>
                                            <p:strVal val="#ppt_y"/>
                                          </p:val>
                                        </p:tav>
                                        <p:tav tm="100000">
                                          <p:val>
                                            <p:strVal val="#ppt_y"/>
                                          </p:val>
                                        </p:tav>
                                      </p:tavLst>
                                    </p:anim>
                                    <p:anim calcmode="lin" valueType="num">
                                      <p:cBhvr>
                                        <p:cTn id="85" dur="5000" fill="hold"/>
                                        <p:tgtEl>
                                          <p:spTgt spid="442452"/>
                                        </p:tgtEl>
                                        <p:attrNameLst>
                                          <p:attrName>ppt_w</p:attrName>
                                        </p:attrNameLst>
                                      </p:cBhvr>
                                      <p:tavLst>
                                        <p:tav tm="0">
                                          <p:val>
                                            <p:fltVal val="0"/>
                                          </p:val>
                                        </p:tav>
                                        <p:tav tm="100000">
                                          <p:val>
                                            <p:strVal val="#ppt_w"/>
                                          </p:val>
                                        </p:tav>
                                      </p:tavLst>
                                    </p:anim>
                                    <p:anim calcmode="lin" valueType="num">
                                      <p:cBhvr>
                                        <p:cTn id="86" dur="5000" fill="hold"/>
                                        <p:tgtEl>
                                          <p:spTgt spid="442452"/>
                                        </p:tgtEl>
                                        <p:attrNameLst>
                                          <p:attrName>ppt_h</p:attrName>
                                        </p:attrNameLst>
                                      </p:cBhvr>
                                      <p:tavLst>
                                        <p:tav tm="0">
                                          <p:val>
                                            <p:strVal val="#ppt_h"/>
                                          </p:val>
                                        </p:tav>
                                        <p:tav tm="100000">
                                          <p:val>
                                            <p:strVal val="#ppt_h"/>
                                          </p:val>
                                        </p:tav>
                                      </p:tavLst>
                                    </p:anim>
                                  </p:childTnLst>
                                </p:cTn>
                              </p:par>
                              <p:par>
                                <p:cTn id="87" presetID="17" presetClass="entr" presetSubtype="8" fill="hold" grpId="1" nodeType="withEffect">
                                  <p:stCondLst>
                                    <p:cond delay="1000"/>
                                  </p:stCondLst>
                                  <p:childTnLst>
                                    <p:set>
                                      <p:cBhvr>
                                        <p:cTn id="88" dur="1" fill="hold">
                                          <p:stCondLst>
                                            <p:cond delay="0"/>
                                          </p:stCondLst>
                                        </p:cTn>
                                        <p:tgtEl>
                                          <p:spTgt spid="442455"/>
                                        </p:tgtEl>
                                        <p:attrNameLst>
                                          <p:attrName>style.visibility</p:attrName>
                                        </p:attrNameLst>
                                      </p:cBhvr>
                                      <p:to>
                                        <p:strVal val="visible"/>
                                      </p:to>
                                    </p:set>
                                    <p:anim calcmode="lin" valueType="num">
                                      <p:cBhvr>
                                        <p:cTn id="89" dur="5000" fill="hold"/>
                                        <p:tgtEl>
                                          <p:spTgt spid="442455"/>
                                        </p:tgtEl>
                                        <p:attrNameLst>
                                          <p:attrName>ppt_x</p:attrName>
                                        </p:attrNameLst>
                                      </p:cBhvr>
                                      <p:tavLst>
                                        <p:tav tm="0">
                                          <p:val>
                                            <p:strVal val="#ppt_x-#ppt_w/2"/>
                                          </p:val>
                                        </p:tav>
                                        <p:tav tm="100000">
                                          <p:val>
                                            <p:strVal val="#ppt_x"/>
                                          </p:val>
                                        </p:tav>
                                      </p:tavLst>
                                    </p:anim>
                                    <p:anim calcmode="lin" valueType="num">
                                      <p:cBhvr>
                                        <p:cTn id="90" dur="5000" fill="hold"/>
                                        <p:tgtEl>
                                          <p:spTgt spid="442455"/>
                                        </p:tgtEl>
                                        <p:attrNameLst>
                                          <p:attrName>ppt_y</p:attrName>
                                        </p:attrNameLst>
                                      </p:cBhvr>
                                      <p:tavLst>
                                        <p:tav tm="0">
                                          <p:val>
                                            <p:strVal val="#ppt_y"/>
                                          </p:val>
                                        </p:tav>
                                        <p:tav tm="100000">
                                          <p:val>
                                            <p:strVal val="#ppt_y"/>
                                          </p:val>
                                        </p:tav>
                                      </p:tavLst>
                                    </p:anim>
                                    <p:anim calcmode="lin" valueType="num">
                                      <p:cBhvr>
                                        <p:cTn id="91" dur="5000" fill="hold"/>
                                        <p:tgtEl>
                                          <p:spTgt spid="442455"/>
                                        </p:tgtEl>
                                        <p:attrNameLst>
                                          <p:attrName>ppt_w</p:attrName>
                                        </p:attrNameLst>
                                      </p:cBhvr>
                                      <p:tavLst>
                                        <p:tav tm="0">
                                          <p:val>
                                            <p:fltVal val="0"/>
                                          </p:val>
                                        </p:tav>
                                        <p:tav tm="100000">
                                          <p:val>
                                            <p:strVal val="#ppt_w"/>
                                          </p:val>
                                        </p:tav>
                                      </p:tavLst>
                                    </p:anim>
                                    <p:anim calcmode="lin" valueType="num">
                                      <p:cBhvr>
                                        <p:cTn id="92" dur="5000" fill="hold"/>
                                        <p:tgtEl>
                                          <p:spTgt spid="442455"/>
                                        </p:tgtEl>
                                        <p:attrNameLst>
                                          <p:attrName>ppt_h</p:attrName>
                                        </p:attrNameLst>
                                      </p:cBhvr>
                                      <p:tavLst>
                                        <p:tav tm="0">
                                          <p:val>
                                            <p:strVal val="#ppt_h"/>
                                          </p:val>
                                        </p:tav>
                                        <p:tav tm="100000">
                                          <p:val>
                                            <p:strVal val="#ppt_h"/>
                                          </p:val>
                                        </p:tav>
                                      </p:tavLst>
                                    </p:anim>
                                  </p:childTnLst>
                                </p:cTn>
                              </p:par>
                            </p:childTnLst>
                          </p:cTn>
                        </p:par>
                        <p:par>
                          <p:cTn id="93" fill="hold">
                            <p:stCondLst>
                              <p:cond delay="13000"/>
                            </p:stCondLst>
                            <p:childTnLst>
                              <p:par>
                                <p:cTn id="94" presetID="10" presetClass="entr" presetSubtype="0" fill="hold" grpId="0" nodeType="afterEffect">
                                  <p:stCondLst>
                                    <p:cond delay="0"/>
                                  </p:stCondLst>
                                  <p:childTnLst>
                                    <p:set>
                                      <p:cBhvr>
                                        <p:cTn id="95" dur="1" fill="hold">
                                          <p:stCondLst>
                                            <p:cond delay="0"/>
                                          </p:stCondLst>
                                        </p:cTn>
                                        <p:tgtEl>
                                          <p:spTgt spid="442468"/>
                                        </p:tgtEl>
                                        <p:attrNameLst>
                                          <p:attrName>style.visibility</p:attrName>
                                        </p:attrNameLst>
                                      </p:cBhvr>
                                      <p:to>
                                        <p:strVal val="visible"/>
                                      </p:to>
                                    </p:set>
                                    <p:animEffect transition="in" filter="fade">
                                      <p:cBhvr>
                                        <p:cTn id="96" dur="1000"/>
                                        <p:tgtEl>
                                          <p:spTgt spid="442468"/>
                                        </p:tgtEl>
                                      </p:cBhvr>
                                    </p:animEffect>
                                  </p:childTnLst>
                                </p:cTn>
                              </p:par>
                            </p:childTnLst>
                          </p:cTn>
                        </p:par>
                        <p:par>
                          <p:cTn id="97" fill="hold">
                            <p:stCondLst>
                              <p:cond delay="14000"/>
                            </p:stCondLst>
                            <p:childTnLst>
                              <p:par>
                                <p:cTn id="98" presetID="10" presetClass="entr" presetSubtype="0" fill="hold" grpId="0" nodeType="afterEffect">
                                  <p:stCondLst>
                                    <p:cond delay="2000"/>
                                  </p:stCondLst>
                                  <p:childTnLst>
                                    <p:set>
                                      <p:cBhvr>
                                        <p:cTn id="99" dur="1" fill="hold">
                                          <p:stCondLst>
                                            <p:cond delay="0"/>
                                          </p:stCondLst>
                                        </p:cTn>
                                        <p:tgtEl>
                                          <p:spTgt spid="442460"/>
                                        </p:tgtEl>
                                        <p:attrNameLst>
                                          <p:attrName>style.visibility</p:attrName>
                                        </p:attrNameLst>
                                      </p:cBhvr>
                                      <p:to>
                                        <p:strVal val="visible"/>
                                      </p:to>
                                    </p:set>
                                    <p:animEffect transition="in" filter="fade">
                                      <p:cBhvr>
                                        <p:cTn id="100" dur="500"/>
                                        <p:tgtEl>
                                          <p:spTgt spid="442460"/>
                                        </p:tgtEl>
                                      </p:cBhvr>
                                    </p:animEffect>
                                  </p:childTnLst>
                                </p:cTn>
                              </p:par>
                              <p:par>
                                <p:cTn id="101" presetID="10" presetClass="entr" presetSubtype="0" fill="hold" grpId="0" nodeType="withEffect">
                                  <p:stCondLst>
                                    <p:cond delay="2000"/>
                                  </p:stCondLst>
                                  <p:childTnLst>
                                    <p:set>
                                      <p:cBhvr>
                                        <p:cTn id="102" dur="1" fill="hold">
                                          <p:stCondLst>
                                            <p:cond delay="0"/>
                                          </p:stCondLst>
                                        </p:cTn>
                                        <p:tgtEl>
                                          <p:spTgt spid="442461"/>
                                        </p:tgtEl>
                                        <p:attrNameLst>
                                          <p:attrName>style.visibility</p:attrName>
                                        </p:attrNameLst>
                                      </p:cBhvr>
                                      <p:to>
                                        <p:strVal val="visible"/>
                                      </p:to>
                                    </p:set>
                                    <p:animEffect transition="in" filter="fade">
                                      <p:cBhvr>
                                        <p:cTn id="103" dur="500"/>
                                        <p:tgtEl>
                                          <p:spTgt spid="442461"/>
                                        </p:tgtEl>
                                      </p:cBhvr>
                                    </p:animEffect>
                                  </p:childTnLst>
                                </p:cTn>
                              </p:par>
                              <p:par>
                                <p:cTn id="104" presetID="10" presetClass="entr" presetSubtype="0" fill="hold" grpId="0" nodeType="withEffect">
                                  <p:stCondLst>
                                    <p:cond delay="2000"/>
                                  </p:stCondLst>
                                  <p:childTnLst>
                                    <p:set>
                                      <p:cBhvr>
                                        <p:cTn id="105" dur="1" fill="hold">
                                          <p:stCondLst>
                                            <p:cond delay="0"/>
                                          </p:stCondLst>
                                        </p:cTn>
                                        <p:tgtEl>
                                          <p:spTgt spid="442471"/>
                                        </p:tgtEl>
                                        <p:attrNameLst>
                                          <p:attrName>style.visibility</p:attrName>
                                        </p:attrNameLst>
                                      </p:cBhvr>
                                      <p:to>
                                        <p:strVal val="visible"/>
                                      </p:to>
                                    </p:set>
                                    <p:animEffect transition="in" filter="fade">
                                      <p:cBhvr>
                                        <p:cTn id="106" dur="500"/>
                                        <p:tgtEl>
                                          <p:spTgt spid="442471"/>
                                        </p:tgtEl>
                                      </p:cBhvr>
                                    </p:animEffect>
                                  </p:childTnLst>
                                </p:cTn>
                              </p:par>
                              <p:par>
                                <p:cTn id="107" presetID="10" presetClass="entr" presetSubtype="0" fill="hold" grpId="0" nodeType="withEffect">
                                  <p:stCondLst>
                                    <p:cond delay="2000"/>
                                  </p:stCondLst>
                                  <p:childTnLst>
                                    <p:set>
                                      <p:cBhvr>
                                        <p:cTn id="108" dur="1" fill="hold">
                                          <p:stCondLst>
                                            <p:cond delay="0"/>
                                          </p:stCondLst>
                                        </p:cTn>
                                        <p:tgtEl>
                                          <p:spTgt spid="442467"/>
                                        </p:tgtEl>
                                        <p:attrNameLst>
                                          <p:attrName>style.visibility</p:attrName>
                                        </p:attrNameLst>
                                      </p:cBhvr>
                                      <p:to>
                                        <p:strVal val="visible"/>
                                      </p:to>
                                    </p:set>
                                    <p:animEffect transition="in" filter="fade">
                                      <p:cBhvr>
                                        <p:cTn id="109" dur="500"/>
                                        <p:tgtEl>
                                          <p:spTgt spid="442467"/>
                                        </p:tgtEl>
                                      </p:cBhvr>
                                    </p:animEffect>
                                  </p:childTnLst>
                                </p:cTn>
                              </p:par>
                              <p:par>
                                <p:cTn id="110" presetID="10" presetClass="entr" presetSubtype="0" fill="hold" grpId="0" nodeType="withEffect">
                                  <p:stCondLst>
                                    <p:cond delay="2000"/>
                                  </p:stCondLst>
                                  <p:childTnLst>
                                    <p:set>
                                      <p:cBhvr>
                                        <p:cTn id="111" dur="1" fill="hold">
                                          <p:stCondLst>
                                            <p:cond delay="0"/>
                                          </p:stCondLst>
                                        </p:cTn>
                                        <p:tgtEl>
                                          <p:spTgt spid="442464"/>
                                        </p:tgtEl>
                                        <p:attrNameLst>
                                          <p:attrName>style.visibility</p:attrName>
                                        </p:attrNameLst>
                                      </p:cBhvr>
                                      <p:to>
                                        <p:strVal val="visible"/>
                                      </p:to>
                                    </p:set>
                                    <p:animEffect transition="in" filter="fade">
                                      <p:cBhvr>
                                        <p:cTn id="112" dur="500"/>
                                        <p:tgtEl>
                                          <p:spTgt spid="442464"/>
                                        </p:tgtEl>
                                      </p:cBhvr>
                                    </p:animEffect>
                                  </p:childTnLst>
                                </p:cTn>
                              </p:par>
                            </p:childTnLst>
                          </p:cTn>
                        </p:par>
                        <p:par>
                          <p:cTn id="113" fill="hold">
                            <p:stCondLst>
                              <p:cond delay="16500"/>
                            </p:stCondLst>
                            <p:childTnLst>
                              <p:par>
                                <p:cTn id="114" presetID="1" presetClass="entr" presetSubtype="0" fill="hold" grpId="3" nodeType="afterEffect">
                                  <p:stCondLst>
                                    <p:cond delay="0"/>
                                  </p:stCondLst>
                                  <p:childTnLst>
                                    <p:set>
                                      <p:cBhvr>
                                        <p:cTn id="115" dur="1" fill="hold">
                                          <p:stCondLst>
                                            <p:cond delay="0"/>
                                          </p:stCondLst>
                                        </p:cTn>
                                        <p:tgtEl>
                                          <p:spTgt spid="442379"/>
                                        </p:tgtEl>
                                        <p:attrNameLst>
                                          <p:attrName>style.visibility</p:attrName>
                                        </p:attrNameLst>
                                      </p:cBhvr>
                                      <p:to>
                                        <p:strVal val="visible"/>
                                      </p:to>
                                    </p:set>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6" nodeType="clickEffect">
                                  <p:stCondLst>
                                    <p:cond delay="0"/>
                                  </p:stCondLst>
                                  <p:childTnLst>
                                    <p:animEffect transition="out" filter="fade">
                                      <p:cBhvr>
                                        <p:cTn id="119" dur="1000"/>
                                        <p:tgtEl>
                                          <p:spTgt spid="442379"/>
                                        </p:tgtEl>
                                      </p:cBhvr>
                                    </p:animEffect>
                                    <p:set>
                                      <p:cBhvr>
                                        <p:cTn id="120" dur="1" fill="hold">
                                          <p:stCondLst>
                                            <p:cond delay="999"/>
                                          </p:stCondLst>
                                        </p:cTn>
                                        <p:tgtEl>
                                          <p:spTgt spid="442379"/>
                                        </p:tgtEl>
                                        <p:attrNameLst>
                                          <p:attrName>style.visibility</p:attrName>
                                        </p:attrNameLst>
                                      </p:cBhvr>
                                      <p:to>
                                        <p:strVal val="hidden"/>
                                      </p:to>
                                    </p:set>
                                  </p:childTnLst>
                                </p:cTn>
                              </p:par>
                            </p:childTnLst>
                          </p:cTn>
                        </p:par>
                        <p:par>
                          <p:cTn id="121" fill="hold">
                            <p:stCondLst>
                              <p:cond delay="1000"/>
                            </p:stCondLst>
                            <p:childTnLst>
                              <p:par>
                                <p:cTn id="122" presetID="17" presetClass="entr" presetSubtype="8" fill="hold" grpId="1" nodeType="afterEffect">
                                  <p:stCondLst>
                                    <p:cond delay="0"/>
                                  </p:stCondLst>
                                  <p:childTnLst>
                                    <p:set>
                                      <p:cBhvr>
                                        <p:cTn id="123" dur="1" fill="hold">
                                          <p:stCondLst>
                                            <p:cond delay="0"/>
                                          </p:stCondLst>
                                        </p:cTn>
                                        <p:tgtEl>
                                          <p:spTgt spid="442462"/>
                                        </p:tgtEl>
                                        <p:attrNameLst>
                                          <p:attrName>style.visibility</p:attrName>
                                        </p:attrNameLst>
                                      </p:cBhvr>
                                      <p:to>
                                        <p:strVal val="visible"/>
                                      </p:to>
                                    </p:set>
                                    <p:anim calcmode="lin" valueType="num">
                                      <p:cBhvr>
                                        <p:cTn id="124" dur="2000" fill="hold"/>
                                        <p:tgtEl>
                                          <p:spTgt spid="442462"/>
                                        </p:tgtEl>
                                        <p:attrNameLst>
                                          <p:attrName>ppt_x</p:attrName>
                                        </p:attrNameLst>
                                      </p:cBhvr>
                                      <p:tavLst>
                                        <p:tav tm="0">
                                          <p:val>
                                            <p:strVal val="#ppt_x-#ppt_w/2"/>
                                          </p:val>
                                        </p:tav>
                                        <p:tav tm="100000">
                                          <p:val>
                                            <p:strVal val="#ppt_x"/>
                                          </p:val>
                                        </p:tav>
                                      </p:tavLst>
                                    </p:anim>
                                    <p:anim calcmode="lin" valueType="num">
                                      <p:cBhvr>
                                        <p:cTn id="125" dur="2000" fill="hold"/>
                                        <p:tgtEl>
                                          <p:spTgt spid="442462"/>
                                        </p:tgtEl>
                                        <p:attrNameLst>
                                          <p:attrName>ppt_y</p:attrName>
                                        </p:attrNameLst>
                                      </p:cBhvr>
                                      <p:tavLst>
                                        <p:tav tm="0">
                                          <p:val>
                                            <p:strVal val="#ppt_y"/>
                                          </p:val>
                                        </p:tav>
                                        <p:tav tm="100000">
                                          <p:val>
                                            <p:strVal val="#ppt_y"/>
                                          </p:val>
                                        </p:tav>
                                      </p:tavLst>
                                    </p:anim>
                                    <p:anim calcmode="lin" valueType="num">
                                      <p:cBhvr>
                                        <p:cTn id="126" dur="2000" fill="hold"/>
                                        <p:tgtEl>
                                          <p:spTgt spid="442462"/>
                                        </p:tgtEl>
                                        <p:attrNameLst>
                                          <p:attrName>ppt_w</p:attrName>
                                        </p:attrNameLst>
                                      </p:cBhvr>
                                      <p:tavLst>
                                        <p:tav tm="0">
                                          <p:val>
                                            <p:fltVal val="0"/>
                                          </p:val>
                                        </p:tav>
                                        <p:tav tm="100000">
                                          <p:val>
                                            <p:strVal val="#ppt_w"/>
                                          </p:val>
                                        </p:tav>
                                      </p:tavLst>
                                    </p:anim>
                                    <p:anim calcmode="lin" valueType="num">
                                      <p:cBhvr>
                                        <p:cTn id="127" dur="2000" fill="hold"/>
                                        <p:tgtEl>
                                          <p:spTgt spid="442462"/>
                                        </p:tgtEl>
                                        <p:attrNameLst>
                                          <p:attrName>ppt_h</p:attrName>
                                        </p:attrNameLst>
                                      </p:cBhvr>
                                      <p:tavLst>
                                        <p:tav tm="0">
                                          <p:val>
                                            <p:strVal val="#ppt_h"/>
                                          </p:val>
                                        </p:tav>
                                        <p:tav tm="100000">
                                          <p:val>
                                            <p:strVal val="#ppt_h"/>
                                          </p:val>
                                        </p:tav>
                                      </p:tavLst>
                                    </p:anim>
                                  </p:childTnLst>
                                </p:cTn>
                              </p:par>
                              <p:par>
                                <p:cTn id="128" presetID="17" presetClass="entr" presetSubtype="8" fill="hold" grpId="1" nodeType="withEffect">
                                  <p:stCondLst>
                                    <p:cond delay="0"/>
                                  </p:stCondLst>
                                  <p:childTnLst>
                                    <p:set>
                                      <p:cBhvr>
                                        <p:cTn id="129" dur="1" fill="hold">
                                          <p:stCondLst>
                                            <p:cond delay="0"/>
                                          </p:stCondLst>
                                        </p:cTn>
                                        <p:tgtEl>
                                          <p:spTgt spid="442465"/>
                                        </p:tgtEl>
                                        <p:attrNameLst>
                                          <p:attrName>style.visibility</p:attrName>
                                        </p:attrNameLst>
                                      </p:cBhvr>
                                      <p:to>
                                        <p:strVal val="visible"/>
                                      </p:to>
                                    </p:set>
                                    <p:anim calcmode="lin" valueType="num">
                                      <p:cBhvr>
                                        <p:cTn id="130" dur="2000" fill="hold"/>
                                        <p:tgtEl>
                                          <p:spTgt spid="442465"/>
                                        </p:tgtEl>
                                        <p:attrNameLst>
                                          <p:attrName>ppt_x</p:attrName>
                                        </p:attrNameLst>
                                      </p:cBhvr>
                                      <p:tavLst>
                                        <p:tav tm="0">
                                          <p:val>
                                            <p:strVal val="#ppt_x-#ppt_w/2"/>
                                          </p:val>
                                        </p:tav>
                                        <p:tav tm="100000">
                                          <p:val>
                                            <p:strVal val="#ppt_x"/>
                                          </p:val>
                                        </p:tav>
                                      </p:tavLst>
                                    </p:anim>
                                    <p:anim calcmode="lin" valueType="num">
                                      <p:cBhvr>
                                        <p:cTn id="131" dur="2000" fill="hold"/>
                                        <p:tgtEl>
                                          <p:spTgt spid="442465"/>
                                        </p:tgtEl>
                                        <p:attrNameLst>
                                          <p:attrName>ppt_y</p:attrName>
                                        </p:attrNameLst>
                                      </p:cBhvr>
                                      <p:tavLst>
                                        <p:tav tm="0">
                                          <p:val>
                                            <p:strVal val="#ppt_y"/>
                                          </p:val>
                                        </p:tav>
                                        <p:tav tm="100000">
                                          <p:val>
                                            <p:strVal val="#ppt_y"/>
                                          </p:val>
                                        </p:tav>
                                      </p:tavLst>
                                    </p:anim>
                                    <p:anim calcmode="lin" valueType="num">
                                      <p:cBhvr>
                                        <p:cTn id="132" dur="2000" fill="hold"/>
                                        <p:tgtEl>
                                          <p:spTgt spid="442465"/>
                                        </p:tgtEl>
                                        <p:attrNameLst>
                                          <p:attrName>ppt_w</p:attrName>
                                        </p:attrNameLst>
                                      </p:cBhvr>
                                      <p:tavLst>
                                        <p:tav tm="0">
                                          <p:val>
                                            <p:fltVal val="0"/>
                                          </p:val>
                                        </p:tav>
                                        <p:tav tm="100000">
                                          <p:val>
                                            <p:strVal val="#ppt_w"/>
                                          </p:val>
                                        </p:tav>
                                      </p:tavLst>
                                    </p:anim>
                                    <p:anim calcmode="lin" valueType="num">
                                      <p:cBhvr>
                                        <p:cTn id="133" dur="2000" fill="hold"/>
                                        <p:tgtEl>
                                          <p:spTgt spid="442465"/>
                                        </p:tgtEl>
                                        <p:attrNameLst>
                                          <p:attrName>ppt_h</p:attrName>
                                        </p:attrNameLst>
                                      </p:cBhvr>
                                      <p:tavLst>
                                        <p:tav tm="0">
                                          <p:val>
                                            <p:strVal val="#ppt_h"/>
                                          </p:val>
                                        </p:tav>
                                        <p:tav tm="100000">
                                          <p:val>
                                            <p:strVal val="#ppt_h"/>
                                          </p:val>
                                        </p:tav>
                                      </p:tavLst>
                                    </p:anim>
                                  </p:childTnLst>
                                </p:cTn>
                              </p:par>
                            </p:childTnLst>
                          </p:cTn>
                        </p:par>
                        <p:par>
                          <p:cTn id="134" fill="hold">
                            <p:stCondLst>
                              <p:cond delay="3000"/>
                            </p:stCondLst>
                            <p:childTnLst>
                              <p:par>
                                <p:cTn id="135" presetID="10" presetClass="entr" presetSubtype="0" fill="hold" grpId="0" nodeType="afterEffect">
                                  <p:stCondLst>
                                    <p:cond delay="0"/>
                                  </p:stCondLst>
                                  <p:childTnLst>
                                    <p:set>
                                      <p:cBhvr>
                                        <p:cTn id="136" dur="1" fill="hold">
                                          <p:stCondLst>
                                            <p:cond delay="0"/>
                                          </p:stCondLst>
                                        </p:cTn>
                                        <p:tgtEl>
                                          <p:spTgt spid="442479"/>
                                        </p:tgtEl>
                                        <p:attrNameLst>
                                          <p:attrName>style.visibility</p:attrName>
                                        </p:attrNameLst>
                                      </p:cBhvr>
                                      <p:to>
                                        <p:strVal val="visible"/>
                                      </p:to>
                                    </p:set>
                                    <p:animEffect transition="in" filter="fade">
                                      <p:cBhvr>
                                        <p:cTn id="137" dur="1000"/>
                                        <p:tgtEl>
                                          <p:spTgt spid="442479"/>
                                        </p:tgtEl>
                                      </p:cBhvr>
                                    </p:animEffect>
                                  </p:childTnLst>
                                </p:cTn>
                              </p:par>
                            </p:childTnLst>
                          </p:cTn>
                        </p:par>
                        <p:par>
                          <p:cTn id="138" fill="hold">
                            <p:stCondLst>
                              <p:cond delay="4000"/>
                            </p:stCondLst>
                            <p:childTnLst>
                              <p:par>
                                <p:cTn id="139" presetID="17" presetClass="entr" presetSubtype="8" fill="hold" grpId="1" nodeType="afterEffect">
                                  <p:stCondLst>
                                    <p:cond delay="1000"/>
                                  </p:stCondLst>
                                  <p:childTnLst>
                                    <p:set>
                                      <p:cBhvr>
                                        <p:cTn id="140" dur="1" fill="hold">
                                          <p:stCondLst>
                                            <p:cond delay="0"/>
                                          </p:stCondLst>
                                        </p:cTn>
                                        <p:tgtEl>
                                          <p:spTgt spid="442472"/>
                                        </p:tgtEl>
                                        <p:attrNameLst>
                                          <p:attrName>style.visibility</p:attrName>
                                        </p:attrNameLst>
                                      </p:cBhvr>
                                      <p:to>
                                        <p:strVal val="visible"/>
                                      </p:to>
                                    </p:set>
                                    <p:anim calcmode="lin" valueType="num">
                                      <p:cBhvr>
                                        <p:cTn id="141" dur="5000" fill="hold"/>
                                        <p:tgtEl>
                                          <p:spTgt spid="442472"/>
                                        </p:tgtEl>
                                        <p:attrNameLst>
                                          <p:attrName>ppt_x</p:attrName>
                                        </p:attrNameLst>
                                      </p:cBhvr>
                                      <p:tavLst>
                                        <p:tav tm="0">
                                          <p:val>
                                            <p:strVal val="#ppt_x-#ppt_w/2"/>
                                          </p:val>
                                        </p:tav>
                                        <p:tav tm="100000">
                                          <p:val>
                                            <p:strVal val="#ppt_x"/>
                                          </p:val>
                                        </p:tav>
                                      </p:tavLst>
                                    </p:anim>
                                    <p:anim calcmode="lin" valueType="num">
                                      <p:cBhvr>
                                        <p:cTn id="142" dur="5000" fill="hold"/>
                                        <p:tgtEl>
                                          <p:spTgt spid="442472"/>
                                        </p:tgtEl>
                                        <p:attrNameLst>
                                          <p:attrName>ppt_y</p:attrName>
                                        </p:attrNameLst>
                                      </p:cBhvr>
                                      <p:tavLst>
                                        <p:tav tm="0">
                                          <p:val>
                                            <p:strVal val="#ppt_y"/>
                                          </p:val>
                                        </p:tav>
                                        <p:tav tm="100000">
                                          <p:val>
                                            <p:strVal val="#ppt_y"/>
                                          </p:val>
                                        </p:tav>
                                      </p:tavLst>
                                    </p:anim>
                                    <p:anim calcmode="lin" valueType="num">
                                      <p:cBhvr>
                                        <p:cTn id="143" dur="5000" fill="hold"/>
                                        <p:tgtEl>
                                          <p:spTgt spid="442472"/>
                                        </p:tgtEl>
                                        <p:attrNameLst>
                                          <p:attrName>ppt_w</p:attrName>
                                        </p:attrNameLst>
                                      </p:cBhvr>
                                      <p:tavLst>
                                        <p:tav tm="0">
                                          <p:val>
                                            <p:fltVal val="0"/>
                                          </p:val>
                                        </p:tav>
                                        <p:tav tm="100000">
                                          <p:val>
                                            <p:strVal val="#ppt_w"/>
                                          </p:val>
                                        </p:tav>
                                      </p:tavLst>
                                    </p:anim>
                                    <p:anim calcmode="lin" valueType="num">
                                      <p:cBhvr>
                                        <p:cTn id="144" dur="5000" fill="hold"/>
                                        <p:tgtEl>
                                          <p:spTgt spid="442472"/>
                                        </p:tgtEl>
                                        <p:attrNameLst>
                                          <p:attrName>ppt_h</p:attrName>
                                        </p:attrNameLst>
                                      </p:cBhvr>
                                      <p:tavLst>
                                        <p:tav tm="0">
                                          <p:val>
                                            <p:strVal val="#ppt_h"/>
                                          </p:val>
                                        </p:tav>
                                        <p:tav tm="100000">
                                          <p:val>
                                            <p:strVal val="#ppt_h"/>
                                          </p:val>
                                        </p:tav>
                                      </p:tavLst>
                                    </p:anim>
                                  </p:childTnLst>
                                </p:cTn>
                              </p:par>
                              <p:par>
                                <p:cTn id="145" presetID="17" presetClass="entr" presetSubtype="8" fill="hold" grpId="1" nodeType="withEffect">
                                  <p:stCondLst>
                                    <p:cond delay="1000"/>
                                  </p:stCondLst>
                                  <p:childTnLst>
                                    <p:set>
                                      <p:cBhvr>
                                        <p:cTn id="146" dur="1" fill="hold">
                                          <p:stCondLst>
                                            <p:cond delay="0"/>
                                          </p:stCondLst>
                                        </p:cTn>
                                        <p:tgtEl>
                                          <p:spTgt spid="442466"/>
                                        </p:tgtEl>
                                        <p:attrNameLst>
                                          <p:attrName>style.visibility</p:attrName>
                                        </p:attrNameLst>
                                      </p:cBhvr>
                                      <p:to>
                                        <p:strVal val="visible"/>
                                      </p:to>
                                    </p:set>
                                    <p:anim calcmode="lin" valueType="num">
                                      <p:cBhvr>
                                        <p:cTn id="147" dur="5000" fill="hold"/>
                                        <p:tgtEl>
                                          <p:spTgt spid="442466"/>
                                        </p:tgtEl>
                                        <p:attrNameLst>
                                          <p:attrName>ppt_x</p:attrName>
                                        </p:attrNameLst>
                                      </p:cBhvr>
                                      <p:tavLst>
                                        <p:tav tm="0">
                                          <p:val>
                                            <p:strVal val="#ppt_x-#ppt_w/2"/>
                                          </p:val>
                                        </p:tav>
                                        <p:tav tm="100000">
                                          <p:val>
                                            <p:strVal val="#ppt_x"/>
                                          </p:val>
                                        </p:tav>
                                      </p:tavLst>
                                    </p:anim>
                                    <p:anim calcmode="lin" valueType="num">
                                      <p:cBhvr>
                                        <p:cTn id="148" dur="5000" fill="hold"/>
                                        <p:tgtEl>
                                          <p:spTgt spid="442466"/>
                                        </p:tgtEl>
                                        <p:attrNameLst>
                                          <p:attrName>ppt_y</p:attrName>
                                        </p:attrNameLst>
                                      </p:cBhvr>
                                      <p:tavLst>
                                        <p:tav tm="0">
                                          <p:val>
                                            <p:strVal val="#ppt_y"/>
                                          </p:val>
                                        </p:tav>
                                        <p:tav tm="100000">
                                          <p:val>
                                            <p:strVal val="#ppt_y"/>
                                          </p:val>
                                        </p:tav>
                                      </p:tavLst>
                                    </p:anim>
                                    <p:anim calcmode="lin" valueType="num">
                                      <p:cBhvr>
                                        <p:cTn id="149" dur="5000" fill="hold"/>
                                        <p:tgtEl>
                                          <p:spTgt spid="442466"/>
                                        </p:tgtEl>
                                        <p:attrNameLst>
                                          <p:attrName>ppt_w</p:attrName>
                                        </p:attrNameLst>
                                      </p:cBhvr>
                                      <p:tavLst>
                                        <p:tav tm="0">
                                          <p:val>
                                            <p:fltVal val="0"/>
                                          </p:val>
                                        </p:tav>
                                        <p:tav tm="100000">
                                          <p:val>
                                            <p:strVal val="#ppt_w"/>
                                          </p:val>
                                        </p:tav>
                                      </p:tavLst>
                                    </p:anim>
                                    <p:anim calcmode="lin" valueType="num">
                                      <p:cBhvr>
                                        <p:cTn id="150" dur="5000" fill="hold"/>
                                        <p:tgtEl>
                                          <p:spTgt spid="442466"/>
                                        </p:tgtEl>
                                        <p:attrNameLst>
                                          <p:attrName>ppt_h</p:attrName>
                                        </p:attrNameLst>
                                      </p:cBhvr>
                                      <p:tavLst>
                                        <p:tav tm="0">
                                          <p:val>
                                            <p:strVal val="#ppt_h"/>
                                          </p:val>
                                        </p:tav>
                                        <p:tav tm="100000">
                                          <p:val>
                                            <p:strVal val="#ppt_h"/>
                                          </p:val>
                                        </p:tav>
                                      </p:tavLst>
                                    </p:anim>
                                  </p:childTnLst>
                                </p:cTn>
                              </p:par>
                            </p:childTnLst>
                          </p:cTn>
                        </p:par>
                        <p:par>
                          <p:cTn id="151" fill="hold">
                            <p:stCondLst>
                              <p:cond delay="10000"/>
                            </p:stCondLst>
                            <p:childTnLst>
                              <p:par>
                                <p:cTn id="152" presetID="1" presetClass="entr" presetSubtype="0" fill="hold" grpId="5" nodeType="afterEffect">
                                  <p:stCondLst>
                                    <p:cond delay="0"/>
                                  </p:stCondLst>
                                  <p:childTnLst>
                                    <p:set>
                                      <p:cBhvr>
                                        <p:cTn id="153" dur="1" fill="hold">
                                          <p:stCondLst>
                                            <p:cond delay="0"/>
                                          </p:stCondLst>
                                        </p:cTn>
                                        <p:tgtEl>
                                          <p:spTgt spid="4423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2472" grpId="1" animBg="1"/>
      <p:bldP spid="442379" grpId="0"/>
      <p:bldP spid="442379" grpId="1"/>
      <p:bldP spid="442379" grpId="2"/>
      <p:bldP spid="442379" grpId="3"/>
      <p:bldP spid="442379" grpId="4"/>
      <p:bldP spid="442379" grpId="5"/>
      <p:bldP spid="442379" grpId="6"/>
      <p:bldP spid="442440" grpId="0" animBg="1"/>
      <p:bldP spid="442442" grpId="0"/>
      <p:bldP spid="442446" grpId="0"/>
      <p:bldP spid="442447" grpId="0"/>
      <p:bldP spid="442448" grpId="0"/>
      <p:bldP spid="442449" grpId="0"/>
      <p:bldP spid="442450" grpId="0"/>
      <p:bldP spid="442451" grpId="1" animBg="1"/>
      <p:bldP spid="442452" grpId="1" animBg="1"/>
      <p:bldP spid="442453" grpId="0" animBg="1"/>
      <p:bldP spid="442454" grpId="0" animBg="1"/>
      <p:bldP spid="442454" grpId="1" animBg="1"/>
      <p:bldP spid="442455" grpId="1" animBg="1"/>
      <p:bldP spid="442456" grpId="0" animBg="1"/>
      <p:bldP spid="442457" grpId="0"/>
      <p:bldP spid="442460" grpId="0"/>
      <p:bldP spid="442461" grpId="0"/>
      <p:bldP spid="442462" grpId="1" animBg="1"/>
      <p:bldP spid="442464" grpId="0" animBg="1"/>
      <p:bldP spid="442465" grpId="1" animBg="1"/>
      <p:bldP spid="442466" grpId="1" animBg="1"/>
      <p:bldP spid="442467" grpId="0" animBg="1"/>
      <p:bldP spid="442468" grpId="0"/>
      <p:bldP spid="442469" grpId="0" animBg="1"/>
      <p:bldP spid="442470" grpId="0" animBg="1"/>
      <p:bldP spid="442471" grpId="0" animBg="1"/>
      <p:bldP spid="442478" grpId="0"/>
      <p:bldP spid="44247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nummernplatzhalter 1"/>
          <p:cNvSpPr>
            <a:spLocks noGrp="1"/>
          </p:cNvSpPr>
          <p:nvPr>
            <p:ph type="sldNum" sz="quarter" idx="10"/>
          </p:nvPr>
        </p:nvSpPr>
        <p:spPr>
          <a:noFill/>
          <a:ln>
            <a:miter lim="800000"/>
            <a:headEnd/>
            <a:tailEnd/>
          </a:ln>
        </p:spPr>
        <p:txBody>
          <a:bodyPr/>
          <a:lstStyle/>
          <a:p>
            <a:r>
              <a:rPr lang="de-DE"/>
              <a:t>Folie </a:t>
            </a:r>
            <a:fld id="{7B01D52B-00E1-451B-BD90-E6C1A36A7FBA}" type="slidenum">
              <a:rPr lang="de-DE"/>
              <a:pPr/>
              <a:t>18</a:t>
            </a:fld>
            <a:endParaRPr lang="de-DE"/>
          </a:p>
        </p:txBody>
      </p:sp>
      <p:sp>
        <p:nvSpPr>
          <p:cNvPr id="20483" name="Rectangle 28"/>
          <p:cNvSpPr>
            <a:spLocks noGrp="1" noChangeArrowheads="1"/>
          </p:cNvSpPr>
          <p:nvPr>
            <p:ph type="title" idx="4294967295"/>
          </p:nvPr>
        </p:nvSpPr>
        <p:spPr bwMode="auto">
          <a:xfrm>
            <a:off x="555625" y="274638"/>
            <a:ext cx="3657600" cy="396875"/>
          </a:xfrm>
          <a:prstGeom prst="rect">
            <a:avLst/>
          </a:prstGeom>
          <a:noFill/>
          <a:ln>
            <a:miter lim="800000"/>
            <a:headEnd/>
            <a:tailEnd/>
          </a:ln>
        </p:spPr>
        <p:txBody>
          <a:bodyPr>
            <a:spAutoFit/>
          </a:bodyPr>
          <a:lstStyle/>
          <a:p>
            <a:pPr eaLnBrk="1" hangingPunct="1"/>
            <a:r>
              <a:rPr lang="de-DE">
                <a:solidFill>
                  <a:srgbClr val="EAEAEA"/>
                </a:solidFill>
              </a:rPr>
              <a:t>1.1 Produktivkraft der Arbeit</a:t>
            </a:r>
          </a:p>
        </p:txBody>
      </p:sp>
      <p:sp>
        <p:nvSpPr>
          <p:cNvPr id="20484" name="Rectangle 2"/>
          <p:cNvSpPr>
            <a:spLocks noGrp="1" noChangeArrowheads="1"/>
          </p:cNvSpPr>
          <p:nvPr>
            <p:ph type="title" idx="4294967295"/>
          </p:nvPr>
        </p:nvSpPr>
        <p:spPr bwMode="auto">
          <a:xfrm>
            <a:off x="1117600" y="434975"/>
            <a:ext cx="7599363" cy="396875"/>
          </a:xfrm>
          <a:prstGeom prst="rect">
            <a:avLst/>
          </a:prstGeom>
          <a:noFill/>
          <a:ln>
            <a:miter lim="800000"/>
            <a:headEnd/>
            <a:tailEnd/>
          </a:ln>
        </p:spPr>
        <p:txBody>
          <a:bodyPr anchor="ctr">
            <a:spAutoFit/>
          </a:bodyPr>
          <a:lstStyle/>
          <a:p>
            <a:pPr algn="ctr" eaLnBrk="1" hangingPunct="1"/>
            <a:r>
              <a:rPr lang="de-DE"/>
              <a:t>1. Die zwei Faktoren der Ware: Gebrauchswert und Wert </a:t>
            </a:r>
          </a:p>
        </p:txBody>
      </p:sp>
      <p:sp>
        <p:nvSpPr>
          <p:cNvPr id="20485" name="Rectangle 3"/>
          <p:cNvSpPr>
            <a:spLocks noChangeArrowheads="1"/>
          </p:cNvSpPr>
          <p:nvPr/>
        </p:nvSpPr>
        <p:spPr bwMode="auto">
          <a:xfrm>
            <a:off x="635000" y="0"/>
            <a:ext cx="4557713"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a:t>
            </a:r>
            <a:r>
              <a:rPr lang="de-DE" sz="1000" b="1"/>
              <a:t>Die Ware</a:t>
            </a:r>
          </a:p>
        </p:txBody>
      </p:sp>
      <p:sp>
        <p:nvSpPr>
          <p:cNvPr id="481287" name="Text Box 7"/>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20487" name="Text Box 8"/>
          <p:cNvSpPr txBox="1">
            <a:spLocks noChangeArrowheads="1"/>
          </p:cNvSpPr>
          <p:nvPr/>
        </p:nvSpPr>
        <p:spPr bwMode="auto">
          <a:xfrm rot="-5400000">
            <a:off x="-2097881" y="4236244"/>
            <a:ext cx="4725987"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a:t>
            </a:r>
            <a:r>
              <a:rPr lang="de-DE" sz="1400">
                <a:solidFill>
                  <a:schemeClr val="accent2"/>
                </a:solidFill>
              </a:rPr>
              <a:t>Fleisch</a:t>
            </a:r>
          </a:p>
          <a:p>
            <a:endParaRPr lang="de-DE" sz="1400">
              <a:solidFill>
                <a:schemeClr val="accent2"/>
              </a:solidFill>
            </a:endParaRPr>
          </a:p>
        </p:txBody>
      </p:sp>
      <p:sp>
        <p:nvSpPr>
          <p:cNvPr id="20488" name="Text Box 9"/>
          <p:cNvSpPr txBox="1">
            <a:spLocks noChangeArrowheads="1"/>
          </p:cNvSpPr>
          <p:nvPr/>
        </p:nvSpPr>
        <p:spPr bwMode="auto">
          <a:xfrm>
            <a:off x="3074988" y="4114800"/>
            <a:ext cx="2144712" cy="366713"/>
          </a:xfrm>
          <a:prstGeom prst="rect">
            <a:avLst/>
          </a:prstGeom>
          <a:noFill/>
          <a:ln w="9525">
            <a:noFill/>
            <a:miter lim="800000"/>
            <a:headEnd/>
            <a:tailEnd/>
          </a:ln>
          <a:effectLst/>
        </p:spPr>
        <p:txBody>
          <a:bodyPr>
            <a:spAutoFit/>
          </a:bodyPr>
          <a:lstStyle/>
          <a:p>
            <a:endParaRPr lang="de-DE"/>
          </a:p>
        </p:txBody>
      </p:sp>
      <p:sp>
        <p:nvSpPr>
          <p:cNvPr id="20489" name="Text Box 10"/>
          <p:cNvSpPr txBox="1">
            <a:spLocks noChangeArrowheads="1"/>
          </p:cNvSpPr>
          <p:nvPr/>
        </p:nvSpPr>
        <p:spPr bwMode="auto">
          <a:xfrm>
            <a:off x="3073400" y="5545138"/>
            <a:ext cx="2144713" cy="366712"/>
          </a:xfrm>
          <a:prstGeom prst="rect">
            <a:avLst/>
          </a:prstGeom>
          <a:noFill/>
          <a:ln w="9525">
            <a:noFill/>
            <a:miter lim="800000"/>
            <a:headEnd/>
            <a:tailEnd/>
          </a:ln>
          <a:effectLst/>
        </p:spPr>
        <p:txBody>
          <a:bodyPr>
            <a:spAutoFit/>
          </a:bodyPr>
          <a:lstStyle/>
          <a:p>
            <a:endParaRPr lang="de-DE"/>
          </a:p>
        </p:txBody>
      </p:sp>
      <p:sp>
        <p:nvSpPr>
          <p:cNvPr id="481293" name="Text Box 13"/>
          <p:cNvSpPr txBox="1">
            <a:spLocks noChangeArrowheads="1"/>
          </p:cNvSpPr>
          <p:nvPr/>
        </p:nvSpPr>
        <p:spPr bwMode="auto">
          <a:xfrm>
            <a:off x="1169988" y="1039813"/>
            <a:ext cx="7513637" cy="590550"/>
          </a:xfrm>
          <a:prstGeom prst="rect">
            <a:avLst/>
          </a:prstGeom>
          <a:solidFill>
            <a:srgbClr val="FFCC00">
              <a:alpha val="30196"/>
            </a:srgbClr>
          </a:solidFill>
          <a:ln w="9525" algn="ctr">
            <a:solidFill>
              <a:srgbClr val="000000"/>
            </a:solidFill>
            <a:miter lim="800000"/>
            <a:headEnd/>
            <a:tailEnd/>
          </a:ln>
          <a:effectLst/>
        </p:spPr>
        <p:txBody>
          <a:bodyPr>
            <a:spAutoFit/>
          </a:bodyPr>
          <a:lstStyle/>
          <a:p>
            <a:r>
              <a:rPr lang="de-DE" sz="1600"/>
              <a:t>Die gesellschaftlich notwendige Arbeitszeit und damit die </a:t>
            </a:r>
            <a:r>
              <a:rPr lang="de-DE" sz="1600" b="1"/>
              <a:t>Wertgröße</a:t>
            </a:r>
            <a:r>
              <a:rPr lang="de-DE" sz="1600"/>
              <a:t> einer Ware wechselt mit jedem Wechsel in der </a:t>
            </a:r>
            <a:r>
              <a:rPr lang="de-DE" sz="1600" b="1"/>
              <a:t>Produktivkraft der Arbeit</a:t>
            </a:r>
            <a:r>
              <a:rPr lang="de-DE" sz="1600"/>
              <a:t>.</a:t>
            </a:r>
          </a:p>
        </p:txBody>
      </p:sp>
      <p:sp>
        <p:nvSpPr>
          <p:cNvPr id="481294" name="Text Box 14"/>
          <p:cNvSpPr txBox="1">
            <a:spLocks noChangeArrowheads="1"/>
          </p:cNvSpPr>
          <p:nvPr/>
        </p:nvSpPr>
        <p:spPr bwMode="auto">
          <a:xfrm>
            <a:off x="1527175" y="1722438"/>
            <a:ext cx="6854825" cy="1616075"/>
          </a:xfrm>
          <a:prstGeom prst="rect">
            <a:avLst/>
          </a:prstGeom>
          <a:solidFill>
            <a:srgbClr val="FF0000">
              <a:alpha val="18039"/>
            </a:srgbClr>
          </a:solidFill>
          <a:ln w="9525">
            <a:solidFill>
              <a:schemeClr val="tx1"/>
            </a:solidFill>
            <a:miter lim="800000"/>
            <a:headEnd/>
            <a:tailEnd/>
          </a:ln>
          <a:effectLst/>
        </p:spPr>
        <p:txBody>
          <a:bodyPr>
            <a:spAutoFit/>
          </a:bodyPr>
          <a:lstStyle/>
          <a:p>
            <a:pPr>
              <a:spcBef>
                <a:spcPct val="30000"/>
              </a:spcBef>
              <a:buFont typeface="Wingdings" pitchFamily="2" charset="2"/>
              <a:buNone/>
            </a:pPr>
            <a:r>
              <a:rPr lang="de-DE" sz="1600"/>
              <a:t>Die </a:t>
            </a:r>
            <a:r>
              <a:rPr lang="de-DE" sz="1600" b="1"/>
              <a:t>Produktivkraft der Arbeit</a:t>
            </a:r>
            <a:r>
              <a:rPr lang="de-DE" sz="1600"/>
              <a:t> ist unter anderem bestimmt durch</a:t>
            </a:r>
          </a:p>
          <a:p>
            <a:pPr>
              <a:spcBef>
                <a:spcPct val="30000"/>
              </a:spcBef>
              <a:buFont typeface="Wingdings" pitchFamily="2" charset="2"/>
              <a:buChar char="Ø"/>
            </a:pPr>
            <a:r>
              <a:rPr lang="de-DE" sz="1600"/>
              <a:t> den Durchschnittsgrad des Geschickes der Arbeiter</a:t>
            </a:r>
          </a:p>
          <a:p>
            <a:pPr>
              <a:spcBef>
                <a:spcPct val="30000"/>
              </a:spcBef>
              <a:buFont typeface="Wingdings" pitchFamily="2" charset="2"/>
              <a:buChar char="Ø"/>
            </a:pPr>
            <a:r>
              <a:rPr lang="de-DE" sz="1600"/>
              <a:t> den Stand der Wissenschaft und ihrer technologischen Anwendbarkeit</a:t>
            </a:r>
          </a:p>
          <a:p>
            <a:pPr>
              <a:spcBef>
                <a:spcPct val="30000"/>
              </a:spcBef>
              <a:buFont typeface="Wingdings" pitchFamily="2" charset="2"/>
              <a:buChar char="Ø"/>
            </a:pPr>
            <a:r>
              <a:rPr lang="de-DE" sz="1600"/>
              <a:t> den Umfang und die Wirkungsfähigkeit der Produktionsmittel</a:t>
            </a:r>
          </a:p>
          <a:p>
            <a:pPr>
              <a:spcBef>
                <a:spcPct val="30000"/>
              </a:spcBef>
              <a:buFont typeface="Wingdings" pitchFamily="2" charset="2"/>
              <a:buChar char="Ø"/>
            </a:pPr>
            <a:r>
              <a:rPr lang="de-DE" sz="1600"/>
              <a:t> Naturverhältnisse.</a:t>
            </a:r>
          </a:p>
        </p:txBody>
      </p:sp>
      <p:sp>
        <p:nvSpPr>
          <p:cNvPr id="481296" name="Text Box 16"/>
          <p:cNvSpPr txBox="1">
            <a:spLocks noChangeArrowheads="1"/>
          </p:cNvSpPr>
          <p:nvPr/>
        </p:nvSpPr>
        <p:spPr bwMode="auto">
          <a:xfrm>
            <a:off x="1163638" y="3457575"/>
            <a:ext cx="1847850" cy="2546350"/>
          </a:xfrm>
          <a:prstGeom prst="rect">
            <a:avLst/>
          </a:prstGeom>
          <a:solidFill>
            <a:srgbClr val="FFCC00">
              <a:alpha val="30196"/>
            </a:srgbClr>
          </a:solidFill>
          <a:ln w="9525" algn="ctr">
            <a:solidFill>
              <a:srgbClr val="000000"/>
            </a:solidFill>
            <a:miter lim="800000"/>
            <a:headEnd/>
            <a:tailEnd/>
          </a:ln>
          <a:effectLst/>
        </p:spPr>
        <p:txBody>
          <a:bodyPr>
            <a:spAutoFit/>
          </a:bodyPr>
          <a:lstStyle/>
          <a:p>
            <a:r>
              <a:rPr lang="de-DE" sz="1600"/>
              <a:t>Die </a:t>
            </a:r>
            <a:r>
              <a:rPr lang="de-DE" sz="1600" b="1"/>
              <a:t>Wertgröße</a:t>
            </a:r>
            <a:r>
              <a:rPr lang="de-DE" sz="1600"/>
              <a:t> einer Ware wechselt </a:t>
            </a:r>
            <a:r>
              <a:rPr lang="de-DE" sz="1600" b="1"/>
              <a:t>direkt</a:t>
            </a:r>
            <a:r>
              <a:rPr lang="de-DE" sz="1600"/>
              <a:t> wie das </a:t>
            </a:r>
            <a:r>
              <a:rPr lang="de-DE" sz="1600" b="1"/>
              <a:t>Quantum</a:t>
            </a:r>
          </a:p>
          <a:p>
            <a:r>
              <a:rPr lang="de-DE" sz="1600"/>
              <a:t>der sich in ihr verwirklichenden Arbeit </a:t>
            </a:r>
          </a:p>
          <a:p>
            <a:r>
              <a:rPr lang="de-DE" sz="1600"/>
              <a:t>und </a:t>
            </a:r>
            <a:r>
              <a:rPr lang="de-DE" sz="1600" b="1"/>
              <a:t>umgekehrt</a:t>
            </a:r>
            <a:r>
              <a:rPr lang="de-DE" sz="1600"/>
              <a:t> wie deren </a:t>
            </a:r>
            <a:r>
              <a:rPr lang="de-DE" sz="1600" b="1"/>
              <a:t>Produktivkraft.</a:t>
            </a:r>
          </a:p>
        </p:txBody>
      </p:sp>
      <p:sp>
        <p:nvSpPr>
          <p:cNvPr id="481297" name="Text Box 17"/>
          <p:cNvSpPr txBox="1">
            <a:spLocks noChangeArrowheads="1"/>
          </p:cNvSpPr>
          <p:nvPr/>
        </p:nvSpPr>
        <p:spPr bwMode="auto">
          <a:xfrm>
            <a:off x="3570288" y="4316413"/>
            <a:ext cx="1684337" cy="346075"/>
          </a:xfrm>
          <a:prstGeom prst="rect">
            <a:avLst/>
          </a:prstGeom>
          <a:solidFill>
            <a:srgbClr val="FF0000">
              <a:alpha val="18039"/>
            </a:srgbClr>
          </a:solidFill>
          <a:ln w="9525" algn="ctr">
            <a:solidFill>
              <a:schemeClr val="tx1"/>
            </a:solidFill>
            <a:miter lim="800000"/>
            <a:headEnd/>
            <a:tailEnd/>
          </a:ln>
          <a:effectLst/>
        </p:spPr>
        <p:txBody>
          <a:bodyPr anchor="ctr">
            <a:spAutoFit/>
          </a:bodyPr>
          <a:lstStyle/>
          <a:p>
            <a:pPr algn="ctr"/>
            <a:r>
              <a:rPr lang="de-DE" sz="1600"/>
              <a:t>Produktivkraft</a:t>
            </a:r>
          </a:p>
        </p:txBody>
      </p:sp>
      <p:sp>
        <p:nvSpPr>
          <p:cNvPr id="481298" name="Text Box 18"/>
          <p:cNvSpPr txBox="1">
            <a:spLocks noChangeArrowheads="1"/>
          </p:cNvSpPr>
          <p:nvPr/>
        </p:nvSpPr>
        <p:spPr bwMode="auto">
          <a:xfrm>
            <a:off x="3568700" y="4752975"/>
            <a:ext cx="1689100" cy="346075"/>
          </a:xfrm>
          <a:prstGeom prst="rect">
            <a:avLst/>
          </a:prstGeom>
          <a:solidFill>
            <a:srgbClr val="FF0000">
              <a:alpha val="30196"/>
            </a:srgbClr>
          </a:solidFill>
          <a:ln w="9525" algn="ctr">
            <a:solidFill>
              <a:schemeClr val="tx1"/>
            </a:solidFill>
            <a:miter lim="800000"/>
            <a:headEnd/>
            <a:tailEnd/>
          </a:ln>
          <a:effectLst/>
        </p:spPr>
        <p:txBody>
          <a:bodyPr anchor="ctr">
            <a:spAutoFit/>
          </a:bodyPr>
          <a:lstStyle/>
          <a:p>
            <a:pPr algn="ctr"/>
            <a:r>
              <a:rPr lang="de-DE" sz="1600">
                <a:solidFill>
                  <a:schemeClr val="bg1"/>
                </a:solidFill>
              </a:rPr>
              <a:t>notw. Arbeitszeit</a:t>
            </a:r>
          </a:p>
        </p:txBody>
      </p:sp>
      <p:sp>
        <p:nvSpPr>
          <p:cNvPr id="481299" name="Text Box 19"/>
          <p:cNvSpPr txBox="1">
            <a:spLocks noChangeArrowheads="1"/>
          </p:cNvSpPr>
          <p:nvPr/>
        </p:nvSpPr>
        <p:spPr bwMode="auto">
          <a:xfrm>
            <a:off x="3568700" y="5202238"/>
            <a:ext cx="1690688" cy="346075"/>
          </a:xfrm>
          <a:prstGeom prst="rect">
            <a:avLst/>
          </a:prstGeom>
          <a:solidFill>
            <a:srgbClr val="FFCC00">
              <a:alpha val="30196"/>
            </a:srgbClr>
          </a:solidFill>
          <a:ln w="9525" algn="ctr">
            <a:solidFill>
              <a:srgbClr val="000000"/>
            </a:solidFill>
            <a:miter lim="800000"/>
            <a:headEnd/>
            <a:tailEnd/>
          </a:ln>
          <a:effectLst/>
        </p:spPr>
        <p:txBody>
          <a:bodyPr>
            <a:spAutoFit/>
          </a:bodyPr>
          <a:lstStyle/>
          <a:p>
            <a:pPr algn="ctr"/>
            <a:r>
              <a:rPr lang="de-DE" sz="1600"/>
              <a:t>Wert</a:t>
            </a:r>
          </a:p>
        </p:txBody>
      </p:sp>
      <p:sp>
        <p:nvSpPr>
          <p:cNvPr id="481300" name="Text Box 20"/>
          <p:cNvSpPr txBox="1">
            <a:spLocks noChangeArrowheads="1"/>
          </p:cNvSpPr>
          <p:nvPr/>
        </p:nvSpPr>
        <p:spPr bwMode="auto">
          <a:xfrm>
            <a:off x="3567113" y="5651500"/>
            <a:ext cx="1681162" cy="346075"/>
          </a:xfrm>
          <a:prstGeom prst="rect">
            <a:avLst/>
          </a:prstGeom>
          <a:solidFill>
            <a:srgbClr val="3366FF">
              <a:alpha val="30196"/>
            </a:srgbClr>
          </a:solidFill>
          <a:ln w="9525" algn="ctr">
            <a:solidFill>
              <a:srgbClr val="000000"/>
            </a:solidFill>
            <a:miter lim="800000"/>
            <a:headEnd/>
            <a:tailEnd/>
          </a:ln>
          <a:effectLst/>
        </p:spPr>
        <p:txBody>
          <a:bodyPr>
            <a:spAutoFit/>
          </a:bodyPr>
          <a:lstStyle/>
          <a:p>
            <a:pPr algn="ctr"/>
            <a:r>
              <a:rPr lang="de-DE" sz="1600"/>
              <a:t>einer Ware</a:t>
            </a:r>
          </a:p>
        </p:txBody>
      </p:sp>
      <p:sp>
        <p:nvSpPr>
          <p:cNvPr id="481305" name="Text Box 25">
            <a:hlinkClick r:id="rId3" action="ppaction://hlinksldjump"/>
          </p:cNvPr>
          <p:cNvSpPr txBox="1">
            <a:spLocks noChangeArrowheads="1"/>
          </p:cNvSpPr>
          <p:nvPr/>
        </p:nvSpPr>
        <p:spPr bwMode="auto">
          <a:xfrm>
            <a:off x="6502400" y="3467100"/>
            <a:ext cx="2244725"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mehr zur Produktivkraft</a:t>
            </a:r>
          </a:p>
        </p:txBody>
      </p:sp>
      <p:sp>
        <p:nvSpPr>
          <p:cNvPr id="481306" name="Text Box 26">
            <a:hlinkClick r:id="rId4" action="ppaction://hlinksldjump"/>
          </p:cNvPr>
          <p:cNvSpPr txBox="1">
            <a:spLocks noChangeArrowheads="1"/>
          </p:cNvSpPr>
          <p:nvPr/>
        </p:nvSpPr>
        <p:spPr bwMode="auto">
          <a:xfrm>
            <a:off x="3160713" y="3497263"/>
            <a:ext cx="2154237" cy="517525"/>
          </a:xfrm>
          <a:prstGeom prst="rect">
            <a:avLst/>
          </a:prstGeom>
          <a:noFill/>
          <a:ln w="9525">
            <a:noFill/>
            <a:miter lim="800000"/>
            <a:headEnd/>
            <a:tailEnd/>
          </a:ln>
          <a:effectLst/>
        </p:spPr>
        <p:txBody>
          <a:bodyPr wrap="none">
            <a:spAutoFit/>
          </a:bodyPr>
          <a:lstStyle/>
          <a:p>
            <a:pPr>
              <a:buFont typeface="Wingdings 3" pitchFamily="18" charset="2"/>
              <a:buChar char="u"/>
            </a:pPr>
            <a:r>
              <a:rPr lang="de-DE" sz="1400">
                <a:solidFill>
                  <a:schemeClr val="bg2"/>
                </a:solidFill>
              </a:rPr>
              <a:t>Zusätzliches zu </a:t>
            </a:r>
          </a:p>
          <a:p>
            <a:pPr>
              <a:buFont typeface="Wingdings 3" pitchFamily="18" charset="2"/>
              <a:buNone/>
            </a:pPr>
            <a:r>
              <a:rPr lang="de-DE" sz="1400">
                <a:solidFill>
                  <a:schemeClr val="bg2"/>
                </a:solidFill>
              </a:rPr>
              <a:t>Gebrauchswert und Wert</a:t>
            </a:r>
          </a:p>
        </p:txBody>
      </p:sp>
      <p:sp>
        <p:nvSpPr>
          <p:cNvPr id="481307" name="Text Box 27"/>
          <p:cNvSpPr txBox="1">
            <a:spLocks noChangeArrowheads="1"/>
          </p:cNvSpPr>
          <p:nvPr/>
        </p:nvSpPr>
        <p:spPr bwMode="auto">
          <a:xfrm>
            <a:off x="5426075" y="3938588"/>
            <a:ext cx="3240088" cy="2057400"/>
          </a:xfrm>
          <a:prstGeom prst="rect">
            <a:avLst/>
          </a:prstGeom>
          <a:solidFill>
            <a:schemeClr val="hlink">
              <a:alpha val="79999"/>
            </a:schemeClr>
          </a:solidFill>
          <a:ln w="9525" algn="ctr">
            <a:solidFill>
              <a:srgbClr val="000000"/>
            </a:solidFill>
            <a:miter lim="800000"/>
            <a:headEnd/>
            <a:tailEnd/>
          </a:ln>
          <a:effectLst/>
        </p:spPr>
        <p:txBody>
          <a:bodyPr>
            <a:spAutoFit/>
          </a:bodyPr>
          <a:lstStyle/>
          <a:p>
            <a:r>
              <a:rPr lang="de-DE" sz="1600">
                <a:solidFill>
                  <a:schemeClr val="bg1"/>
                </a:solidFill>
              </a:rPr>
              <a:t>Wir kennen jetzt die </a:t>
            </a:r>
            <a:r>
              <a:rPr lang="de-DE" sz="1600" b="1">
                <a:solidFill>
                  <a:schemeClr val="bg1"/>
                </a:solidFill>
              </a:rPr>
              <a:t>Substanz</a:t>
            </a:r>
            <a:r>
              <a:rPr lang="de-DE" sz="1600">
                <a:solidFill>
                  <a:schemeClr val="bg1"/>
                </a:solidFill>
              </a:rPr>
              <a:t> des Werts. Es ist die </a:t>
            </a:r>
            <a:r>
              <a:rPr lang="de-DE" sz="1600" b="1">
                <a:solidFill>
                  <a:schemeClr val="bg1"/>
                </a:solidFill>
              </a:rPr>
              <a:t>Arbeit</a:t>
            </a:r>
            <a:r>
              <a:rPr lang="de-DE" sz="1600">
                <a:solidFill>
                  <a:schemeClr val="bg1"/>
                </a:solidFill>
              </a:rPr>
              <a:t>.</a:t>
            </a:r>
          </a:p>
          <a:p>
            <a:r>
              <a:rPr lang="de-DE" sz="1600">
                <a:solidFill>
                  <a:schemeClr val="bg1"/>
                </a:solidFill>
              </a:rPr>
              <a:t>Wir kennen sein </a:t>
            </a:r>
            <a:r>
              <a:rPr lang="de-DE" sz="1600" b="1">
                <a:solidFill>
                  <a:schemeClr val="bg1"/>
                </a:solidFill>
              </a:rPr>
              <a:t>Größenmaß</a:t>
            </a:r>
            <a:r>
              <a:rPr lang="de-DE" sz="1600">
                <a:solidFill>
                  <a:schemeClr val="bg1"/>
                </a:solidFill>
              </a:rPr>
              <a:t>. Es ist die </a:t>
            </a:r>
            <a:r>
              <a:rPr lang="de-DE" sz="1600" b="1">
                <a:solidFill>
                  <a:schemeClr val="bg1"/>
                </a:solidFill>
              </a:rPr>
              <a:t>Arbeitszeit</a:t>
            </a:r>
            <a:r>
              <a:rPr lang="de-DE" sz="1600">
                <a:solidFill>
                  <a:schemeClr val="bg1"/>
                </a:solidFill>
              </a:rPr>
              <a:t>.</a:t>
            </a:r>
          </a:p>
          <a:p>
            <a:r>
              <a:rPr lang="de-DE" sz="1600">
                <a:solidFill>
                  <a:schemeClr val="bg1"/>
                </a:solidFill>
              </a:rPr>
              <a:t>Seine </a:t>
            </a:r>
            <a:r>
              <a:rPr lang="de-DE" sz="1600" b="1">
                <a:solidFill>
                  <a:schemeClr val="bg1"/>
                </a:solidFill>
              </a:rPr>
              <a:t>Form</a:t>
            </a:r>
            <a:r>
              <a:rPr lang="de-DE" sz="1600">
                <a:solidFill>
                  <a:schemeClr val="bg1"/>
                </a:solidFill>
              </a:rPr>
              <a:t> bleibt zu analysieren.</a:t>
            </a:r>
          </a:p>
          <a:p>
            <a:r>
              <a:rPr lang="de-DE" sz="1600">
                <a:solidFill>
                  <a:schemeClr val="bg1"/>
                </a:solidFill>
              </a:rPr>
              <a:t>Vorher jedoch sind die schon gefundenen Bestimmungen näher zu entwickeln.</a:t>
            </a:r>
          </a:p>
        </p:txBody>
      </p:sp>
      <p:sp>
        <p:nvSpPr>
          <p:cNvPr id="20500" name="Text Box 29"/>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54 f</a:t>
            </a:r>
          </a:p>
          <a:p>
            <a:pPr algn="ctr"/>
            <a:r>
              <a:rPr lang="de-DE" sz="1400">
                <a:solidFill>
                  <a:schemeClr val="bg2"/>
                </a:solidFill>
              </a:rPr>
              <a:t>Originaltext</a:t>
            </a:r>
          </a:p>
        </p:txBody>
      </p:sp>
      <p:sp>
        <p:nvSpPr>
          <p:cNvPr id="20501" name="Text Box 30"/>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20502" name="Text Box 31"/>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81293"/>
                                        </p:tgtEl>
                                        <p:attrNameLst>
                                          <p:attrName>style.visibility</p:attrName>
                                        </p:attrNameLst>
                                      </p:cBhvr>
                                      <p:to>
                                        <p:strVal val="visible"/>
                                      </p:to>
                                    </p:set>
                                    <p:animEffect transition="in" filter="fade">
                                      <p:cBhvr>
                                        <p:cTn id="7" dur="1000"/>
                                        <p:tgtEl>
                                          <p:spTgt spid="481293"/>
                                        </p:tgtEl>
                                      </p:cBhvr>
                                    </p:animEffect>
                                  </p:childTnLst>
                                </p:cTn>
                              </p:par>
                            </p:childTnLst>
                          </p:cTn>
                        </p:par>
                        <p:par>
                          <p:cTn id="8" fill="hold" nodeType="afterGroup">
                            <p:stCondLst>
                              <p:cond delay="1000"/>
                            </p:stCondLst>
                            <p:childTnLst>
                              <p:par>
                                <p:cTn id="9" presetID="1" presetClass="entr" presetSubtype="0" fill="hold" grpId="0" nodeType="afterEffect">
                                  <p:stCondLst>
                                    <p:cond delay="0"/>
                                  </p:stCondLst>
                                  <p:childTnLst>
                                    <p:set>
                                      <p:cBhvr>
                                        <p:cTn id="10" dur="1" fill="hold">
                                          <p:stCondLst>
                                            <p:cond delay="0"/>
                                          </p:stCondLst>
                                        </p:cTn>
                                        <p:tgtEl>
                                          <p:spTgt spid="48128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grpId="1" nodeType="clickEffect">
                                  <p:stCondLst>
                                    <p:cond delay="0"/>
                                  </p:stCondLst>
                                  <p:childTnLst>
                                    <p:animEffect transition="out" filter="fade">
                                      <p:cBhvr>
                                        <p:cTn id="14" dur="2000"/>
                                        <p:tgtEl>
                                          <p:spTgt spid="481287"/>
                                        </p:tgtEl>
                                      </p:cBhvr>
                                    </p:animEffect>
                                    <p:set>
                                      <p:cBhvr>
                                        <p:cTn id="15" dur="1" fill="hold">
                                          <p:stCondLst>
                                            <p:cond delay="1999"/>
                                          </p:stCondLst>
                                        </p:cTn>
                                        <p:tgtEl>
                                          <p:spTgt spid="481287"/>
                                        </p:tgtEl>
                                        <p:attrNameLst>
                                          <p:attrName>style.visibility</p:attrName>
                                        </p:attrNameLst>
                                      </p:cBhvr>
                                      <p:to>
                                        <p:strVal val="hidden"/>
                                      </p:to>
                                    </p:set>
                                  </p:childTnLst>
                                </p:cTn>
                              </p:par>
                            </p:childTnLst>
                          </p:cTn>
                        </p:par>
                        <p:par>
                          <p:cTn id="16" fill="hold" nodeType="afterGroup">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481294"/>
                                        </p:tgtEl>
                                        <p:attrNameLst>
                                          <p:attrName>style.visibility</p:attrName>
                                        </p:attrNameLst>
                                      </p:cBhvr>
                                      <p:to>
                                        <p:strVal val="visible"/>
                                      </p:to>
                                    </p:set>
                                    <p:animEffect transition="in" filter="fade">
                                      <p:cBhvr>
                                        <p:cTn id="19" dur="1000"/>
                                        <p:tgtEl>
                                          <p:spTgt spid="481294"/>
                                        </p:tgtEl>
                                      </p:cBhvr>
                                    </p:animEffect>
                                  </p:childTnLst>
                                </p:cTn>
                              </p:par>
                            </p:childTnLst>
                          </p:cTn>
                        </p:par>
                        <p:par>
                          <p:cTn id="20" fill="hold" nodeType="afterGroup">
                            <p:stCondLst>
                              <p:cond delay="3000"/>
                            </p:stCondLst>
                            <p:childTnLst>
                              <p:par>
                                <p:cTn id="21" presetID="1" presetClass="entr" presetSubtype="0" fill="hold" grpId="0" nodeType="afterEffect">
                                  <p:stCondLst>
                                    <p:cond delay="3000"/>
                                  </p:stCondLst>
                                  <p:childTnLst>
                                    <p:set>
                                      <p:cBhvr>
                                        <p:cTn id="22" dur="1" fill="hold">
                                          <p:stCondLst>
                                            <p:cond delay="0"/>
                                          </p:stCondLst>
                                        </p:cTn>
                                        <p:tgtEl>
                                          <p:spTgt spid="481305"/>
                                        </p:tgtEl>
                                        <p:attrNameLst>
                                          <p:attrName>style.visibility</p:attrName>
                                        </p:attrNameLst>
                                      </p:cBhvr>
                                      <p:to>
                                        <p:strVal val="visible"/>
                                      </p:to>
                                    </p:set>
                                  </p:childTnLst>
                                </p:cTn>
                              </p:par>
                            </p:childTnLst>
                          </p:cTn>
                        </p:par>
                        <p:par>
                          <p:cTn id="23" fill="hold" nodeType="afterGroup">
                            <p:stCondLst>
                              <p:cond delay="6000"/>
                            </p:stCondLst>
                            <p:childTnLst>
                              <p:par>
                                <p:cTn id="24" presetID="1" presetClass="entr" presetSubtype="0" fill="hold" grpId="3" nodeType="afterEffect">
                                  <p:stCondLst>
                                    <p:cond delay="500"/>
                                  </p:stCondLst>
                                  <p:childTnLst>
                                    <p:set>
                                      <p:cBhvr>
                                        <p:cTn id="25" dur="1" fill="hold">
                                          <p:stCondLst>
                                            <p:cond delay="0"/>
                                          </p:stCondLst>
                                        </p:cTn>
                                        <p:tgtEl>
                                          <p:spTgt spid="481287"/>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xit" presetSubtype="0" fill="hold" grpId="4" nodeType="clickEffect">
                                  <p:stCondLst>
                                    <p:cond delay="0"/>
                                  </p:stCondLst>
                                  <p:childTnLst>
                                    <p:animEffect transition="out" filter="fade">
                                      <p:cBhvr>
                                        <p:cTn id="29" dur="1000"/>
                                        <p:tgtEl>
                                          <p:spTgt spid="481287"/>
                                        </p:tgtEl>
                                      </p:cBhvr>
                                    </p:animEffect>
                                    <p:set>
                                      <p:cBhvr>
                                        <p:cTn id="30" dur="1" fill="hold">
                                          <p:stCondLst>
                                            <p:cond delay="999"/>
                                          </p:stCondLst>
                                        </p:cTn>
                                        <p:tgtEl>
                                          <p:spTgt spid="481287"/>
                                        </p:tgtEl>
                                        <p:attrNameLst>
                                          <p:attrName>style.visibility</p:attrName>
                                        </p:attrNameLst>
                                      </p:cBhvr>
                                      <p:to>
                                        <p:strVal val="hidden"/>
                                      </p:to>
                                    </p:set>
                                  </p:childTnLst>
                                </p:cTn>
                              </p:par>
                            </p:childTnLst>
                          </p:cTn>
                        </p:par>
                        <p:par>
                          <p:cTn id="31" fill="hold" nodeType="afterGroup">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481296"/>
                                        </p:tgtEl>
                                        <p:attrNameLst>
                                          <p:attrName>style.visibility</p:attrName>
                                        </p:attrNameLst>
                                      </p:cBhvr>
                                      <p:to>
                                        <p:strVal val="visible"/>
                                      </p:to>
                                    </p:set>
                                    <p:animEffect transition="in" filter="fade">
                                      <p:cBhvr>
                                        <p:cTn id="34" dur="1000"/>
                                        <p:tgtEl>
                                          <p:spTgt spid="481296"/>
                                        </p:tgtEl>
                                      </p:cBhvr>
                                    </p:animEffect>
                                  </p:childTnLst>
                                </p:cTn>
                              </p:par>
                            </p:childTnLst>
                          </p:cTn>
                        </p:par>
                        <p:par>
                          <p:cTn id="35" fill="hold" nodeType="afterGroup">
                            <p:stCondLst>
                              <p:cond delay="2000"/>
                            </p:stCondLst>
                            <p:childTnLst>
                              <p:par>
                                <p:cTn id="36" presetID="10" presetClass="entr" presetSubtype="0" fill="hold" grpId="2" nodeType="afterEffect">
                                  <p:stCondLst>
                                    <p:cond delay="5000"/>
                                  </p:stCondLst>
                                  <p:childTnLst>
                                    <p:set>
                                      <p:cBhvr>
                                        <p:cTn id="37" dur="1" fill="hold">
                                          <p:stCondLst>
                                            <p:cond delay="0"/>
                                          </p:stCondLst>
                                        </p:cTn>
                                        <p:tgtEl>
                                          <p:spTgt spid="481297"/>
                                        </p:tgtEl>
                                        <p:attrNameLst>
                                          <p:attrName>style.visibility</p:attrName>
                                        </p:attrNameLst>
                                      </p:cBhvr>
                                      <p:to>
                                        <p:strVal val="visible"/>
                                      </p:to>
                                    </p:set>
                                    <p:animEffect transition="in" filter="fade">
                                      <p:cBhvr>
                                        <p:cTn id="38" dur="1000"/>
                                        <p:tgtEl>
                                          <p:spTgt spid="481297"/>
                                        </p:tgtEl>
                                      </p:cBhvr>
                                    </p:animEffect>
                                  </p:childTnLst>
                                </p:cTn>
                              </p:par>
                              <p:par>
                                <p:cTn id="39" presetID="10" presetClass="entr" presetSubtype="0" fill="hold" grpId="2" nodeType="withEffect">
                                  <p:stCondLst>
                                    <p:cond delay="5000"/>
                                  </p:stCondLst>
                                  <p:childTnLst>
                                    <p:set>
                                      <p:cBhvr>
                                        <p:cTn id="40" dur="1" fill="hold">
                                          <p:stCondLst>
                                            <p:cond delay="0"/>
                                          </p:stCondLst>
                                        </p:cTn>
                                        <p:tgtEl>
                                          <p:spTgt spid="481298"/>
                                        </p:tgtEl>
                                        <p:attrNameLst>
                                          <p:attrName>style.visibility</p:attrName>
                                        </p:attrNameLst>
                                      </p:cBhvr>
                                      <p:to>
                                        <p:strVal val="visible"/>
                                      </p:to>
                                    </p:set>
                                    <p:animEffect transition="in" filter="fade">
                                      <p:cBhvr>
                                        <p:cTn id="41" dur="1000"/>
                                        <p:tgtEl>
                                          <p:spTgt spid="481298"/>
                                        </p:tgtEl>
                                      </p:cBhvr>
                                    </p:animEffect>
                                  </p:childTnLst>
                                </p:cTn>
                              </p:par>
                              <p:par>
                                <p:cTn id="42" presetID="10" presetClass="entr" presetSubtype="0" fill="hold" grpId="2" nodeType="withEffect">
                                  <p:stCondLst>
                                    <p:cond delay="5000"/>
                                  </p:stCondLst>
                                  <p:childTnLst>
                                    <p:set>
                                      <p:cBhvr>
                                        <p:cTn id="43" dur="1" fill="hold">
                                          <p:stCondLst>
                                            <p:cond delay="0"/>
                                          </p:stCondLst>
                                        </p:cTn>
                                        <p:tgtEl>
                                          <p:spTgt spid="481299"/>
                                        </p:tgtEl>
                                        <p:attrNameLst>
                                          <p:attrName>style.visibility</p:attrName>
                                        </p:attrNameLst>
                                      </p:cBhvr>
                                      <p:to>
                                        <p:strVal val="visible"/>
                                      </p:to>
                                    </p:set>
                                    <p:animEffect transition="in" filter="fade">
                                      <p:cBhvr>
                                        <p:cTn id="44" dur="1000"/>
                                        <p:tgtEl>
                                          <p:spTgt spid="481299"/>
                                        </p:tgtEl>
                                      </p:cBhvr>
                                    </p:animEffect>
                                  </p:childTnLst>
                                </p:cTn>
                              </p:par>
                              <p:par>
                                <p:cTn id="45" presetID="10" presetClass="entr" presetSubtype="0" fill="hold" grpId="0" nodeType="withEffect">
                                  <p:stCondLst>
                                    <p:cond delay="5000"/>
                                  </p:stCondLst>
                                  <p:childTnLst>
                                    <p:set>
                                      <p:cBhvr>
                                        <p:cTn id="46" dur="1" fill="hold">
                                          <p:stCondLst>
                                            <p:cond delay="0"/>
                                          </p:stCondLst>
                                        </p:cTn>
                                        <p:tgtEl>
                                          <p:spTgt spid="481300"/>
                                        </p:tgtEl>
                                        <p:attrNameLst>
                                          <p:attrName>style.visibility</p:attrName>
                                        </p:attrNameLst>
                                      </p:cBhvr>
                                      <p:to>
                                        <p:strVal val="visible"/>
                                      </p:to>
                                    </p:set>
                                    <p:animEffect transition="in" filter="fade">
                                      <p:cBhvr>
                                        <p:cTn id="47" dur="1000"/>
                                        <p:tgtEl>
                                          <p:spTgt spid="481300"/>
                                        </p:tgtEl>
                                      </p:cBhvr>
                                    </p:animEffect>
                                  </p:childTnLst>
                                </p:cTn>
                              </p:par>
                            </p:childTnLst>
                          </p:cTn>
                        </p:par>
                        <p:par>
                          <p:cTn id="48" fill="hold" nodeType="afterGroup">
                            <p:stCondLst>
                              <p:cond delay="8000"/>
                            </p:stCondLst>
                            <p:childTnLst>
                              <p:par>
                                <p:cTn id="49" presetID="6" presetClass="emph" presetSubtype="0" accel="50000" decel="50000" autoRev="1" fill="hold" grpId="0" nodeType="afterEffect">
                                  <p:stCondLst>
                                    <p:cond delay="3000"/>
                                  </p:stCondLst>
                                  <p:childTnLst>
                                    <p:animScale>
                                      <p:cBhvr>
                                        <p:cTn id="50" dur="2000" fill="hold"/>
                                        <p:tgtEl>
                                          <p:spTgt spid="481297"/>
                                        </p:tgtEl>
                                      </p:cBhvr>
                                      <p:by x="150000" y="100000"/>
                                    </p:animScale>
                                  </p:childTnLst>
                                </p:cTn>
                              </p:par>
                              <p:par>
                                <p:cTn id="51" presetID="6" presetClass="emph" presetSubtype="0" accel="50000" decel="50000" autoRev="1" fill="hold" grpId="0" nodeType="withEffect">
                                  <p:stCondLst>
                                    <p:cond delay="3000"/>
                                  </p:stCondLst>
                                  <p:childTnLst>
                                    <p:animScale>
                                      <p:cBhvr>
                                        <p:cTn id="52" dur="2000" fill="hold"/>
                                        <p:tgtEl>
                                          <p:spTgt spid="481298"/>
                                        </p:tgtEl>
                                      </p:cBhvr>
                                      <p:by x="50000" y="100000"/>
                                    </p:animScale>
                                  </p:childTnLst>
                                </p:cTn>
                              </p:par>
                              <p:par>
                                <p:cTn id="53" presetID="6" presetClass="emph" presetSubtype="0" accel="50000" decel="50000" autoRev="1" fill="hold" grpId="0" nodeType="withEffect">
                                  <p:stCondLst>
                                    <p:cond delay="3000"/>
                                  </p:stCondLst>
                                  <p:childTnLst>
                                    <p:animScale>
                                      <p:cBhvr>
                                        <p:cTn id="54" dur="2000" fill="hold"/>
                                        <p:tgtEl>
                                          <p:spTgt spid="481299"/>
                                        </p:tgtEl>
                                      </p:cBhvr>
                                      <p:by x="50000" y="100000"/>
                                    </p:animScale>
                                  </p:childTnLst>
                                </p:cTn>
                              </p:par>
                            </p:childTnLst>
                          </p:cTn>
                        </p:par>
                        <p:par>
                          <p:cTn id="55" fill="hold" nodeType="afterGroup">
                            <p:stCondLst>
                              <p:cond delay="15000"/>
                            </p:stCondLst>
                            <p:childTnLst>
                              <p:par>
                                <p:cTn id="56" presetID="6" presetClass="emph" presetSubtype="0" decel="50000" autoRev="1" fill="hold" grpId="1" nodeType="afterEffect">
                                  <p:stCondLst>
                                    <p:cond delay="0"/>
                                  </p:stCondLst>
                                  <p:childTnLst>
                                    <p:animScale>
                                      <p:cBhvr>
                                        <p:cTn id="57" dur="2000" fill="hold"/>
                                        <p:tgtEl>
                                          <p:spTgt spid="481297"/>
                                        </p:tgtEl>
                                      </p:cBhvr>
                                      <p:by x="50000" y="100000"/>
                                    </p:animScale>
                                  </p:childTnLst>
                                </p:cTn>
                              </p:par>
                              <p:par>
                                <p:cTn id="58" presetID="6" presetClass="emph" presetSubtype="0" decel="50000" autoRev="1" fill="hold" grpId="1" nodeType="withEffect">
                                  <p:stCondLst>
                                    <p:cond delay="0"/>
                                  </p:stCondLst>
                                  <p:childTnLst>
                                    <p:animScale>
                                      <p:cBhvr>
                                        <p:cTn id="59" dur="2000" fill="hold"/>
                                        <p:tgtEl>
                                          <p:spTgt spid="481298"/>
                                        </p:tgtEl>
                                      </p:cBhvr>
                                      <p:by x="150000" y="100000"/>
                                    </p:animScale>
                                  </p:childTnLst>
                                </p:cTn>
                              </p:par>
                              <p:par>
                                <p:cTn id="60" presetID="6" presetClass="emph" presetSubtype="0" decel="50000" autoRev="1" fill="hold" grpId="1" nodeType="withEffect">
                                  <p:stCondLst>
                                    <p:cond delay="0"/>
                                  </p:stCondLst>
                                  <p:childTnLst>
                                    <p:animScale>
                                      <p:cBhvr>
                                        <p:cTn id="61" dur="2000" fill="hold"/>
                                        <p:tgtEl>
                                          <p:spTgt spid="481299"/>
                                        </p:tgtEl>
                                      </p:cBhvr>
                                      <p:by x="150000" y="100000"/>
                                    </p:animScale>
                                  </p:childTnLst>
                                </p:cTn>
                              </p:par>
                            </p:childTnLst>
                          </p:cTn>
                        </p:par>
                        <p:par>
                          <p:cTn id="62" fill="hold" nodeType="afterGroup">
                            <p:stCondLst>
                              <p:cond delay="19000"/>
                            </p:stCondLst>
                            <p:childTnLst>
                              <p:par>
                                <p:cTn id="63" presetID="1" presetClass="entr" presetSubtype="0" fill="hold" grpId="0" nodeType="afterEffect">
                                  <p:stCondLst>
                                    <p:cond delay="1500"/>
                                  </p:stCondLst>
                                  <p:childTnLst>
                                    <p:set>
                                      <p:cBhvr>
                                        <p:cTn id="64" dur="1" fill="hold">
                                          <p:stCondLst>
                                            <p:cond delay="0"/>
                                          </p:stCondLst>
                                        </p:cTn>
                                        <p:tgtEl>
                                          <p:spTgt spid="481306"/>
                                        </p:tgtEl>
                                        <p:attrNameLst>
                                          <p:attrName>style.visibility</p:attrName>
                                        </p:attrNameLst>
                                      </p:cBhvr>
                                      <p:to>
                                        <p:strVal val="visible"/>
                                      </p:to>
                                    </p:set>
                                  </p:childTnLst>
                                </p:cTn>
                              </p:par>
                            </p:childTnLst>
                          </p:cTn>
                        </p:par>
                        <p:par>
                          <p:cTn id="65" fill="hold" nodeType="afterGroup">
                            <p:stCondLst>
                              <p:cond delay="20500"/>
                            </p:stCondLst>
                            <p:childTnLst>
                              <p:par>
                                <p:cTn id="66" presetID="10" presetClass="entr" presetSubtype="0" fill="hold" grpId="0" nodeType="afterEffect">
                                  <p:stCondLst>
                                    <p:cond delay="2000"/>
                                  </p:stCondLst>
                                  <p:childTnLst>
                                    <p:set>
                                      <p:cBhvr>
                                        <p:cTn id="67" dur="1" fill="hold">
                                          <p:stCondLst>
                                            <p:cond delay="0"/>
                                          </p:stCondLst>
                                        </p:cTn>
                                        <p:tgtEl>
                                          <p:spTgt spid="481307"/>
                                        </p:tgtEl>
                                        <p:attrNameLst>
                                          <p:attrName>style.visibility</p:attrName>
                                        </p:attrNameLst>
                                      </p:cBhvr>
                                      <p:to>
                                        <p:strVal val="visible"/>
                                      </p:to>
                                    </p:set>
                                    <p:animEffect transition="in" filter="fade">
                                      <p:cBhvr>
                                        <p:cTn id="68" dur="1000"/>
                                        <p:tgtEl>
                                          <p:spTgt spid="481307"/>
                                        </p:tgtEl>
                                      </p:cBhvr>
                                    </p:animEffect>
                                  </p:childTnLst>
                                </p:cTn>
                              </p:par>
                            </p:childTnLst>
                          </p:cTn>
                        </p:par>
                        <p:par>
                          <p:cTn id="69" fill="hold" nodeType="afterGroup">
                            <p:stCondLst>
                              <p:cond delay="23500"/>
                            </p:stCondLst>
                            <p:childTnLst>
                              <p:par>
                                <p:cTn id="70" presetID="1" presetClass="entr" presetSubtype="0" fill="hold" grpId="2" nodeType="afterEffect">
                                  <p:stCondLst>
                                    <p:cond delay="0"/>
                                  </p:stCondLst>
                                  <p:childTnLst>
                                    <p:set>
                                      <p:cBhvr>
                                        <p:cTn id="71" dur="1" fill="hold">
                                          <p:stCondLst>
                                            <p:cond delay="0"/>
                                          </p:stCondLst>
                                        </p:cTn>
                                        <p:tgtEl>
                                          <p:spTgt spid="4812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287" grpId="0"/>
      <p:bldP spid="481287" grpId="1"/>
      <p:bldP spid="481287" grpId="2"/>
      <p:bldP spid="481287" grpId="3"/>
      <p:bldP spid="481287" grpId="4"/>
      <p:bldP spid="481293" grpId="0" animBg="1"/>
      <p:bldP spid="481294" grpId="0" animBg="1"/>
      <p:bldP spid="481296" grpId="0" animBg="1"/>
      <p:bldP spid="481297" grpId="0" animBg="1"/>
      <p:bldP spid="481297" grpId="1" animBg="1"/>
      <p:bldP spid="481297" grpId="2" animBg="1"/>
      <p:bldP spid="481298" grpId="0" animBg="1"/>
      <p:bldP spid="481298" grpId="1" animBg="1"/>
      <p:bldP spid="481298" grpId="2" animBg="1"/>
      <p:bldP spid="481299" grpId="0" animBg="1"/>
      <p:bldP spid="481299" grpId="1" animBg="1"/>
      <p:bldP spid="481299" grpId="2" animBg="1"/>
      <p:bldP spid="481300" grpId="0" animBg="1"/>
      <p:bldP spid="481305" grpId="0"/>
      <p:bldP spid="481306" grpId="0"/>
      <p:bldP spid="481307"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506" name="Foliennummernplatzhalter 1"/>
          <p:cNvSpPr>
            <a:spLocks noGrp="1"/>
          </p:cNvSpPr>
          <p:nvPr>
            <p:ph type="sldNum" sz="quarter" idx="10"/>
          </p:nvPr>
        </p:nvSpPr>
        <p:spPr>
          <a:noFill/>
          <a:ln>
            <a:miter lim="800000"/>
            <a:headEnd/>
            <a:tailEnd/>
          </a:ln>
        </p:spPr>
        <p:txBody>
          <a:bodyPr/>
          <a:lstStyle/>
          <a:p>
            <a:r>
              <a:rPr lang="de-DE"/>
              <a:t>Folie </a:t>
            </a:r>
            <a:fld id="{22A61312-7136-4265-96EF-83E63D1EB41B}" type="slidenum">
              <a:rPr lang="de-DE"/>
              <a:pPr/>
              <a:t>19</a:t>
            </a:fld>
            <a:endParaRPr lang="de-DE"/>
          </a:p>
        </p:txBody>
      </p:sp>
      <p:sp>
        <p:nvSpPr>
          <p:cNvPr id="21507" name="Rectangle 26"/>
          <p:cNvSpPr>
            <a:spLocks noGrp="1" noChangeArrowheads="1"/>
          </p:cNvSpPr>
          <p:nvPr>
            <p:ph type="title" idx="4294967295"/>
          </p:nvPr>
        </p:nvSpPr>
        <p:spPr bwMode="auto">
          <a:xfrm>
            <a:off x="603250" y="263525"/>
            <a:ext cx="3357563" cy="396875"/>
          </a:xfrm>
          <a:prstGeom prst="rect">
            <a:avLst/>
          </a:prstGeom>
          <a:noFill/>
          <a:ln>
            <a:miter lim="800000"/>
            <a:headEnd/>
            <a:tailEnd/>
          </a:ln>
        </p:spPr>
        <p:txBody>
          <a:bodyPr>
            <a:spAutoFit/>
          </a:bodyPr>
          <a:lstStyle/>
          <a:p>
            <a:pPr eaLnBrk="1" hangingPunct="1"/>
            <a:r>
              <a:rPr lang="de-DE">
                <a:solidFill>
                  <a:srgbClr val="EAEAEA"/>
                </a:solidFill>
              </a:rPr>
              <a:t>1.1 Zugabe Gebrauchswert</a:t>
            </a:r>
          </a:p>
        </p:txBody>
      </p:sp>
      <p:sp>
        <p:nvSpPr>
          <p:cNvPr id="21508" name="Rectangle 2"/>
          <p:cNvSpPr>
            <a:spLocks noGrp="1" noChangeArrowheads="1"/>
          </p:cNvSpPr>
          <p:nvPr>
            <p:ph type="title" idx="4294967295"/>
          </p:nvPr>
        </p:nvSpPr>
        <p:spPr bwMode="auto">
          <a:xfrm>
            <a:off x="1089025" y="422275"/>
            <a:ext cx="7585075" cy="396875"/>
          </a:xfrm>
          <a:prstGeom prst="rect">
            <a:avLst/>
          </a:prstGeom>
          <a:noFill/>
          <a:ln algn="ctr">
            <a:miter lim="800000"/>
            <a:headEnd/>
            <a:tailEnd/>
          </a:ln>
        </p:spPr>
        <p:txBody>
          <a:bodyPr anchor="ctr">
            <a:spAutoFit/>
          </a:bodyPr>
          <a:lstStyle/>
          <a:p>
            <a:pPr algn="ctr" eaLnBrk="1" hangingPunct="1"/>
            <a:r>
              <a:rPr lang="de-DE"/>
              <a:t>Der Gebrauchswert</a:t>
            </a:r>
          </a:p>
        </p:txBody>
      </p:sp>
      <p:sp>
        <p:nvSpPr>
          <p:cNvPr id="21509" name="Rectangle 7"/>
          <p:cNvSpPr>
            <a:spLocks noChangeArrowheads="1"/>
          </p:cNvSpPr>
          <p:nvPr/>
        </p:nvSpPr>
        <p:spPr bwMode="auto">
          <a:xfrm>
            <a:off x="635000" y="0"/>
            <a:ext cx="7610475"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Die Ware /</a:t>
            </a:r>
            <a:r>
              <a:rPr lang="de-DE" sz="1000" b="1"/>
              <a:t> Die zwei Pole der Ware: Gebrauchswert und Wert</a:t>
            </a:r>
          </a:p>
        </p:txBody>
      </p:sp>
      <p:sp>
        <p:nvSpPr>
          <p:cNvPr id="21510" name="Text Box 8"/>
          <p:cNvSpPr txBox="1">
            <a:spLocks noChangeArrowheads="1"/>
          </p:cNvSpPr>
          <p:nvPr/>
        </p:nvSpPr>
        <p:spPr bwMode="auto">
          <a:xfrm rot="-5400000">
            <a:off x="-2520950" y="3813175"/>
            <a:ext cx="5572125"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Fleisch /</a:t>
            </a:r>
            <a:r>
              <a:rPr lang="de-DE" sz="1400">
                <a:solidFill>
                  <a:schemeClr val="accent2"/>
                </a:solidFill>
              </a:rPr>
              <a:t> Zugaben</a:t>
            </a:r>
          </a:p>
          <a:p>
            <a:endParaRPr lang="de-DE" sz="1400">
              <a:solidFill>
                <a:schemeClr val="accent2"/>
              </a:solidFill>
            </a:endParaRPr>
          </a:p>
        </p:txBody>
      </p:sp>
      <p:sp>
        <p:nvSpPr>
          <p:cNvPr id="21511" name="Text Box 12">
            <a:hlinkClick r:id="rId3" action="ppaction://hlinksldjump"/>
          </p:cNvPr>
          <p:cNvSpPr txBox="1">
            <a:spLocks noChangeArrowheads="1"/>
          </p:cNvSpPr>
          <p:nvPr/>
        </p:nvSpPr>
        <p:spPr bwMode="auto">
          <a:xfrm>
            <a:off x="8232775" y="6553200"/>
            <a:ext cx="911225" cy="304800"/>
          </a:xfrm>
          <a:prstGeom prst="rect">
            <a:avLst/>
          </a:prstGeom>
          <a:noFill/>
          <a:ln w="9525">
            <a:noFill/>
            <a:miter lim="800000"/>
            <a:headEnd/>
            <a:tailEnd/>
          </a:ln>
          <a:effectLst/>
        </p:spPr>
        <p:txBody>
          <a:bodyPr wrap="none">
            <a:spAutoFit/>
          </a:bodyPr>
          <a:lstStyle/>
          <a:p>
            <a:r>
              <a:rPr lang="de-DE" sz="1400">
                <a:solidFill>
                  <a:schemeClr val="bg2"/>
                </a:solidFill>
              </a:rPr>
              <a:t>zurück </a:t>
            </a:r>
            <a:r>
              <a:rPr lang="de-DE" sz="1400">
                <a:solidFill>
                  <a:schemeClr val="bg2"/>
                </a:solidFill>
                <a:latin typeface="Wingdings 3" pitchFamily="18" charset="2"/>
              </a:rPr>
              <a:t>t</a:t>
            </a:r>
          </a:p>
        </p:txBody>
      </p:sp>
      <p:sp>
        <p:nvSpPr>
          <p:cNvPr id="21512" name="Text Box 25"/>
          <p:cNvSpPr txBox="1">
            <a:spLocks noChangeArrowheads="1"/>
          </p:cNvSpPr>
          <p:nvPr/>
        </p:nvSpPr>
        <p:spPr bwMode="auto">
          <a:xfrm>
            <a:off x="1206500" y="936625"/>
            <a:ext cx="7558088" cy="5197475"/>
          </a:xfrm>
          <a:prstGeom prst="rect">
            <a:avLst/>
          </a:prstGeom>
          <a:noFill/>
          <a:ln w="9525">
            <a:noFill/>
            <a:miter lim="800000"/>
            <a:headEnd/>
            <a:tailEnd/>
          </a:ln>
          <a:effectLst/>
        </p:spPr>
        <p:txBody>
          <a:bodyPr wrap="none">
            <a:spAutoFit/>
          </a:bodyPr>
          <a:lstStyle/>
          <a:p>
            <a:pPr defTabSz="265113">
              <a:tabLst>
                <a:tab pos="720725" algn="l"/>
              </a:tabLst>
            </a:pPr>
            <a:r>
              <a:rPr lang="de-DE" sz="1400"/>
              <a:t>1		</a:t>
            </a:r>
            <a:r>
              <a:rPr lang="de-DE" sz="1400" b="1"/>
              <a:t>Gegenständlichkeit </a:t>
            </a:r>
            <a:r>
              <a:rPr lang="de-DE" sz="1400"/>
              <a:t>als Moment des Gebrauchswerts:</a:t>
            </a:r>
          </a:p>
          <a:p>
            <a:pPr defTabSz="265113">
              <a:tabLst>
                <a:tab pos="720725" algn="l"/>
              </a:tabLst>
            </a:pPr>
            <a:r>
              <a:rPr lang="de-DE" sz="1400"/>
              <a:t>1.1			Ware als äußerer Gegenstand, </a:t>
            </a:r>
            <a:r>
              <a:rPr lang="de-DE" sz="1400" b="1"/>
              <a:t>Ding</a:t>
            </a:r>
            <a:r>
              <a:rPr lang="de-DE" sz="1400"/>
              <a:t>,</a:t>
            </a:r>
          </a:p>
          <a:p>
            <a:pPr defTabSz="265113">
              <a:tabLst>
                <a:tab pos="720725" algn="l"/>
              </a:tabLst>
            </a:pPr>
            <a:r>
              <a:rPr lang="de-DE" sz="1400"/>
              <a:t>1.2			welches durch seine Eigenschaften </a:t>
            </a:r>
            <a:r>
              <a:rPr lang="de-DE" sz="1400" b="1"/>
              <a:t>menschliche Bedürfnisse</a:t>
            </a:r>
            <a:r>
              <a:rPr lang="de-DE" sz="1400"/>
              <a:t> befriedigt</a:t>
            </a:r>
          </a:p>
          <a:p>
            <a:pPr defTabSz="265113">
              <a:tabLst>
                <a:tab pos="720725" algn="l"/>
              </a:tabLst>
            </a:pPr>
            <a:r>
              <a:rPr lang="de-DE" sz="1400"/>
              <a:t>1.3			Ware als </a:t>
            </a:r>
            <a:r>
              <a:rPr lang="de-DE" sz="1400" b="1"/>
              <a:t>nützliches Ding</a:t>
            </a:r>
            <a:r>
              <a:rPr lang="de-DE" sz="1400"/>
              <a:t>, Bestimmung der Gebrauchswertseite</a:t>
            </a:r>
          </a:p>
          <a:p>
            <a:pPr defTabSz="265113">
              <a:tabLst>
                <a:tab pos="720725" algn="l"/>
              </a:tabLst>
            </a:pPr>
            <a:r>
              <a:rPr lang="de-DE" sz="1400"/>
              <a:t>1.3.1				</a:t>
            </a:r>
            <a:r>
              <a:rPr lang="de-DE" sz="1400" b="1"/>
              <a:t>Qualität</a:t>
            </a:r>
            <a:r>
              <a:rPr lang="de-DE" sz="1400"/>
              <a:t> als Gesichtspunkt der nützlichen Dinge</a:t>
            </a:r>
          </a:p>
          <a:p>
            <a:pPr defTabSz="265113">
              <a:tabLst>
                <a:tab pos="720725" algn="l"/>
              </a:tabLst>
            </a:pPr>
            <a:r>
              <a:rPr lang="de-DE" sz="1400"/>
              <a:t>1.3.1.1					Ein Ding hat viele Eigenschaften, kann daher</a:t>
            </a:r>
          </a:p>
          <a:p>
            <a:pPr defTabSz="265113">
              <a:tabLst>
                <a:tab pos="720725" algn="l"/>
              </a:tabLst>
            </a:pPr>
            <a:r>
              <a:rPr lang="de-DE" sz="1400"/>
              <a:t>1.3.1.2					nützlich sein nach verschiedenen Seiten</a:t>
            </a:r>
          </a:p>
          <a:p>
            <a:pPr defTabSz="265113">
              <a:tabLst>
                <a:tab pos="720725" algn="l"/>
              </a:tabLst>
            </a:pPr>
            <a:r>
              <a:rPr lang="de-DE" sz="1400"/>
              <a:t>1.3.1.3					Entdeckung dieser verschiedenen Seiten ist geschichtliche Tat</a:t>
            </a:r>
          </a:p>
          <a:p>
            <a:pPr defTabSz="265113">
              <a:tabLst>
                <a:tab pos="720725" algn="l"/>
              </a:tabLst>
            </a:pPr>
            <a:r>
              <a:rPr lang="de-DE" sz="1400"/>
              <a:t>1.3.2				</a:t>
            </a:r>
            <a:r>
              <a:rPr lang="de-DE" sz="1400" b="1"/>
              <a:t>Quantität</a:t>
            </a:r>
            <a:r>
              <a:rPr lang="de-DE" sz="1400"/>
              <a:t> als Gesichtspunkt der nützlichen Dinge</a:t>
            </a:r>
          </a:p>
          <a:p>
            <a:pPr defTabSz="265113">
              <a:tabLst>
                <a:tab pos="720725" algn="l"/>
              </a:tabLst>
            </a:pPr>
            <a:r>
              <a:rPr lang="de-DE" sz="1400"/>
              <a:t>1.3.3				Findung gesellschaftlicher </a:t>
            </a:r>
            <a:r>
              <a:rPr lang="de-DE" sz="1400" b="1"/>
              <a:t>Maß</a:t>
            </a:r>
            <a:r>
              <a:rPr lang="de-DE" sz="1400"/>
              <a:t>e ist geschichtliche Tat</a:t>
            </a:r>
          </a:p>
          <a:p>
            <a:pPr defTabSz="265113">
              <a:tabLst>
                <a:tab pos="720725" algn="l"/>
              </a:tabLst>
            </a:pPr>
            <a:r>
              <a:rPr lang="de-DE" sz="1400"/>
              <a:t>2		</a:t>
            </a:r>
            <a:r>
              <a:rPr lang="de-DE" sz="1400" b="1"/>
              <a:t>Nützlichkeit </a:t>
            </a:r>
            <a:r>
              <a:rPr lang="de-DE" sz="1400"/>
              <a:t>als Moment der Gebrauchswerte</a:t>
            </a:r>
          </a:p>
          <a:p>
            <a:pPr defTabSz="265113">
              <a:tabLst>
                <a:tab pos="720725" algn="l"/>
              </a:tabLst>
            </a:pPr>
            <a:r>
              <a:rPr lang="de-DE" sz="1400"/>
              <a:t>2.1			Die Nützlichkeit eines Dings macht es zum </a:t>
            </a:r>
            <a:r>
              <a:rPr lang="de-DE" sz="1400" b="1"/>
              <a:t>Gebrauchswert</a:t>
            </a:r>
          </a:p>
          <a:p>
            <a:pPr defTabSz="265113">
              <a:tabLst>
                <a:tab pos="720725" algn="l"/>
              </a:tabLst>
            </a:pPr>
            <a:r>
              <a:rPr lang="de-DE" sz="1400"/>
              <a:t>2.2			Die Nützlichkeit ist </a:t>
            </a:r>
            <a:r>
              <a:rPr lang="de-DE" sz="1400" b="1"/>
              <a:t>nicht unabhängig</a:t>
            </a:r>
            <a:r>
              <a:rPr lang="de-DE" sz="1400"/>
              <a:t> vom Warenkörper</a:t>
            </a:r>
          </a:p>
          <a:p>
            <a:pPr defTabSz="265113">
              <a:tabLst>
                <a:tab pos="720725" algn="l"/>
              </a:tabLst>
            </a:pPr>
            <a:r>
              <a:rPr lang="de-DE" sz="1400"/>
              <a:t>2.3			ist durch die Eigenschaften des Warenkörpers bedingt. </a:t>
            </a:r>
          </a:p>
          <a:p>
            <a:pPr defTabSz="265113">
              <a:tabLst>
                <a:tab pos="720725" algn="l"/>
              </a:tabLst>
            </a:pPr>
            <a:r>
              <a:rPr lang="de-DE" sz="1400"/>
              <a:t>2.3.1				Der </a:t>
            </a:r>
            <a:r>
              <a:rPr lang="de-DE" sz="1400" b="1"/>
              <a:t>Warenkörper</a:t>
            </a:r>
            <a:r>
              <a:rPr lang="de-DE" sz="1400"/>
              <a:t> selbst ist daher Gebrauchswert</a:t>
            </a:r>
          </a:p>
          <a:p>
            <a:pPr defTabSz="265113">
              <a:tabLst>
                <a:tab pos="720725" algn="l"/>
              </a:tabLst>
            </a:pPr>
            <a:r>
              <a:rPr lang="de-DE" sz="1400"/>
              <a:t>2.3.1.1					</a:t>
            </a:r>
            <a:r>
              <a:rPr lang="de-DE" sz="1400" b="1"/>
              <a:t>Qualitative Bestimmung</a:t>
            </a:r>
            <a:r>
              <a:rPr lang="de-DE" sz="1400"/>
              <a:t> der Nützlichkeit durch den Warenkörper</a:t>
            </a:r>
          </a:p>
          <a:p>
            <a:pPr defTabSz="265113">
              <a:tabLst>
                <a:tab pos="720725" algn="l"/>
              </a:tabLst>
            </a:pPr>
            <a:r>
              <a:rPr lang="de-DE" sz="1400"/>
              <a:t>2.3.1.1.1						Der Gebrauchswertcharakter der Warenkörper ist</a:t>
            </a:r>
          </a:p>
          <a:p>
            <a:pPr defTabSz="265113">
              <a:tabLst>
                <a:tab pos="720725" algn="l"/>
              </a:tabLst>
            </a:pPr>
            <a:r>
              <a:rPr lang="de-DE" sz="1400"/>
              <a:t>2.3.1.1.2						unabhängig von der Arbeit, die seine Herstellung kostet</a:t>
            </a:r>
          </a:p>
          <a:p>
            <a:pPr defTabSz="265113">
              <a:tabLst>
                <a:tab pos="720725" algn="l"/>
              </a:tabLst>
            </a:pPr>
            <a:r>
              <a:rPr lang="de-DE" sz="1400"/>
              <a:t>2.3.1.1.3						Qualitative Bestimmung des Gebrauchswerts durch den Warenkörper</a:t>
            </a:r>
          </a:p>
          <a:p>
            <a:pPr defTabSz="265113">
              <a:tabLst>
                <a:tab pos="720725" algn="l"/>
              </a:tabLst>
            </a:pPr>
            <a:r>
              <a:rPr lang="de-DE" sz="1400"/>
              <a:t>2.3.1.2					</a:t>
            </a:r>
            <a:r>
              <a:rPr lang="de-DE" sz="1400" b="1"/>
              <a:t>Quantitative Bestimmtheit</a:t>
            </a:r>
            <a:r>
              <a:rPr lang="de-DE" sz="1400"/>
              <a:t> dabei stets vorausgesetzt</a:t>
            </a:r>
          </a:p>
          <a:p>
            <a:pPr defTabSz="265113">
              <a:tabLst>
                <a:tab pos="720725" algn="l"/>
              </a:tabLst>
            </a:pPr>
            <a:r>
              <a:rPr lang="de-DE" sz="1400"/>
              <a:t>2.3.1.3					</a:t>
            </a:r>
            <a:r>
              <a:rPr lang="de-DE" sz="1400" b="1"/>
              <a:t>Warenkunde</a:t>
            </a:r>
            <a:r>
              <a:rPr lang="de-DE" sz="1400"/>
              <a:t> als Disziplin von den Gebrauchswerten der Waren</a:t>
            </a:r>
          </a:p>
          <a:p>
            <a:pPr defTabSz="265113">
              <a:tabLst>
                <a:tab pos="720725" algn="l"/>
              </a:tabLst>
            </a:pPr>
            <a:r>
              <a:rPr lang="de-DE" sz="1400"/>
              <a:t>2.3.2				</a:t>
            </a:r>
            <a:r>
              <a:rPr lang="de-DE" sz="1400" b="1"/>
              <a:t>Konsumtion</a:t>
            </a:r>
            <a:r>
              <a:rPr lang="de-DE" sz="1400"/>
              <a:t> - Verwirklichung d. Gebrauchswerts, Negation d. Warenkörpers</a:t>
            </a:r>
          </a:p>
          <a:p>
            <a:pPr defTabSz="265113">
              <a:tabLst>
                <a:tab pos="720725" algn="l"/>
              </a:tabLst>
            </a:pPr>
            <a:r>
              <a:rPr lang="de-DE" sz="1400"/>
              <a:t>2.3.3				Gebrauchswerte - </a:t>
            </a:r>
            <a:r>
              <a:rPr lang="de-DE" sz="1400" b="1"/>
              <a:t>stofflicher Inhalt des Reichtums</a:t>
            </a:r>
            <a:endParaRPr lang="de-DE" sz="1400"/>
          </a:p>
          <a:p>
            <a:pPr defTabSz="265113">
              <a:tabLst>
                <a:tab pos="720725" algn="l"/>
              </a:tabLst>
            </a:pPr>
            <a:r>
              <a:rPr lang="de-DE" sz="1400"/>
              <a:t>3		Gebrauchswerte der Waren - stoffliche Träger des </a:t>
            </a:r>
            <a:r>
              <a:rPr lang="de-DE" sz="1400" b="1"/>
              <a:t>Tauschwerts</a:t>
            </a:r>
            <a:r>
              <a:rPr lang="de-DE" sz="1400"/>
              <a:t> </a:t>
            </a:r>
          </a:p>
        </p:txBody>
      </p:sp>
      <p:sp>
        <p:nvSpPr>
          <p:cNvPr id="21513" name="Text Box 27"/>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49 f</a:t>
            </a:r>
          </a:p>
          <a:p>
            <a:pPr algn="ctr"/>
            <a:r>
              <a:rPr lang="de-DE" sz="1400">
                <a:solidFill>
                  <a:schemeClr val="bg2"/>
                </a:solidFill>
              </a:rPr>
              <a:t>Originaltext</a:t>
            </a:r>
          </a:p>
        </p:txBody>
      </p:sp>
      <p:sp>
        <p:nvSpPr>
          <p:cNvPr id="21514" name="Text Box 28"/>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21515" name="Text Box 29"/>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530" name="Foliennummernplatzhalter 1"/>
          <p:cNvSpPr>
            <a:spLocks noGrp="1"/>
          </p:cNvSpPr>
          <p:nvPr>
            <p:ph type="sldNum" sz="quarter" idx="10"/>
          </p:nvPr>
        </p:nvSpPr>
        <p:spPr>
          <a:noFill/>
          <a:ln>
            <a:miter lim="800000"/>
            <a:headEnd/>
            <a:tailEnd/>
          </a:ln>
        </p:spPr>
        <p:txBody>
          <a:bodyPr/>
          <a:lstStyle/>
          <a:p>
            <a:r>
              <a:rPr lang="de-DE"/>
              <a:t>Folie </a:t>
            </a:r>
            <a:fld id="{85392301-B6AD-423A-9E35-CDF2864293BD}" type="slidenum">
              <a:rPr lang="de-DE"/>
              <a:pPr/>
              <a:t>20</a:t>
            </a:fld>
            <a:endParaRPr lang="de-DE"/>
          </a:p>
        </p:txBody>
      </p:sp>
      <p:sp>
        <p:nvSpPr>
          <p:cNvPr id="22531" name="Rectangle 11"/>
          <p:cNvSpPr>
            <a:spLocks noGrp="1" noChangeArrowheads="1"/>
          </p:cNvSpPr>
          <p:nvPr>
            <p:ph type="title" idx="4294967295"/>
          </p:nvPr>
        </p:nvSpPr>
        <p:spPr bwMode="auto">
          <a:xfrm>
            <a:off x="555625" y="274638"/>
            <a:ext cx="5738813" cy="396875"/>
          </a:xfrm>
          <a:prstGeom prst="rect">
            <a:avLst/>
          </a:prstGeom>
          <a:noFill/>
          <a:ln>
            <a:miter lim="800000"/>
            <a:headEnd/>
            <a:tailEnd/>
          </a:ln>
        </p:spPr>
        <p:txBody>
          <a:bodyPr>
            <a:spAutoFit/>
          </a:bodyPr>
          <a:lstStyle/>
          <a:p>
            <a:pPr eaLnBrk="1" hangingPunct="1"/>
            <a:r>
              <a:rPr lang="de-DE">
                <a:solidFill>
                  <a:srgbClr val="EAEAEA"/>
                </a:solidFill>
              </a:rPr>
              <a:t>1.1 Zugabe Zeit - quantitatives Dasein der Arbeit</a:t>
            </a:r>
          </a:p>
        </p:txBody>
      </p:sp>
      <p:sp>
        <p:nvSpPr>
          <p:cNvPr id="22532" name="Rectangle 2"/>
          <p:cNvSpPr>
            <a:spLocks noGrp="1" noChangeArrowheads="1"/>
          </p:cNvSpPr>
          <p:nvPr>
            <p:ph type="title" idx="4294967295"/>
          </p:nvPr>
        </p:nvSpPr>
        <p:spPr bwMode="auto">
          <a:xfrm>
            <a:off x="1089025" y="422275"/>
            <a:ext cx="7585075" cy="396875"/>
          </a:xfrm>
          <a:prstGeom prst="rect">
            <a:avLst/>
          </a:prstGeom>
          <a:noFill/>
          <a:ln algn="ctr">
            <a:miter lim="800000"/>
            <a:headEnd/>
            <a:tailEnd/>
          </a:ln>
        </p:spPr>
        <p:txBody>
          <a:bodyPr anchor="ctr">
            <a:spAutoFit/>
          </a:bodyPr>
          <a:lstStyle/>
          <a:p>
            <a:pPr algn="ctr" eaLnBrk="1" hangingPunct="1"/>
            <a:r>
              <a:rPr lang="de-DE"/>
              <a:t>Die Arbeitszeit als das quantitative Dasein der Arbeit</a:t>
            </a:r>
          </a:p>
        </p:txBody>
      </p:sp>
      <p:sp>
        <p:nvSpPr>
          <p:cNvPr id="22533" name="Rectangle 3"/>
          <p:cNvSpPr>
            <a:spLocks noChangeArrowheads="1"/>
          </p:cNvSpPr>
          <p:nvPr/>
        </p:nvSpPr>
        <p:spPr bwMode="auto">
          <a:xfrm>
            <a:off x="635000" y="0"/>
            <a:ext cx="7610475"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Die Ware /</a:t>
            </a:r>
            <a:r>
              <a:rPr lang="de-DE" sz="1000" b="1"/>
              <a:t> Die zwei Pole der Ware: Gebrauchswert und Wert</a:t>
            </a:r>
          </a:p>
        </p:txBody>
      </p:sp>
      <p:sp>
        <p:nvSpPr>
          <p:cNvPr id="22534" name="Text Box 4"/>
          <p:cNvSpPr txBox="1">
            <a:spLocks noChangeArrowheads="1"/>
          </p:cNvSpPr>
          <p:nvPr/>
        </p:nvSpPr>
        <p:spPr bwMode="auto">
          <a:xfrm rot="-5400000">
            <a:off x="-2520950" y="3813175"/>
            <a:ext cx="5572125"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Fleisch /</a:t>
            </a:r>
            <a:r>
              <a:rPr lang="de-DE" sz="1400">
                <a:solidFill>
                  <a:schemeClr val="accent2"/>
                </a:solidFill>
              </a:rPr>
              <a:t> Zugaben</a:t>
            </a:r>
          </a:p>
          <a:p>
            <a:endParaRPr lang="de-DE" sz="1400">
              <a:solidFill>
                <a:schemeClr val="accent2"/>
              </a:solidFill>
            </a:endParaRPr>
          </a:p>
        </p:txBody>
      </p:sp>
      <p:sp>
        <p:nvSpPr>
          <p:cNvPr id="22535" name="Text Box 8">
            <a:hlinkClick r:id="rId3" action="ppaction://hlinksldjump"/>
          </p:cNvPr>
          <p:cNvSpPr txBox="1">
            <a:spLocks noChangeArrowheads="1"/>
          </p:cNvSpPr>
          <p:nvPr/>
        </p:nvSpPr>
        <p:spPr bwMode="auto">
          <a:xfrm>
            <a:off x="8232775" y="6553200"/>
            <a:ext cx="911225" cy="304800"/>
          </a:xfrm>
          <a:prstGeom prst="rect">
            <a:avLst/>
          </a:prstGeom>
          <a:noFill/>
          <a:ln w="9525">
            <a:noFill/>
            <a:miter lim="800000"/>
            <a:headEnd/>
            <a:tailEnd/>
          </a:ln>
          <a:effectLst/>
        </p:spPr>
        <p:txBody>
          <a:bodyPr wrap="none">
            <a:spAutoFit/>
          </a:bodyPr>
          <a:lstStyle/>
          <a:p>
            <a:r>
              <a:rPr lang="de-DE" sz="1400">
                <a:solidFill>
                  <a:schemeClr val="bg2"/>
                </a:solidFill>
              </a:rPr>
              <a:t>zurück </a:t>
            </a:r>
            <a:r>
              <a:rPr lang="de-DE" sz="1400">
                <a:solidFill>
                  <a:schemeClr val="bg2"/>
                </a:solidFill>
                <a:latin typeface="Wingdings 3" pitchFamily="18" charset="2"/>
              </a:rPr>
              <a:t>t</a:t>
            </a:r>
          </a:p>
        </p:txBody>
      </p:sp>
      <p:sp>
        <p:nvSpPr>
          <p:cNvPr id="22536" name="Text Box 10"/>
          <p:cNvSpPr txBox="1">
            <a:spLocks noChangeArrowheads="1"/>
          </p:cNvSpPr>
          <p:nvPr/>
        </p:nvSpPr>
        <p:spPr bwMode="auto">
          <a:xfrm>
            <a:off x="1333500" y="1152525"/>
            <a:ext cx="7197725" cy="2698750"/>
          </a:xfrm>
          <a:prstGeom prst="rect">
            <a:avLst/>
          </a:prstGeom>
          <a:solidFill>
            <a:srgbClr val="FF0000">
              <a:alpha val="30196"/>
            </a:srgbClr>
          </a:solidFill>
          <a:ln w="9525" algn="ctr">
            <a:solidFill>
              <a:schemeClr val="tx1"/>
            </a:solidFill>
            <a:miter lim="800000"/>
            <a:headEnd/>
            <a:tailEnd/>
          </a:ln>
          <a:effectLst/>
        </p:spPr>
        <p:txBody>
          <a:bodyPr lIns="54000">
            <a:spAutoFit/>
          </a:bodyPr>
          <a:lstStyle/>
          <a:p>
            <a:r>
              <a:rPr lang="en-GB" sz="1600">
                <a:solidFill>
                  <a:schemeClr val="bg1"/>
                </a:solidFill>
              </a:rPr>
              <a:t>Wie das quantitative Dasein der Bewegung die Zeit ist, so ist das quantitative Dasein der Arbeit die Arbeitszeit. </a:t>
            </a:r>
          </a:p>
          <a:p>
            <a:r>
              <a:rPr lang="en-GB" sz="1600">
                <a:solidFill>
                  <a:schemeClr val="bg1"/>
                </a:solidFill>
              </a:rPr>
              <a:t>Die Verschiedenheit ihrer eignen Dauer ist der einzige Unterschied, dessen sie fähig ist, ihre Qualität als gegeben vorausgesetzt. </a:t>
            </a:r>
          </a:p>
          <a:p>
            <a:r>
              <a:rPr lang="en-GB" sz="1600">
                <a:solidFill>
                  <a:schemeClr val="bg1"/>
                </a:solidFill>
              </a:rPr>
              <a:t>Als Arbeitszeit erhält sie ihren Maßstab an den natürlichen Zeitmaßen, Stunde, Tag, Woche usw. </a:t>
            </a:r>
          </a:p>
          <a:p>
            <a:r>
              <a:rPr lang="en-GB" sz="1600">
                <a:solidFill>
                  <a:schemeClr val="bg1"/>
                </a:solidFill>
              </a:rPr>
              <a:t>Arbeitszeit ist das lebendige Dasein der Arbeit, gleichgültig gegen ihre Form, ihren Inhalt, ihre Individualität; </a:t>
            </a:r>
          </a:p>
          <a:p>
            <a:r>
              <a:rPr lang="en-GB" sz="1600">
                <a:solidFill>
                  <a:schemeClr val="bg1"/>
                </a:solidFill>
              </a:rPr>
              <a:t>es ist ihr lebendiges Dasein als quantitatives, zugleich mit seinem immanenten Maße. </a:t>
            </a:r>
          </a:p>
          <a:p>
            <a:pPr algn="r"/>
            <a:r>
              <a:rPr lang="de-DE" sz="1000">
                <a:solidFill>
                  <a:schemeClr val="bg1"/>
                </a:solidFill>
              </a:rPr>
              <a:t>(Karl Marx, „Zur Kritik der Politischen Ökonomie“, MEW 13, S.17)</a:t>
            </a:r>
          </a:p>
        </p:txBody>
      </p:sp>
      <p:sp>
        <p:nvSpPr>
          <p:cNvPr id="22537" name="Text Box 12"/>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Originaltext</a:t>
            </a:r>
          </a:p>
        </p:txBody>
      </p:sp>
      <p:sp>
        <p:nvSpPr>
          <p:cNvPr id="22538" name="Text Box 13"/>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22539" name="Text Box 14"/>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554" name="Foliennummernplatzhalter 1"/>
          <p:cNvSpPr>
            <a:spLocks noGrp="1"/>
          </p:cNvSpPr>
          <p:nvPr>
            <p:ph type="sldNum" sz="quarter" idx="10"/>
          </p:nvPr>
        </p:nvSpPr>
        <p:spPr>
          <a:noFill/>
          <a:ln>
            <a:miter lim="800000"/>
            <a:headEnd/>
            <a:tailEnd/>
          </a:ln>
        </p:spPr>
        <p:txBody>
          <a:bodyPr/>
          <a:lstStyle/>
          <a:p>
            <a:r>
              <a:rPr lang="de-DE"/>
              <a:t>Folie </a:t>
            </a:r>
            <a:fld id="{267D9188-65D8-4D0F-9FFA-CB2864FB0FF5}" type="slidenum">
              <a:rPr lang="de-DE"/>
              <a:pPr/>
              <a:t>21</a:t>
            </a:fld>
            <a:endParaRPr lang="de-DE"/>
          </a:p>
        </p:txBody>
      </p:sp>
      <p:sp>
        <p:nvSpPr>
          <p:cNvPr id="23555" name="Rectangle 15"/>
          <p:cNvSpPr>
            <a:spLocks noGrp="1" noChangeArrowheads="1"/>
          </p:cNvSpPr>
          <p:nvPr>
            <p:ph type="title" idx="4294967295"/>
          </p:nvPr>
        </p:nvSpPr>
        <p:spPr bwMode="auto">
          <a:xfrm>
            <a:off x="568325" y="274638"/>
            <a:ext cx="4019550" cy="396875"/>
          </a:xfrm>
          <a:prstGeom prst="rect">
            <a:avLst/>
          </a:prstGeom>
          <a:noFill/>
          <a:ln>
            <a:miter lim="800000"/>
            <a:headEnd/>
            <a:tailEnd/>
          </a:ln>
        </p:spPr>
        <p:txBody>
          <a:bodyPr>
            <a:spAutoFit/>
          </a:bodyPr>
          <a:lstStyle/>
          <a:p>
            <a:pPr eaLnBrk="1" hangingPunct="1"/>
            <a:r>
              <a:rPr lang="de-DE">
                <a:solidFill>
                  <a:srgbClr val="EAEAEA"/>
                </a:solidFill>
              </a:rPr>
              <a:t>1.1 Zugabe ges. notw. Arbeitszeit</a:t>
            </a:r>
          </a:p>
        </p:txBody>
      </p:sp>
      <p:sp>
        <p:nvSpPr>
          <p:cNvPr id="23556" name="Rectangle 2"/>
          <p:cNvSpPr>
            <a:spLocks noGrp="1" noChangeArrowheads="1"/>
          </p:cNvSpPr>
          <p:nvPr>
            <p:ph type="title" idx="4294967295"/>
          </p:nvPr>
        </p:nvSpPr>
        <p:spPr bwMode="auto">
          <a:xfrm>
            <a:off x="1089025" y="422275"/>
            <a:ext cx="7585075" cy="396875"/>
          </a:xfrm>
          <a:prstGeom prst="rect">
            <a:avLst/>
          </a:prstGeom>
          <a:noFill/>
          <a:ln algn="ctr">
            <a:miter lim="800000"/>
            <a:headEnd/>
            <a:tailEnd/>
          </a:ln>
        </p:spPr>
        <p:txBody>
          <a:bodyPr anchor="ctr">
            <a:spAutoFit/>
          </a:bodyPr>
          <a:lstStyle/>
          <a:p>
            <a:pPr algn="ctr" eaLnBrk="1" hangingPunct="1"/>
            <a:r>
              <a:rPr lang="de-DE"/>
              <a:t>Anmerkung zu gesellschaftlich notwendiger Arbeitszeit</a:t>
            </a:r>
          </a:p>
        </p:txBody>
      </p:sp>
      <p:sp>
        <p:nvSpPr>
          <p:cNvPr id="23557" name="Rectangle 3"/>
          <p:cNvSpPr>
            <a:spLocks noChangeArrowheads="1"/>
          </p:cNvSpPr>
          <p:nvPr/>
        </p:nvSpPr>
        <p:spPr bwMode="auto">
          <a:xfrm>
            <a:off x="635000" y="0"/>
            <a:ext cx="7610475"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Die Ware /</a:t>
            </a:r>
            <a:r>
              <a:rPr lang="de-DE" sz="1000" b="1"/>
              <a:t> Die zwei Pole der Ware: Gebrauchswert und Wert</a:t>
            </a:r>
          </a:p>
        </p:txBody>
      </p:sp>
      <p:sp>
        <p:nvSpPr>
          <p:cNvPr id="23558" name="Text Box 4"/>
          <p:cNvSpPr txBox="1">
            <a:spLocks noChangeArrowheads="1"/>
          </p:cNvSpPr>
          <p:nvPr/>
        </p:nvSpPr>
        <p:spPr bwMode="auto">
          <a:xfrm rot="-5400000">
            <a:off x="-2520950" y="3813175"/>
            <a:ext cx="5572125"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Fleisch /</a:t>
            </a:r>
            <a:r>
              <a:rPr lang="de-DE" sz="1400">
                <a:solidFill>
                  <a:schemeClr val="accent2"/>
                </a:solidFill>
              </a:rPr>
              <a:t> Zugaben</a:t>
            </a:r>
          </a:p>
          <a:p>
            <a:endParaRPr lang="de-DE" sz="1400">
              <a:solidFill>
                <a:schemeClr val="accent2"/>
              </a:solidFill>
            </a:endParaRPr>
          </a:p>
        </p:txBody>
      </p:sp>
      <p:sp>
        <p:nvSpPr>
          <p:cNvPr id="23559" name="Text Box 8">
            <a:hlinkClick r:id="rId3" action="ppaction://hlinksldjump"/>
          </p:cNvPr>
          <p:cNvSpPr txBox="1">
            <a:spLocks noChangeArrowheads="1"/>
          </p:cNvSpPr>
          <p:nvPr/>
        </p:nvSpPr>
        <p:spPr bwMode="auto">
          <a:xfrm>
            <a:off x="8232775" y="6553200"/>
            <a:ext cx="911225" cy="304800"/>
          </a:xfrm>
          <a:prstGeom prst="rect">
            <a:avLst/>
          </a:prstGeom>
          <a:noFill/>
          <a:ln w="9525">
            <a:noFill/>
            <a:miter lim="800000"/>
            <a:headEnd/>
            <a:tailEnd/>
          </a:ln>
          <a:effectLst/>
        </p:spPr>
        <p:txBody>
          <a:bodyPr wrap="none">
            <a:spAutoFit/>
          </a:bodyPr>
          <a:lstStyle/>
          <a:p>
            <a:r>
              <a:rPr lang="de-DE" sz="1400">
                <a:solidFill>
                  <a:schemeClr val="bg2"/>
                </a:solidFill>
              </a:rPr>
              <a:t>zurück </a:t>
            </a:r>
            <a:r>
              <a:rPr lang="de-DE" sz="1400">
                <a:solidFill>
                  <a:schemeClr val="bg2"/>
                </a:solidFill>
                <a:latin typeface="Wingdings 3" pitchFamily="18" charset="2"/>
              </a:rPr>
              <a:t>t</a:t>
            </a:r>
          </a:p>
        </p:txBody>
      </p:sp>
      <p:sp>
        <p:nvSpPr>
          <p:cNvPr id="23560" name="Text Box 10"/>
          <p:cNvSpPr txBox="1">
            <a:spLocks noChangeArrowheads="1"/>
          </p:cNvSpPr>
          <p:nvPr/>
        </p:nvSpPr>
        <p:spPr bwMode="auto">
          <a:xfrm>
            <a:off x="1179513" y="1847850"/>
            <a:ext cx="7531100" cy="771525"/>
          </a:xfrm>
          <a:prstGeom prst="rect">
            <a:avLst/>
          </a:prstGeom>
          <a:solidFill>
            <a:srgbClr val="FF0000">
              <a:alpha val="30196"/>
            </a:srgbClr>
          </a:solidFill>
          <a:ln w="9525" algn="ctr">
            <a:solidFill>
              <a:schemeClr val="tx1"/>
            </a:solidFill>
            <a:miter lim="800000"/>
            <a:headEnd/>
            <a:tailEnd/>
          </a:ln>
          <a:effectLst/>
        </p:spPr>
        <p:txBody>
          <a:bodyPr lIns="54000">
            <a:spAutoFit/>
          </a:bodyPr>
          <a:lstStyle/>
          <a:p>
            <a:r>
              <a:rPr lang="en-GB" sz="1400">
                <a:solidFill>
                  <a:schemeClr val="bg1"/>
                </a:solidFill>
                <a:cs typeface="Arial" charset="0"/>
              </a:rPr>
              <a:t>“Der Wert jeder Ware ... ist bedingt nicht durch die in ihr selbst enthaltne notwendige Arbeitszeit, sondern durch die gesellschaftlich notwendige Arbeitszeit, die zu ihrer </a:t>
            </a:r>
            <a:r>
              <a:rPr lang="en-GB" sz="1400" b="1">
                <a:solidFill>
                  <a:schemeClr val="bg1"/>
                </a:solidFill>
                <a:cs typeface="Arial" charset="0"/>
              </a:rPr>
              <a:t>Re</a:t>
            </a:r>
            <a:r>
              <a:rPr lang="en-GB" sz="1400">
                <a:solidFill>
                  <a:schemeClr val="bg1"/>
                </a:solidFill>
                <a:cs typeface="Arial" charset="0"/>
              </a:rPr>
              <a:t>produktion erheischt ist.“</a:t>
            </a:r>
            <a:r>
              <a:rPr lang="en-GB" sz="1600">
                <a:solidFill>
                  <a:schemeClr val="bg1"/>
                </a:solidFill>
                <a:cs typeface="Arial" charset="0"/>
              </a:rPr>
              <a:t> </a:t>
            </a:r>
            <a:r>
              <a:rPr lang="en-GB" sz="1000">
                <a:solidFill>
                  <a:schemeClr val="bg1"/>
                </a:solidFill>
                <a:cs typeface="Arial" charset="0"/>
              </a:rPr>
              <a:t>(Buch III, MEW 25, S.150)</a:t>
            </a:r>
          </a:p>
        </p:txBody>
      </p:sp>
      <p:sp>
        <p:nvSpPr>
          <p:cNvPr id="23561" name="Text Box 11"/>
          <p:cNvSpPr txBox="1">
            <a:spLocks noChangeArrowheads="1"/>
          </p:cNvSpPr>
          <p:nvPr/>
        </p:nvSpPr>
        <p:spPr bwMode="auto">
          <a:xfrm>
            <a:off x="1162050" y="3708400"/>
            <a:ext cx="7540625" cy="739775"/>
          </a:xfrm>
          <a:prstGeom prst="rect">
            <a:avLst/>
          </a:prstGeom>
          <a:solidFill>
            <a:srgbClr val="FF0000">
              <a:alpha val="30196"/>
            </a:srgbClr>
          </a:solidFill>
          <a:ln w="9525" algn="ctr">
            <a:solidFill>
              <a:schemeClr val="tx1"/>
            </a:solidFill>
            <a:miter lim="800000"/>
            <a:headEnd/>
            <a:tailEnd/>
          </a:ln>
          <a:effectLst/>
        </p:spPr>
        <p:txBody>
          <a:bodyPr lIns="54000">
            <a:spAutoFit/>
          </a:bodyPr>
          <a:lstStyle/>
          <a:p>
            <a:r>
              <a:rPr lang="en-GB" sz="1400">
                <a:solidFill>
                  <a:schemeClr val="bg1"/>
                </a:solidFill>
                <a:cs typeface="Arial" charset="0"/>
              </a:rPr>
              <a:t>„... so daß nicht nur auf die einzelne Ware nur die notwendige Arbeitszeit verwandt ist, sondern daß von der gesellschaftlichen Gesamtarbeitszeit nur das nötige proportionelle Quantum in den verschiednen Gruppen verwandt ist.“ </a:t>
            </a:r>
            <a:r>
              <a:rPr lang="en-GB" sz="1000">
                <a:solidFill>
                  <a:schemeClr val="bg1"/>
                </a:solidFill>
                <a:cs typeface="Arial" charset="0"/>
              </a:rPr>
              <a:t>(Buch III; MEW 25, S.648, s.a. S.196f, S.654, S.889)</a:t>
            </a:r>
          </a:p>
        </p:txBody>
      </p:sp>
      <p:sp>
        <p:nvSpPr>
          <p:cNvPr id="23562" name="Text Box 12"/>
          <p:cNvSpPr txBox="1">
            <a:spLocks noChangeArrowheads="1"/>
          </p:cNvSpPr>
          <p:nvPr/>
        </p:nvSpPr>
        <p:spPr bwMode="auto">
          <a:xfrm>
            <a:off x="1182688" y="1041400"/>
            <a:ext cx="7504112" cy="739775"/>
          </a:xfrm>
          <a:prstGeom prst="rect">
            <a:avLst/>
          </a:prstGeom>
          <a:solidFill>
            <a:schemeClr val="hlink">
              <a:alpha val="79999"/>
            </a:schemeClr>
          </a:solidFill>
          <a:ln w="9525" algn="ctr">
            <a:solidFill>
              <a:srgbClr val="000000"/>
            </a:solidFill>
            <a:miter lim="800000"/>
            <a:headEnd/>
            <a:tailEnd/>
          </a:ln>
          <a:effectLst/>
        </p:spPr>
        <p:txBody>
          <a:bodyPr>
            <a:spAutoFit/>
          </a:bodyPr>
          <a:lstStyle/>
          <a:p>
            <a:r>
              <a:rPr lang="en-GB" sz="1400">
                <a:solidFill>
                  <a:schemeClr val="bg1"/>
                </a:solidFill>
                <a:cs typeface="Arial" charset="0"/>
              </a:rPr>
              <a:t>Die hier gegebene Bestimmung der gesellschaftlich notwendigen Arbeitszeit bezieht sich dem Untersuchungsgegenstand entsprechend auf die einzelne Ware. Diese Bestimmung wird im Verlauf der Analyse weiter konkretisiert:</a:t>
            </a:r>
          </a:p>
        </p:txBody>
      </p:sp>
      <p:sp>
        <p:nvSpPr>
          <p:cNvPr id="23563" name="Text Box 13"/>
          <p:cNvSpPr txBox="1">
            <a:spLocks noChangeArrowheads="1"/>
          </p:cNvSpPr>
          <p:nvPr/>
        </p:nvSpPr>
        <p:spPr bwMode="auto">
          <a:xfrm>
            <a:off x="1160463" y="4505325"/>
            <a:ext cx="7539037" cy="1541463"/>
          </a:xfrm>
          <a:prstGeom prst="rect">
            <a:avLst/>
          </a:prstGeom>
          <a:noFill/>
          <a:ln w="9525" algn="ctr">
            <a:solidFill>
              <a:srgbClr val="000000"/>
            </a:solidFill>
            <a:miter lim="800000"/>
            <a:headEnd/>
            <a:tailEnd/>
          </a:ln>
          <a:effectLst/>
        </p:spPr>
        <p:txBody>
          <a:bodyPr/>
          <a:lstStyle/>
          <a:p>
            <a:r>
              <a:rPr lang="en-GB" sz="1400">
                <a:cs typeface="Arial" charset="0"/>
              </a:rPr>
              <a:t>Die Marxologen starren nur auf die einzelne Ware und können selbstverständlich keinen  Wert an ihr entdecken. Nach Marx entfalten sich die Bestimmungen der Wert- und Waren-form von der einzelnen Ware über das Geld als allgemeine Ware vermittels der besonderen Ware Arbeitskraft zum Kapital in seinen Formen Geld-, produktives -, Warenkapital. Dabei bestimmt sich der Wert auf der Ebene des gesellschaftlichen Gesamtkapitals als dingliche Ausdrucksweise der kombinierten gesellschaftlichen Gesamtarbeit und ihrer proportionellen Aufteilung auf die Produktion der verschiednen Warenarten entsprechend der Nachfrage.</a:t>
            </a:r>
          </a:p>
        </p:txBody>
      </p:sp>
      <p:sp>
        <p:nvSpPr>
          <p:cNvPr id="23564" name="Text Box 14"/>
          <p:cNvSpPr txBox="1">
            <a:spLocks noChangeArrowheads="1"/>
          </p:cNvSpPr>
          <p:nvPr/>
        </p:nvSpPr>
        <p:spPr bwMode="auto">
          <a:xfrm>
            <a:off x="1181100" y="2659063"/>
            <a:ext cx="7504113" cy="952500"/>
          </a:xfrm>
          <a:prstGeom prst="rect">
            <a:avLst/>
          </a:prstGeom>
          <a:solidFill>
            <a:schemeClr val="hlink">
              <a:alpha val="79999"/>
            </a:schemeClr>
          </a:solidFill>
          <a:ln w="9525" algn="ctr">
            <a:solidFill>
              <a:srgbClr val="000000"/>
            </a:solidFill>
            <a:miter lim="800000"/>
            <a:headEnd/>
            <a:tailEnd/>
          </a:ln>
          <a:effectLst/>
        </p:spPr>
        <p:txBody>
          <a:bodyPr>
            <a:spAutoFit/>
          </a:bodyPr>
          <a:lstStyle/>
          <a:p>
            <a:r>
              <a:rPr lang="en-GB" sz="1400">
                <a:solidFill>
                  <a:schemeClr val="bg1"/>
                </a:solidFill>
                <a:cs typeface="Arial" charset="0"/>
              </a:rPr>
              <a:t>Diese Bestimmungen sind ausreichend, wenn man die einzelnen Waren betrachtet, wobei unterstellt ist, daß die Ware auf eine zahlungsfähige Nachfrage trifft. Bei der Untersuchung des gesamtgesellschaftlichen Reproduktionsprozesses kann davon nicht mehr ausgegangen werden. Hier gilt:</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578" name="Foliennummernplatzhalter 1"/>
          <p:cNvSpPr>
            <a:spLocks noGrp="1"/>
          </p:cNvSpPr>
          <p:nvPr>
            <p:ph type="sldNum" sz="quarter" idx="10"/>
          </p:nvPr>
        </p:nvSpPr>
        <p:spPr>
          <a:noFill/>
          <a:ln>
            <a:miter lim="800000"/>
            <a:headEnd/>
            <a:tailEnd/>
          </a:ln>
        </p:spPr>
        <p:txBody>
          <a:bodyPr/>
          <a:lstStyle/>
          <a:p>
            <a:r>
              <a:rPr lang="de-DE"/>
              <a:t>Folie </a:t>
            </a:r>
            <a:fld id="{262446C4-9585-46DD-82C1-2703852C0610}" type="slidenum">
              <a:rPr lang="de-DE"/>
              <a:pPr/>
              <a:t>22</a:t>
            </a:fld>
            <a:endParaRPr lang="de-DE"/>
          </a:p>
        </p:txBody>
      </p:sp>
      <p:sp>
        <p:nvSpPr>
          <p:cNvPr id="24579" name="Rectangle 11"/>
          <p:cNvSpPr>
            <a:spLocks noGrp="1" noChangeArrowheads="1"/>
          </p:cNvSpPr>
          <p:nvPr>
            <p:ph type="title" idx="4294967295"/>
          </p:nvPr>
        </p:nvSpPr>
        <p:spPr bwMode="auto">
          <a:xfrm>
            <a:off x="579438" y="298450"/>
            <a:ext cx="3121025" cy="396875"/>
          </a:xfrm>
          <a:prstGeom prst="rect">
            <a:avLst/>
          </a:prstGeom>
          <a:noFill/>
          <a:ln>
            <a:miter lim="800000"/>
            <a:headEnd/>
            <a:tailEnd/>
          </a:ln>
        </p:spPr>
        <p:txBody>
          <a:bodyPr>
            <a:spAutoFit/>
          </a:bodyPr>
          <a:lstStyle/>
          <a:p>
            <a:pPr eaLnBrk="1" hangingPunct="1"/>
            <a:r>
              <a:rPr lang="de-DE">
                <a:solidFill>
                  <a:srgbClr val="EAEAEA"/>
                </a:solidFill>
              </a:rPr>
              <a:t>1.1 Zugabe Produktivkraft</a:t>
            </a:r>
          </a:p>
        </p:txBody>
      </p:sp>
      <p:sp>
        <p:nvSpPr>
          <p:cNvPr id="24580" name="Rectangle 2"/>
          <p:cNvSpPr>
            <a:spLocks noGrp="1" noChangeArrowheads="1"/>
          </p:cNvSpPr>
          <p:nvPr>
            <p:ph type="title" idx="4294967295"/>
          </p:nvPr>
        </p:nvSpPr>
        <p:spPr bwMode="auto">
          <a:xfrm>
            <a:off x="1089025" y="422275"/>
            <a:ext cx="7585075" cy="396875"/>
          </a:xfrm>
          <a:prstGeom prst="rect">
            <a:avLst/>
          </a:prstGeom>
          <a:noFill/>
          <a:ln algn="ctr">
            <a:miter lim="800000"/>
            <a:headEnd/>
            <a:tailEnd/>
          </a:ln>
        </p:spPr>
        <p:txBody>
          <a:bodyPr anchor="ctr">
            <a:spAutoFit/>
          </a:bodyPr>
          <a:lstStyle/>
          <a:p>
            <a:pPr algn="ctr" eaLnBrk="1" hangingPunct="1"/>
            <a:r>
              <a:rPr lang="de-DE"/>
              <a:t>Zur Produktivkraft der Arbeit</a:t>
            </a:r>
          </a:p>
        </p:txBody>
      </p:sp>
      <p:sp>
        <p:nvSpPr>
          <p:cNvPr id="24581" name="Rectangle 3"/>
          <p:cNvSpPr>
            <a:spLocks noChangeArrowheads="1"/>
          </p:cNvSpPr>
          <p:nvPr/>
        </p:nvSpPr>
        <p:spPr bwMode="auto">
          <a:xfrm>
            <a:off x="635000" y="0"/>
            <a:ext cx="7610475"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Die Ware /</a:t>
            </a:r>
            <a:r>
              <a:rPr lang="de-DE" sz="1000" b="1"/>
              <a:t> Die zwei Pole der Ware: Gebrauchswert und Wert</a:t>
            </a:r>
          </a:p>
        </p:txBody>
      </p:sp>
      <p:sp>
        <p:nvSpPr>
          <p:cNvPr id="24582" name="Text Box 4"/>
          <p:cNvSpPr txBox="1">
            <a:spLocks noChangeArrowheads="1"/>
          </p:cNvSpPr>
          <p:nvPr/>
        </p:nvSpPr>
        <p:spPr bwMode="auto">
          <a:xfrm rot="-5400000">
            <a:off x="-2520950" y="3813175"/>
            <a:ext cx="5572125"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Fleisch /</a:t>
            </a:r>
            <a:r>
              <a:rPr lang="de-DE" sz="1400">
                <a:solidFill>
                  <a:schemeClr val="accent2"/>
                </a:solidFill>
              </a:rPr>
              <a:t> Zugaben</a:t>
            </a:r>
          </a:p>
          <a:p>
            <a:endParaRPr lang="de-DE" sz="1400">
              <a:solidFill>
                <a:schemeClr val="accent2"/>
              </a:solidFill>
            </a:endParaRPr>
          </a:p>
        </p:txBody>
      </p:sp>
      <p:sp>
        <p:nvSpPr>
          <p:cNvPr id="24583" name="Text Box 8">
            <a:hlinkClick r:id="rId3" action="ppaction://hlinksldjump"/>
          </p:cNvPr>
          <p:cNvSpPr txBox="1">
            <a:spLocks noChangeArrowheads="1"/>
          </p:cNvSpPr>
          <p:nvPr/>
        </p:nvSpPr>
        <p:spPr bwMode="auto">
          <a:xfrm>
            <a:off x="8232775" y="6553200"/>
            <a:ext cx="911225" cy="304800"/>
          </a:xfrm>
          <a:prstGeom prst="rect">
            <a:avLst/>
          </a:prstGeom>
          <a:noFill/>
          <a:ln w="9525">
            <a:noFill/>
            <a:miter lim="800000"/>
            <a:headEnd/>
            <a:tailEnd/>
          </a:ln>
          <a:effectLst/>
        </p:spPr>
        <p:txBody>
          <a:bodyPr wrap="none">
            <a:spAutoFit/>
          </a:bodyPr>
          <a:lstStyle/>
          <a:p>
            <a:r>
              <a:rPr lang="de-DE" sz="1400">
                <a:solidFill>
                  <a:schemeClr val="bg2"/>
                </a:solidFill>
              </a:rPr>
              <a:t>zurück </a:t>
            </a:r>
            <a:r>
              <a:rPr lang="de-DE" sz="1400">
                <a:solidFill>
                  <a:schemeClr val="bg2"/>
                </a:solidFill>
                <a:latin typeface="Wingdings 3" pitchFamily="18" charset="2"/>
              </a:rPr>
              <a:t>t</a:t>
            </a:r>
          </a:p>
        </p:txBody>
      </p:sp>
      <p:sp>
        <p:nvSpPr>
          <p:cNvPr id="24584" name="Text Box 10"/>
          <p:cNvSpPr txBox="1">
            <a:spLocks noChangeArrowheads="1"/>
          </p:cNvSpPr>
          <p:nvPr/>
        </p:nvSpPr>
        <p:spPr bwMode="auto">
          <a:xfrm>
            <a:off x="1433513" y="3390900"/>
            <a:ext cx="7223125" cy="1143000"/>
          </a:xfrm>
          <a:prstGeom prst="rect">
            <a:avLst/>
          </a:prstGeom>
          <a:noFill/>
          <a:ln w="9525">
            <a:noFill/>
            <a:miter lim="800000"/>
            <a:headEnd/>
            <a:tailEnd/>
          </a:ln>
          <a:effectLst/>
        </p:spPr>
        <p:txBody>
          <a:bodyPr>
            <a:spAutoFit/>
          </a:bodyPr>
          <a:lstStyle/>
          <a:p>
            <a:pPr>
              <a:spcBef>
                <a:spcPct val="30000"/>
              </a:spcBef>
            </a:pPr>
            <a:r>
              <a:rPr lang="de-DE" sz="1600"/>
              <a:t>In einem Jahr mit günstigem Wetter vergegenständlicht sich die gleiche Arbeitsmenge in mehr Tonnen Weizen, als in einem mit ungünstigem.</a:t>
            </a:r>
          </a:p>
          <a:p>
            <a:pPr>
              <a:spcBef>
                <a:spcPct val="30000"/>
              </a:spcBef>
            </a:pPr>
            <a:r>
              <a:rPr lang="de-DE" sz="1600"/>
              <a:t>Mit einem Mähdrescher vergegenständlicht sich die gleiche Arbeitsmenge in gigantisch mehr Tonnen Weizen als mit Sense und Dreschflegel.</a:t>
            </a:r>
          </a:p>
        </p:txBody>
      </p:sp>
      <p:sp>
        <p:nvSpPr>
          <p:cNvPr id="24585" name="Text Box 12"/>
          <p:cNvSpPr txBox="1">
            <a:spLocks noChangeArrowheads="1"/>
          </p:cNvSpPr>
          <p:nvPr/>
        </p:nvSpPr>
        <p:spPr bwMode="auto">
          <a:xfrm>
            <a:off x="3241675" y="1847850"/>
            <a:ext cx="3298825" cy="336550"/>
          </a:xfrm>
          <a:prstGeom prst="rect">
            <a:avLst/>
          </a:prstGeom>
          <a:noFill/>
          <a:ln w="9525">
            <a:noFill/>
            <a:miter lim="800000"/>
            <a:headEnd/>
            <a:tailEnd/>
          </a:ln>
          <a:effectLst/>
        </p:spPr>
        <p:txBody>
          <a:bodyPr wrap="none">
            <a:spAutoFit/>
          </a:bodyPr>
          <a:lstStyle/>
          <a:p>
            <a:r>
              <a:rPr lang="de-DE" sz="1600">
                <a:solidFill>
                  <a:srgbClr val="FF0000"/>
                </a:solidFill>
              </a:rPr>
              <a:t>Folie muß noch hergestellt werden</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602" name="Foliennummernplatzhalter 1"/>
          <p:cNvSpPr>
            <a:spLocks noGrp="1"/>
          </p:cNvSpPr>
          <p:nvPr>
            <p:ph type="sldNum" sz="quarter" idx="10"/>
          </p:nvPr>
        </p:nvSpPr>
        <p:spPr>
          <a:noFill/>
          <a:ln>
            <a:miter lim="800000"/>
            <a:headEnd/>
            <a:tailEnd/>
          </a:ln>
        </p:spPr>
        <p:txBody>
          <a:bodyPr/>
          <a:lstStyle/>
          <a:p>
            <a:r>
              <a:rPr lang="de-DE"/>
              <a:t>Folie </a:t>
            </a:r>
            <a:fld id="{F9DF114D-AC0C-431F-9BD7-179BC792E99F}" type="slidenum">
              <a:rPr lang="de-DE"/>
              <a:pPr/>
              <a:t>23</a:t>
            </a:fld>
            <a:endParaRPr lang="de-DE"/>
          </a:p>
        </p:txBody>
      </p:sp>
      <p:sp>
        <p:nvSpPr>
          <p:cNvPr id="485392" name="Text Box 16"/>
          <p:cNvSpPr txBox="1">
            <a:spLocks noChangeArrowheads="1"/>
          </p:cNvSpPr>
          <p:nvPr/>
        </p:nvSpPr>
        <p:spPr bwMode="auto">
          <a:xfrm>
            <a:off x="7951788" y="6521450"/>
            <a:ext cx="1192212" cy="336550"/>
          </a:xfrm>
          <a:prstGeom prst="rect">
            <a:avLst/>
          </a:prstGeom>
          <a:noFill/>
          <a:ln w="9525">
            <a:noFill/>
            <a:miter lim="800000"/>
            <a:headEnd/>
            <a:tailEnd/>
          </a:ln>
          <a:effectLst/>
        </p:spPr>
        <p:txBody>
          <a:bodyPr wrap="none">
            <a:spAutoFit/>
          </a:bodyPr>
          <a:lstStyle/>
          <a:p>
            <a:r>
              <a:rPr lang="de-DE" sz="1600">
                <a:solidFill>
                  <a:schemeClr val="bg2"/>
                </a:solidFill>
                <a:latin typeface="Wingdings 3" pitchFamily="18" charset="2"/>
              </a:rPr>
              <a:t>u</a:t>
            </a:r>
            <a:r>
              <a:rPr lang="de-DE" sz="1400">
                <a:solidFill>
                  <a:schemeClr val="bg2"/>
                </a:solidFill>
              </a:rPr>
              <a:t> Mausklick</a:t>
            </a:r>
          </a:p>
        </p:txBody>
      </p:sp>
      <p:sp>
        <p:nvSpPr>
          <p:cNvPr id="25604" name="Rectangle 10"/>
          <p:cNvSpPr>
            <a:spLocks noGrp="1" noChangeArrowheads="1"/>
          </p:cNvSpPr>
          <p:nvPr>
            <p:ph type="title" idx="4294967295"/>
          </p:nvPr>
        </p:nvSpPr>
        <p:spPr bwMode="auto">
          <a:xfrm>
            <a:off x="592138" y="285750"/>
            <a:ext cx="4114800" cy="396875"/>
          </a:xfrm>
          <a:prstGeom prst="rect">
            <a:avLst/>
          </a:prstGeom>
          <a:noFill/>
          <a:ln>
            <a:miter lim="800000"/>
            <a:headEnd/>
            <a:tailEnd/>
          </a:ln>
        </p:spPr>
        <p:txBody>
          <a:bodyPr>
            <a:spAutoFit/>
          </a:bodyPr>
          <a:lstStyle/>
          <a:p>
            <a:pPr eaLnBrk="1" hangingPunct="1"/>
            <a:r>
              <a:rPr lang="de-DE">
                <a:solidFill>
                  <a:srgbClr val="EAEAEA"/>
                </a:solidFill>
              </a:rPr>
              <a:t>1.1 Zugabe Gebrauchswert - Wert</a:t>
            </a:r>
          </a:p>
        </p:txBody>
      </p:sp>
      <p:sp>
        <p:nvSpPr>
          <p:cNvPr id="25605" name="Rectangle 2"/>
          <p:cNvSpPr>
            <a:spLocks noGrp="1" noChangeArrowheads="1"/>
          </p:cNvSpPr>
          <p:nvPr>
            <p:ph type="title" idx="4294967295"/>
          </p:nvPr>
        </p:nvSpPr>
        <p:spPr bwMode="auto">
          <a:xfrm>
            <a:off x="1089025" y="422275"/>
            <a:ext cx="7585075" cy="396875"/>
          </a:xfrm>
          <a:prstGeom prst="rect">
            <a:avLst/>
          </a:prstGeom>
          <a:noFill/>
          <a:ln algn="ctr">
            <a:miter lim="800000"/>
            <a:headEnd/>
            <a:tailEnd/>
          </a:ln>
        </p:spPr>
        <p:txBody>
          <a:bodyPr anchor="ctr">
            <a:spAutoFit/>
          </a:bodyPr>
          <a:lstStyle/>
          <a:p>
            <a:pPr algn="ctr" eaLnBrk="1" hangingPunct="1"/>
            <a:r>
              <a:rPr lang="de-DE"/>
              <a:t>Zusätzliches zu Gebrauchswert und Wert</a:t>
            </a:r>
          </a:p>
        </p:txBody>
      </p:sp>
      <p:sp>
        <p:nvSpPr>
          <p:cNvPr id="25606" name="Rectangle 3"/>
          <p:cNvSpPr>
            <a:spLocks noChangeArrowheads="1"/>
          </p:cNvSpPr>
          <p:nvPr/>
        </p:nvSpPr>
        <p:spPr bwMode="auto">
          <a:xfrm>
            <a:off x="635000" y="0"/>
            <a:ext cx="7610475" cy="244475"/>
          </a:xfrm>
          <a:prstGeom prst="rect">
            <a:avLst/>
          </a:prstGeom>
          <a:noFill/>
          <a:ln w="9525">
            <a:noFill/>
            <a:miter lim="800000"/>
            <a:headEnd/>
            <a:tailEnd/>
          </a:ln>
          <a:effectLst/>
        </p:spPr>
        <p:txBody>
          <a:bodyPr wrap="none">
            <a:spAutoFit/>
          </a:bodyPr>
          <a:lstStyle/>
          <a:p>
            <a:r>
              <a:rPr lang="de-DE" sz="1000"/>
              <a:t>Das Kapital / Der Produktionsprozeß des Kapitals / Ware und Geld / Die Ware /</a:t>
            </a:r>
            <a:r>
              <a:rPr lang="de-DE" sz="1000" b="1"/>
              <a:t> Die zwei Pole der Ware: Gebrauchswert und Wert</a:t>
            </a:r>
          </a:p>
        </p:txBody>
      </p:sp>
      <p:sp>
        <p:nvSpPr>
          <p:cNvPr id="25607" name="Text Box 4"/>
          <p:cNvSpPr txBox="1">
            <a:spLocks noChangeArrowheads="1"/>
          </p:cNvSpPr>
          <p:nvPr/>
        </p:nvSpPr>
        <p:spPr bwMode="auto">
          <a:xfrm rot="-5400000">
            <a:off x="-2520950" y="3813175"/>
            <a:ext cx="5572125" cy="517525"/>
          </a:xfrm>
          <a:prstGeom prst="rect">
            <a:avLst/>
          </a:prstGeom>
          <a:noFill/>
          <a:ln w="9525" algn="ctr">
            <a:noFill/>
            <a:miter lim="800000"/>
            <a:headEnd/>
            <a:tailEnd/>
          </a:ln>
          <a:effectLst/>
        </p:spPr>
        <p:txBody>
          <a:bodyPr wrap="none">
            <a:spAutoFit/>
          </a:bodyPr>
          <a:lstStyle/>
          <a:p>
            <a:r>
              <a:rPr lang="de-DE" sz="1400">
                <a:solidFill>
                  <a:schemeClr val="bg2"/>
                </a:solidFill>
              </a:rPr>
              <a:t>Ebenen der Präsentation – Skelett / Roter Faden / Fleisch /</a:t>
            </a:r>
            <a:r>
              <a:rPr lang="de-DE" sz="1400">
                <a:solidFill>
                  <a:schemeClr val="accent2"/>
                </a:solidFill>
              </a:rPr>
              <a:t> Zugaben</a:t>
            </a:r>
          </a:p>
          <a:p>
            <a:endParaRPr lang="de-DE" sz="1400">
              <a:solidFill>
                <a:schemeClr val="accent2"/>
              </a:solidFill>
            </a:endParaRPr>
          </a:p>
        </p:txBody>
      </p:sp>
      <p:sp>
        <p:nvSpPr>
          <p:cNvPr id="485384" name="Text Box 8">
            <a:hlinkClick r:id="rId3" action="ppaction://hlinksldjump"/>
          </p:cNvPr>
          <p:cNvSpPr txBox="1">
            <a:spLocks noChangeArrowheads="1"/>
          </p:cNvSpPr>
          <p:nvPr/>
        </p:nvSpPr>
        <p:spPr bwMode="auto">
          <a:xfrm>
            <a:off x="8232775" y="6553200"/>
            <a:ext cx="911225" cy="304800"/>
          </a:xfrm>
          <a:prstGeom prst="rect">
            <a:avLst/>
          </a:prstGeom>
          <a:noFill/>
          <a:ln w="9525">
            <a:noFill/>
            <a:miter lim="800000"/>
            <a:headEnd/>
            <a:tailEnd/>
          </a:ln>
          <a:effectLst/>
        </p:spPr>
        <p:txBody>
          <a:bodyPr wrap="none">
            <a:spAutoFit/>
          </a:bodyPr>
          <a:lstStyle/>
          <a:p>
            <a:r>
              <a:rPr lang="de-DE" sz="1400">
                <a:solidFill>
                  <a:schemeClr val="bg2"/>
                </a:solidFill>
              </a:rPr>
              <a:t>zurück </a:t>
            </a:r>
            <a:r>
              <a:rPr lang="de-DE" sz="1400">
                <a:solidFill>
                  <a:schemeClr val="bg2"/>
                </a:solidFill>
                <a:latin typeface="Wingdings 3" pitchFamily="18" charset="2"/>
              </a:rPr>
              <a:t>t</a:t>
            </a:r>
          </a:p>
        </p:txBody>
      </p:sp>
      <p:sp>
        <p:nvSpPr>
          <p:cNvPr id="485385" name="Text Box 9"/>
          <p:cNvSpPr txBox="1">
            <a:spLocks noChangeArrowheads="1"/>
          </p:cNvSpPr>
          <p:nvPr/>
        </p:nvSpPr>
        <p:spPr bwMode="auto">
          <a:xfrm>
            <a:off x="1193800" y="3378200"/>
            <a:ext cx="7469188" cy="835025"/>
          </a:xfrm>
          <a:prstGeom prst="rect">
            <a:avLst/>
          </a:prstGeom>
          <a:noFill/>
          <a:ln w="9525" algn="ctr">
            <a:solidFill>
              <a:schemeClr val="tx1"/>
            </a:solidFill>
            <a:miter lim="800000"/>
            <a:headEnd/>
            <a:tailEnd/>
          </a:ln>
          <a:effectLst/>
        </p:spPr>
        <p:txBody>
          <a:bodyPr>
            <a:spAutoFit/>
          </a:bodyPr>
          <a:lstStyle/>
          <a:p>
            <a:pPr>
              <a:spcBef>
                <a:spcPct val="30000"/>
              </a:spcBef>
            </a:pPr>
            <a:r>
              <a:rPr lang="de-DE" sz="1600"/>
              <a:t>Endlich kann kein Ding Wert sein, ohne Gebrauchsgegenstand zu sein. Ist es nutzlos, so ist auch die in ihm enthaltene Arbeit nutzlos, zählt nicht als Arbeit und bildet daher keinen Wert.</a:t>
            </a:r>
          </a:p>
        </p:txBody>
      </p:sp>
      <p:sp>
        <p:nvSpPr>
          <p:cNvPr id="25610" name="Text Box 11"/>
          <p:cNvSpPr txBox="1">
            <a:spLocks noChangeArrowheads="1"/>
          </p:cNvSpPr>
          <p:nvPr/>
        </p:nvSpPr>
        <p:spPr bwMode="auto">
          <a:xfrm>
            <a:off x="600075" y="6300788"/>
            <a:ext cx="1081088"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r>
              <a:rPr lang="de-DE" sz="1400">
                <a:solidFill>
                  <a:schemeClr val="bg2"/>
                </a:solidFill>
              </a:rPr>
              <a:t> S. 55</a:t>
            </a:r>
          </a:p>
          <a:p>
            <a:pPr algn="ctr"/>
            <a:r>
              <a:rPr lang="de-DE" sz="1400">
                <a:solidFill>
                  <a:schemeClr val="bg2"/>
                </a:solidFill>
              </a:rPr>
              <a:t>Originaltext</a:t>
            </a:r>
          </a:p>
        </p:txBody>
      </p:sp>
      <p:sp>
        <p:nvSpPr>
          <p:cNvPr id="25611" name="Text Box 12"/>
          <p:cNvSpPr txBox="1">
            <a:spLocks noChangeArrowheads="1"/>
          </p:cNvSpPr>
          <p:nvPr/>
        </p:nvSpPr>
        <p:spPr bwMode="auto">
          <a:xfrm>
            <a:off x="1741488" y="6300788"/>
            <a:ext cx="727075"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Skelett</a:t>
            </a:r>
          </a:p>
        </p:txBody>
      </p:sp>
      <p:sp>
        <p:nvSpPr>
          <p:cNvPr id="25612" name="Text Box 13"/>
          <p:cNvSpPr txBox="1">
            <a:spLocks noChangeArrowheads="1"/>
          </p:cNvSpPr>
          <p:nvPr/>
        </p:nvSpPr>
        <p:spPr bwMode="auto">
          <a:xfrm>
            <a:off x="2635250" y="6311900"/>
            <a:ext cx="1168400" cy="549275"/>
          </a:xfrm>
          <a:prstGeom prst="rect">
            <a:avLst/>
          </a:prstGeom>
          <a:noFill/>
          <a:ln w="9525">
            <a:noFill/>
            <a:miter lim="800000"/>
            <a:headEnd/>
            <a:tailEnd/>
          </a:ln>
          <a:effectLst/>
        </p:spPr>
        <p:txBody>
          <a:bodyPr wrap="none">
            <a:spAutoFit/>
          </a:bodyPr>
          <a:lstStyle/>
          <a:p>
            <a:pPr algn="ctr"/>
            <a:r>
              <a:rPr lang="de-DE" sz="1600">
                <a:solidFill>
                  <a:schemeClr val="bg2"/>
                </a:solidFill>
                <a:latin typeface="Wingdings 3" pitchFamily="18" charset="2"/>
              </a:rPr>
              <a:t>u</a:t>
            </a:r>
            <a:endParaRPr lang="de-DE" sz="1400">
              <a:solidFill>
                <a:schemeClr val="bg2"/>
              </a:solidFill>
            </a:endParaRPr>
          </a:p>
          <a:p>
            <a:pPr algn="ctr"/>
            <a:r>
              <a:rPr lang="de-DE" sz="1400">
                <a:solidFill>
                  <a:schemeClr val="bg2"/>
                </a:solidFill>
              </a:rPr>
              <a:t>Roter Faden</a:t>
            </a:r>
          </a:p>
        </p:txBody>
      </p:sp>
      <p:sp>
        <p:nvSpPr>
          <p:cNvPr id="485390" name="Text Box 14"/>
          <p:cNvSpPr txBox="1">
            <a:spLocks noChangeArrowheads="1"/>
          </p:cNvSpPr>
          <p:nvPr/>
        </p:nvSpPr>
        <p:spPr bwMode="auto">
          <a:xfrm>
            <a:off x="1211263" y="1193800"/>
            <a:ext cx="7456487" cy="835025"/>
          </a:xfrm>
          <a:prstGeom prst="rect">
            <a:avLst/>
          </a:prstGeom>
          <a:noFill/>
          <a:ln w="9525">
            <a:solidFill>
              <a:schemeClr val="tx1"/>
            </a:solidFill>
            <a:miter lim="800000"/>
            <a:headEnd/>
            <a:tailEnd/>
          </a:ln>
          <a:effectLst/>
        </p:spPr>
        <p:txBody>
          <a:bodyPr>
            <a:spAutoFit/>
          </a:bodyPr>
          <a:lstStyle/>
          <a:p>
            <a:pPr>
              <a:spcBef>
                <a:spcPct val="30000"/>
              </a:spcBef>
            </a:pPr>
            <a:r>
              <a:rPr lang="de-DE" sz="1600"/>
              <a:t>Ein Ding kann </a:t>
            </a:r>
            <a:r>
              <a:rPr lang="de-DE" sz="1600" b="1"/>
              <a:t>Gebrauchswert</a:t>
            </a:r>
            <a:r>
              <a:rPr lang="de-DE" sz="1600"/>
              <a:t> sein, ohne </a:t>
            </a:r>
            <a:r>
              <a:rPr lang="de-DE" sz="1600" b="1"/>
              <a:t>Wert</a:t>
            </a:r>
            <a:r>
              <a:rPr lang="de-DE" sz="1600"/>
              <a:t> zu sein. Dies ist der Fall, wenn sein Nutzen nicht durch Arbeit vermittelt ist; z.B. bei Luft, jungfräulichem Boden, wildwachsendem Holz usw.</a:t>
            </a:r>
            <a:endParaRPr lang="de-DE"/>
          </a:p>
        </p:txBody>
      </p:sp>
      <p:sp>
        <p:nvSpPr>
          <p:cNvPr id="485391" name="Text Box 15"/>
          <p:cNvSpPr txBox="1">
            <a:spLocks noChangeArrowheads="1"/>
          </p:cNvSpPr>
          <p:nvPr/>
        </p:nvSpPr>
        <p:spPr bwMode="auto">
          <a:xfrm>
            <a:off x="1208088" y="2128838"/>
            <a:ext cx="7456487" cy="1079500"/>
          </a:xfrm>
          <a:prstGeom prst="rect">
            <a:avLst/>
          </a:prstGeom>
          <a:noFill/>
          <a:ln w="9525">
            <a:solidFill>
              <a:schemeClr val="tx1"/>
            </a:solidFill>
            <a:miter lim="800000"/>
            <a:headEnd/>
            <a:tailEnd/>
          </a:ln>
          <a:effectLst/>
        </p:spPr>
        <p:txBody>
          <a:bodyPr>
            <a:spAutoFit/>
          </a:bodyPr>
          <a:lstStyle/>
          <a:p>
            <a:pPr>
              <a:spcBef>
                <a:spcPct val="30000"/>
              </a:spcBef>
            </a:pPr>
            <a:r>
              <a:rPr lang="de-DE" sz="1600"/>
              <a:t>Ein Ding kann nützlich und Produkt menschlicher Arbeit sein, ohne </a:t>
            </a:r>
            <a:r>
              <a:rPr lang="de-DE" sz="1600" b="1"/>
              <a:t>Ware</a:t>
            </a:r>
            <a:r>
              <a:rPr lang="de-DE" sz="1600"/>
              <a:t> zu sein. Wer durch sein Produkt sein eignes Bedürfnis befriedigt, schafft zwar </a:t>
            </a:r>
            <a:r>
              <a:rPr lang="de-DE" sz="1600" b="1"/>
              <a:t>Gebrauchswert</a:t>
            </a:r>
            <a:r>
              <a:rPr lang="de-DE" sz="1600"/>
              <a:t>, aber nicht </a:t>
            </a:r>
            <a:r>
              <a:rPr lang="de-DE" sz="1600" b="1"/>
              <a:t>Ware</a:t>
            </a:r>
            <a:r>
              <a:rPr lang="de-DE" sz="1600"/>
              <a:t>. Um Ware zu produzieren, muß er </a:t>
            </a:r>
            <a:r>
              <a:rPr lang="de-DE" sz="1600" b="1"/>
              <a:t>Gebrauchswert für andre</a:t>
            </a:r>
            <a:r>
              <a:rPr lang="de-DE" sz="1600"/>
              <a:t> produzieren.</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85390"/>
                                        </p:tgtEl>
                                        <p:attrNameLst>
                                          <p:attrName>style.visibility</p:attrName>
                                        </p:attrNameLst>
                                      </p:cBhvr>
                                      <p:to>
                                        <p:strVal val="visible"/>
                                      </p:to>
                                    </p:set>
                                    <p:animEffect transition="in" filter="fade">
                                      <p:cBhvr>
                                        <p:cTn id="7" dur="2000"/>
                                        <p:tgtEl>
                                          <p:spTgt spid="485390"/>
                                        </p:tgtEl>
                                      </p:cBhvr>
                                    </p:animEffect>
                                  </p:childTnLst>
                                </p:cTn>
                              </p:par>
                            </p:childTnLst>
                          </p:cTn>
                        </p:par>
                        <p:par>
                          <p:cTn id="8" fill="hold" nodeType="afterGroup">
                            <p:stCondLst>
                              <p:cond delay="2000"/>
                            </p:stCondLst>
                            <p:childTnLst>
                              <p:par>
                                <p:cTn id="9" presetID="1" presetClass="entr" presetSubtype="0" fill="hold" grpId="0" nodeType="afterEffect">
                                  <p:stCondLst>
                                    <p:cond delay="0"/>
                                  </p:stCondLst>
                                  <p:childTnLst>
                                    <p:set>
                                      <p:cBhvr>
                                        <p:cTn id="10" dur="1" fill="hold">
                                          <p:stCondLst>
                                            <p:cond delay="0"/>
                                          </p:stCondLst>
                                        </p:cTn>
                                        <p:tgtEl>
                                          <p:spTgt spid="48539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grpId="1" nodeType="clickEffect">
                                  <p:stCondLst>
                                    <p:cond delay="0"/>
                                  </p:stCondLst>
                                  <p:childTnLst>
                                    <p:animEffect transition="out" filter="fade">
                                      <p:cBhvr>
                                        <p:cTn id="14" dur="2000"/>
                                        <p:tgtEl>
                                          <p:spTgt spid="485392"/>
                                        </p:tgtEl>
                                      </p:cBhvr>
                                    </p:animEffect>
                                    <p:set>
                                      <p:cBhvr>
                                        <p:cTn id="15" dur="1" fill="hold">
                                          <p:stCondLst>
                                            <p:cond delay="1999"/>
                                          </p:stCondLst>
                                        </p:cTn>
                                        <p:tgtEl>
                                          <p:spTgt spid="485392"/>
                                        </p:tgtEl>
                                        <p:attrNameLst>
                                          <p:attrName>style.visibility</p:attrName>
                                        </p:attrNameLst>
                                      </p:cBhvr>
                                      <p:to>
                                        <p:strVal val="hidden"/>
                                      </p:to>
                                    </p:set>
                                  </p:childTnLst>
                                </p:cTn>
                              </p:par>
                            </p:childTnLst>
                          </p:cTn>
                        </p:par>
                        <p:par>
                          <p:cTn id="16" fill="hold" nodeType="afterGroup">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485391"/>
                                        </p:tgtEl>
                                        <p:attrNameLst>
                                          <p:attrName>style.visibility</p:attrName>
                                        </p:attrNameLst>
                                      </p:cBhvr>
                                      <p:to>
                                        <p:strVal val="visible"/>
                                      </p:to>
                                    </p:set>
                                    <p:animEffect transition="in" filter="fade">
                                      <p:cBhvr>
                                        <p:cTn id="19" dur="2000"/>
                                        <p:tgtEl>
                                          <p:spTgt spid="485391"/>
                                        </p:tgtEl>
                                      </p:cBhvr>
                                    </p:animEffect>
                                  </p:childTnLst>
                                </p:cTn>
                              </p:par>
                            </p:childTnLst>
                          </p:cTn>
                        </p:par>
                        <p:par>
                          <p:cTn id="20" fill="hold" nodeType="afterGroup">
                            <p:stCondLst>
                              <p:cond delay="4000"/>
                            </p:stCondLst>
                            <p:childTnLst>
                              <p:par>
                                <p:cTn id="21" presetID="1" presetClass="entr" presetSubtype="0" fill="hold" grpId="2" nodeType="afterEffect">
                                  <p:stCondLst>
                                    <p:cond delay="500"/>
                                  </p:stCondLst>
                                  <p:childTnLst>
                                    <p:set>
                                      <p:cBhvr>
                                        <p:cTn id="22" dur="1" fill="hold">
                                          <p:stCondLst>
                                            <p:cond delay="0"/>
                                          </p:stCondLst>
                                        </p:cTn>
                                        <p:tgtEl>
                                          <p:spTgt spid="48539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xit" presetSubtype="0" fill="hold" grpId="3" nodeType="clickEffect">
                                  <p:stCondLst>
                                    <p:cond delay="0"/>
                                  </p:stCondLst>
                                  <p:childTnLst>
                                    <p:animEffect transition="out" filter="fade">
                                      <p:cBhvr>
                                        <p:cTn id="26" dur="1000"/>
                                        <p:tgtEl>
                                          <p:spTgt spid="485392"/>
                                        </p:tgtEl>
                                      </p:cBhvr>
                                    </p:animEffect>
                                    <p:set>
                                      <p:cBhvr>
                                        <p:cTn id="27" dur="1" fill="hold">
                                          <p:stCondLst>
                                            <p:cond delay="999"/>
                                          </p:stCondLst>
                                        </p:cTn>
                                        <p:tgtEl>
                                          <p:spTgt spid="485392"/>
                                        </p:tgtEl>
                                        <p:attrNameLst>
                                          <p:attrName>style.visibility</p:attrName>
                                        </p:attrNameLst>
                                      </p:cBhvr>
                                      <p:to>
                                        <p:strVal val="hidden"/>
                                      </p:to>
                                    </p:set>
                                  </p:childTnLst>
                                </p:cTn>
                              </p:par>
                            </p:childTnLst>
                          </p:cTn>
                        </p:par>
                        <p:par>
                          <p:cTn id="28" fill="hold" nodeType="afterGroup">
                            <p:stCondLst>
                              <p:cond delay="1000"/>
                            </p:stCondLst>
                            <p:childTnLst>
                              <p:par>
                                <p:cTn id="29" presetID="10" presetClass="entr" presetSubtype="0" fill="hold" grpId="0" nodeType="afterEffect">
                                  <p:stCondLst>
                                    <p:cond delay="0"/>
                                  </p:stCondLst>
                                  <p:childTnLst>
                                    <p:set>
                                      <p:cBhvr>
                                        <p:cTn id="30" dur="1" fill="hold">
                                          <p:stCondLst>
                                            <p:cond delay="0"/>
                                          </p:stCondLst>
                                        </p:cTn>
                                        <p:tgtEl>
                                          <p:spTgt spid="485385"/>
                                        </p:tgtEl>
                                        <p:attrNameLst>
                                          <p:attrName>style.visibility</p:attrName>
                                        </p:attrNameLst>
                                      </p:cBhvr>
                                      <p:to>
                                        <p:strVal val="visible"/>
                                      </p:to>
                                    </p:set>
                                    <p:animEffect transition="in" filter="fade">
                                      <p:cBhvr>
                                        <p:cTn id="31" dur="2000"/>
                                        <p:tgtEl>
                                          <p:spTgt spid="485385"/>
                                        </p:tgtEl>
                                      </p:cBhvr>
                                    </p:animEffect>
                                  </p:childTnLst>
                                </p:cTn>
                              </p:par>
                            </p:childTnLst>
                          </p:cTn>
                        </p:par>
                        <p:par>
                          <p:cTn id="32" fill="hold" nodeType="afterGroup">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485384"/>
                                        </p:tgtEl>
                                        <p:attrNameLst>
                                          <p:attrName>style.visibility</p:attrName>
                                        </p:attrNameLst>
                                      </p:cBhvr>
                                      <p:to>
                                        <p:strVal val="visible"/>
                                      </p:to>
                                    </p:set>
                                    <p:animEffect transition="in" filter="fade">
                                      <p:cBhvr>
                                        <p:cTn id="35" dur="2000"/>
                                        <p:tgtEl>
                                          <p:spTgt spid="4853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5392" grpId="0"/>
      <p:bldP spid="485392" grpId="1"/>
      <p:bldP spid="485392" grpId="2"/>
      <p:bldP spid="485392" grpId="3"/>
      <p:bldP spid="485384" grpId="0"/>
      <p:bldP spid="485385" grpId="0" animBg="1"/>
      <p:bldP spid="485390" grpId="0" animBg="1"/>
      <p:bldP spid="485391" grpId="0" animBg="1"/>
    </p:bldLst>
  </p:timing>
</p:sld>
</file>

<file path=ppt/theme/theme1.xml><?xml version="1.0" encoding="utf-8"?>
<a:theme xmlns:a="http://schemas.openxmlformats.org/drawingml/2006/main" name="Standarddesign">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3906</Words>
  <Application>Microsoft Office PowerPoint</Application>
  <PresentationFormat>Bildschirmpräsentation (4:3)</PresentationFormat>
  <Paragraphs>703</Paragraphs>
  <Slides>23</Slides>
  <Notes>22</Notes>
  <HiddenSlides>5</HiddenSlides>
  <MMClips>3</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23</vt:i4>
      </vt:variant>
    </vt:vector>
  </HeadingPairs>
  <TitlesOfParts>
    <vt:vector size="28" baseType="lpstr">
      <vt:lpstr>Arial</vt:lpstr>
      <vt:lpstr>Monotype Corsiva</vt:lpstr>
      <vt:lpstr>Wingdings</vt:lpstr>
      <vt:lpstr>Wingdings 3</vt:lpstr>
      <vt:lpstr>Standarddesign</vt:lpstr>
      <vt:lpstr>Titelfolie Buch1 Abschnitt1</vt:lpstr>
      <vt:lpstr>Titelfolie Buch1 Abschnitt1</vt:lpstr>
      <vt:lpstr>Abschnitt 1: Von der Ware zum Geld</vt:lpstr>
      <vt:lpstr>1.1 Ware – Elementarform des Reichtums</vt:lpstr>
      <vt:lpstr>1.1 Gebrauchswert - Tauschwert</vt:lpstr>
      <vt:lpstr>1.1 Eine Ware – viele Tauschwerte</vt:lpstr>
      <vt:lpstr>1.1 Tauschwert – quantitatives Verhältnis</vt:lpstr>
      <vt:lpstr>1.1 Tauschwert – Ausdrucksweise von? </vt:lpstr>
      <vt:lpstr>1.1 Ware - Arbeitsprodukt</vt:lpstr>
      <vt:lpstr>1.1 konkrete – abstrakte Arbeit</vt:lpstr>
      <vt:lpstr>1.1 Wertsubstanz, Wert</vt:lpstr>
      <vt:lpstr>1.1 Wertgröße - Arbeitszeit</vt:lpstr>
      <vt:lpstr>1.1 nicht individuelle Arbeitszeit 1</vt:lpstr>
      <vt:lpstr>1.1 nicht individuelle Arbeitszeit 2</vt:lpstr>
      <vt:lpstr>1.1 Arbeitskraft der Gesellschaft</vt:lpstr>
      <vt:lpstr>1.1 gesellschaftlicher Durchschnitt</vt:lpstr>
      <vt:lpstr>1.1 Gesellschaftlich notwendige Arbeitszeit</vt:lpstr>
      <vt:lpstr>1.1 Produktivkraft der Arbeit</vt:lpstr>
      <vt:lpstr>1.1 Zugabe Gebrauchswert</vt:lpstr>
      <vt:lpstr>1.1 Zugabe Zeit - quantitatives Dasein der Arbeit</vt:lpstr>
      <vt:lpstr>1.1 Zugabe ges. notw. Arbeitszeit</vt:lpstr>
      <vt:lpstr>1.1 Zugabe Produktivkraft</vt:lpstr>
      <vt:lpstr>1.1 Zugabe Gebrauchswert - Wert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Kapital Band1, 1.Kapitel, 1.Unterkapitel</dc:title>
  <dc:subject>Gebrauchswert und Wert</dc:subject>
  <dc:creator>MXKS</dc:creator>
  <cp:keywords>Reichtum, Ware, Gebrauchswert, Tauschwert, gleiche menschliche Arbeit, gesellschaftlich notwendige Arbeitszeit, Produktivkraft der Arbeit</cp:keywords>
  <cp:lastModifiedBy>Ansgar Knolle-Grothusen</cp:lastModifiedBy>
  <cp:revision>89</cp:revision>
  <dcterms:created xsi:type="dcterms:W3CDTF">2006-10-06T15:43:54Z</dcterms:created>
  <dcterms:modified xsi:type="dcterms:W3CDTF">2024-07-17T17:19:40Z</dcterms:modified>
  <cp:category>Präsentation</cp:category>
</cp:coreProperties>
</file>