
<file path=[Content_Types].xml><?xml version="1.0" encoding="utf-8"?>
<Types xmlns="http://schemas.openxmlformats.org/package/2006/content-types">
  <Override PartName="/_rels/.rels" ContentType="application/vnd.openxmlformats-package.relationships+xml"/>
  <Override PartName="/ppt/notesSlides/_rels/notesSlide8.xml.rels" ContentType="application/vnd.openxmlformats-package.relationships+xml"/>
  <Override PartName="/ppt/notesSlides/_rels/notesSlide6.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_rels/notesSlide1.xml.rels" ContentType="application/vnd.openxmlformats-package.relationship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s/_rels/slide37.xml.rels" ContentType="application/vnd.openxmlformats-package.relationships+xml"/>
  <Override PartName="/ppt/slides/_rels/slide36.xml.rels" ContentType="application/vnd.openxmlformats-package.relationships+xml"/>
  <Override PartName="/ppt/slides/_rels/slide35.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0.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_rels/presentation.xml.rels" ContentType="application/vnd.openxmlformats-package.relationships+xml"/>
  <Override PartName="/ppt/media/image106.png" ContentType="image/png"/>
  <Override PartName="/ppt/media/image105.png" ContentType="image/png"/>
  <Override PartName="/ppt/media/image104.png" ContentType="image/png"/>
  <Override PartName="/ppt/media/image99.png" ContentType="image/png"/>
  <Override PartName="/ppt/media/image103.png" ContentType="image/png"/>
  <Override PartName="/ppt/media/image98.png" ContentType="image/png"/>
  <Override PartName="/ppt/media/image102.png" ContentType="image/png"/>
  <Override PartName="/ppt/media/image97.png" ContentType="image/png"/>
  <Override PartName="/ppt/media/image46.png" ContentType="image/png"/>
  <Override PartName="/ppt/media/image45.png" ContentType="image/png"/>
  <Override PartName="/ppt/media/image44.png" ContentType="image/png"/>
  <Override PartName="/ppt/media/image43.png" ContentType="image/png"/>
  <Override PartName="/ppt/media/image42.png" ContentType="image/png"/>
  <Override PartName="/ppt/media/image41.png" ContentType="image/png"/>
  <Override PartName="/ppt/media/image40.png" ContentType="image/png"/>
  <Override PartName="/ppt/media/image35.png" ContentType="image/png"/>
  <Override PartName="/ppt/media/image34.png" ContentType="image/png"/>
  <Override PartName="/ppt/media/image33.png" ContentType="image/png"/>
  <Override PartName="/ppt/media/image58.jpeg" ContentType="image/jpeg"/>
  <Override PartName="/ppt/media/image32.png" ContentType="image/png"/>
  <Override PartName="/ppt/media/image31.png" ContentType="image/png"/>
  <Override PartName="/ppt/media/image30.png" ContentType="image/png"/>
  <Override PartName="/ppt/media/image89.png" ContentType="image/png"/>
  <Override PartName="/ppt/media/image29.png" ContentType="image/png"/>
  <Override PartName="/ppt/media/image28.png" ContentType="image/png"/>
  <Override PartName="/ppt/media/image27.png" ContentType="image/png"/>
  <Override PartName="/ppt/media/image26.png" ContentType="image/png"/>
  <Override PartName="/ppt/media/image25.png" ContentType="image/png"/>
  <Override PartName="/ppt/media/image24.png" ContentType="image/png"/>
  <Override PartName="/ppt/media/image59.png" ContentType="image/png"/>
  <Override PartName="/ppt/media/image10.png" ContentType="image/png"/>
  <Override PartName="/ppt/media/image69.png" ContentType="image/png"/>
  <Override PartName="/ppt/media/image23.png" ContentType="image/png"/>
  <Override PartName="/ppt/media/image39.png" ContentType="image/png"/>
  <Override PartName="/ppt/media/image4.png" ContentType="image/png"/>
  <Override PartName="/ppt/media/image54.png" ContentType="image/png"/>
  <Override PartName="/ppt/media/image38.png" ContentType="image/png"/>
  <Override PartName="/ppt/media/image3.png" ContentType="image/png"/>
  <Override PartName="/ppt/media/image53.png" ContentType="image/png"/>
  <Override PartName="/ppt/media/image37.png" ContentType="image/png"/>
  <Override PartName="/ppt/media/image2.png" ContentType="image/png"/>
  <Override PartName="/ppt/media/image52.png" ContentType="image/png"/>
  <Override PartName="/ppt/media/image22.png" ContentType="image/png"/>
  <Override PartName="/ppt/media/image36.png" ContentType="image/png"/>
  <Override PartName="/ppt/media/image1.png" ContentType="image/png"/>
  <Override PartName="/ppt/media/image51.png" ContentType="image/png"/>
  <Override PartName="/ppt/media/image56.png" ContentType="image/png"/>
  <Override PartName="/ppt/media/image21.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6.png" ContentType="image/png"/>
  <Override PartName="/ppt/media/image91.png" ContentType="image/png"/>
  <Override PartName="/ppt/media/image17.png" ContentType="image/png"/>
  <Override PartName="/ppt/media/image7.png" ContentType="image/png"/>
  <Override PartName="/ppt/media/image92.png" ContentType="image/png"/>
  <Override PartName="/ppt/media/image18.png" ContentType="image/png"/>
  <Override PartName="/ppt/media/image8.png" ContentType="image/png"/>
  <Override PartName="/ppt/media/image93.png" ContentType="image/png"/>
  <Override PartName="/ppt/media/image19.png" ContentType="image/png"/>
  <Override PartName="/ppt/media/image9.png" ContentType="image/png"/>
  <Override PartName="/ppt/media/image94.png" ContentType="image/png"/>
  <Override PartName="/ppt/media/image90.png" ContentType="image/png"/>
  <Override PartName="/ppt/media/image5.png" ContentType="image/png"/>
  <Override PartName="/ppt/media/image55.png" ContentType="image/png"/>
  <Override PartName="/ppt/media/image20.png" ContentType="image/png"/>
  <Override PartName="/ppt/media/image79.png" ContentType="image/png"/>
  <Override PartName="/ppt/media/image47.png" ContentType="image/png"/>
  <Override PartName="/ppt/media/image48.png" ContentType="image/png"/>
  <Override PartName="/ppt/media/image49.png" ContentType="image/png"/>
  <Override PartName="/ppt/media/image50.png" ContentType="image/png"/>
  <Override PartName="/ppt/media/image61.png" ContentType="image/png"/>
  <Override PartName="/ppt/media/image62.png" ContentType="image/png"/>
  <Override PartName="/ppt/media/image63.jpeg" ContentType="image/jpeg"/>
  <Override PartName="/ppt/media/image64.jpeg" ContentType="image/jpeg"/>
  <Override PartName="/ppt/media/image72.png" ContentType="image/png"/>
  <Override PartName="/ppt/media/image65.png" ContentType="image/png"/>
  <Override PartName="/ppt/media/image66.png" ContentType="image/png"/>
  <Override PartName="/ppt/media/image57.jpeg" ContentType="image/jpeg"/>
  <Override PartName="/ppt/media/image67.png" ContentType="image/png"/>
  <Override PartName="/ppt/media/image68.png" ContentType="image/png"/>
  <Override PartName="/ppt/media/image77.jpeg" ContentType="image/jpeg"/>
  <Override PartName="/ppt/media/image70.png" ContentType="image/png"/>
  <Override PartName="/ppt/media/image71.png" ContentType="image/png"/>
  <Override PartName="/ppt/media/image73.png" ContentType="image/png"/>
  <Override PartName="/ppt/media/image74.png" ContentType="image/png"/>
  <Override PartName="/ppt/media/image75.png" ContentType="image/png"/>
  <Override PartName="/ppt/media/image60.png" ContentType="image/png"/>
  <Override PartName="/ppt/media/image76.jpeg" ContentType="image/jpeg"/>
  <Override PartName="/ppt/media/image83.png" ContentType="image/png"/>
  <Override PartName="/ppt/media/image78.png" ContentType="image/png"/>
  <Override PartName="/ppt/media/image80.png" ContentType="image/png"/>
  <Override PartName="/ppt/media/image81.png" ContentType="image/png"/>
  <Override PartName="/ppt/media/image82.png" ContentType="image/png"/>
  <Override PartName="/ppt/media/image84.png" ContentType="image/png"/>
  <Override PartName="/ppt/media/image85.png" ContentType="image/png"/>
  <Override PartName="/ppt/media/image86.png" ContentType="image/png"/>
  <Override PartName="/ppt/media/image87.png" ContentType="image/png"/>
  <Override PartName="/ppt/media/image88.png" ContentType="image/png"/>
  <Override PartName="/ppt/media/image100.png" ContentType="image/png"/>
  <Override PartName="/ppt/media/image95.png" ContentType="image/png"/>
  <Override PartName="/ppt/media/image101.png" ContentType="image/png"/>
  <Override PartName="/ppt/media/image96.png" ContentType="image/png"/>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 name="Rectangle 1"/>
          <p:cNvSpPr/>
          <p:nvPr/>
        </p:nvSpPr>
        <p:spPr>
          <a:xfrm>
            <a:off x="0" y="0"/>
            <a:ext cx="6858000" cy="9144000"/>
          </a:xfrm>
          <a:prstGeom prst="rect">
            <a:avLst/>
          </a:prstGeom>
          <a:solidFill>
            <a:srgbClr val="ffffff"/>
          </a:solidFill>
          <a:ln>
            <a:noFill/>
          </a:ln>
        </p:spPr>
      </p:sp>
      <p:sp>
        <p:nvSpPr>
          <p:cNvPr id="88" name="PlaceHolder 2"/>
          <p:cNvSpPr>
            <a:spLocks noGrp="1"/>
          </p:cNvSpPr>
          <p:nvPr>
            <p:ph type="hdr"/>
          </p:nvPr>
        </p:nvSpPr>
        <p:spPr>
          <a:xfrm>
            <a:off x="-360" y="0"/>
            <a:ext cx="2971800" cy="457200"/>
          </a:xfrm>
          <a:prstGeom prst="rect">
            <a:avLst/>
          </a:prstGeom>
        </p:spPr>
        <p:txBody>
          <a:bodyPr lIns="90000" rIns="90000" tIns="46800" bIns="46800"/>
          <a:p>
            <a:endParaRPr/>
          </a:p>
        </p:txBody>
      </p:sp>
      <p:sp>
        <p:nvSpPr>
          <p:cNvPr id="89" name="PlaceHolder 3"/>
          <p:cNvSpPr>
            <a:spLocks noGrp="1"/>
          </p:cNvSpPr>
          <p:nvPr>
            <p:ph type="dt"/>
          </p:nvPr>
        </p:nvSpPr>
        <p:spPr>
          <a:xfrm>
            <a:off x="3884400" y="0"/>
            <a:ext cx="2971800" cy="457200"/>
          </a:xfrm>
          <a:prstGeom prst="rect">
            <a:avLst/>
          </a:prstGeom>
        </p:spPr>
        <p:txBody>
          <a:bodyPr lIns="90000" rIns="90000" tIns="46800" bIns="46800"/>
          <a:p>
            <a:endParaRPr/>
          </a:p>
        </p:txBody>
      </p:sp>
      <p:sp>
        <p:nvSpPr>
          <p:cNvPr id="90" name="PlaceHolder 4"/>
          <p:cNvSpPr>
            <a:spLocks noGrp="1"/>
          </p:cNvSpPr>
          <p:nvPr>
            <p:ph type="body"/>
          </p:nvPr>
        </p:nvSpPr>
        <p:spPr>
          <a:xfrm>
            <a:off x="685800" y="4343400"/>
            <a:ext cx="5486400" cy="4114800"/>
          </a:xfrm>
          <a:prstGeom prst="rect">
            <a:avLst/>
          </a:prstGeom>
        </p:spPr>
        <p:txBody>
          <a:bodyPr lIns="0" rIns="0" tIns="0" bIns="0"/>
          <a:p>
            <a:r>
              <a:rPr lang="de-DE" sz="1200" spc="-1">
                <a:latin typeface="Arial"/>
              </a:rPr>
              <a:t>Click to edit the notes format</a:t>
            </a:r>
            <a:endParaRPr/>
          </a:p>
        </p:txBody>
      </p:sp>
      <p:sp>
        <p:nvSpPr>
          <p:cNvPr id="91" name="PlaceHolder 5"/>
          <p:cNvSpPr>
            <a:spLocks noGrp="1"/>
          </p:cNvSpPr>
          <p:nvPr>
            <p:ph type="ftr"/>
          </p:nvPr>
        </p:nvSpPr>
        <p:spPr>
          <a:xfrm>
            <a:off x="-360" y="8685360"/>
            <a:ext cx="2971800" cy="457200"/>
          </a:xfrm>
          <a:prstGeom prst="rect">
            <a:avLst/>
          </a:prstGeom>
        </p:spPr>
        <p:txBody>
          <a:bodyPr lIns="90000" rIns="90000" tIns="46800" bIns="46800" anchor="b"/>
          <a:p>
            <a:endParaRPr/>
          </a:p>
        </p:txBody>
      </p:sp>
      <p:sp>
        <p:nvSpPr>
          <p:cNvPr id="92" name="PlaceHolder 6"/>
          <p:cNvSpPr>
            <a:spLocks noGrp="1"/>
          </p:cNvSpPr>
          <p:nvPr>
            <p:ph type="sldNum"/>
          </p:nvPr>
        </p:nvSpPr>
        <p:spPr>
          <a:xfrm>
            <a:off x="3884400" y="8685360"/>
            <a:ext cx="2971800" cy="457200"/>
          </a:xfrm>
          <a:prstGeom prst="rect">
            <a:avLst/>
          </a:prstGeom>
        </p:spPr>
        <p:txBody>
          <a:bodyPr lIns="90000" rIns="90000" tIns="46800" bIns="46800" anchor="b"/>
          <a:p>
            <a:pPr marL="216000" indent="-216000" algn="r">
              <a:buClr>
                <a:srgbClr val="ffffff"/>
              </a:buClr>
              <a:buSzPct val="45000"/>
              <a:buFont typeface="StarSymbol"/>
              <a:buChar char=""/>
            </a:pPr>
            <a:fld id="{88411BEB-D387-49E7-9CF7-95091CF69CB3}" type="slidenum">
              <a:rPr lang="de-DE" sz="1200" spc="-1">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75"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p>
            <a:pPr algn="r"/>
            <a:fld id="{1C1295E1-939A-4891-AD15-9231610412DC}" type="slidenum">
              <a:rPr lang="de-DE" sz="1200" spc="-1">
                <a:latin typeface="Arial"/>
              </a:rPr>
              <a:t>&lt;number&gt;</a:t>
            </a:fld>
            <a:endParaRPr/>
          </a:p>
        </p:txBody>
      </p:sp>
      <p:sp>
        <p:nvSpPr>
          <p:cNvPr id="776" name="TextShape 2"/>
          <p:cNvSpPr txBox="1"/>
          <p:nvPr/>
        </p:nvSpPr>
        <p:spPr>
          <a:xfrm>
            <a:off x="685800" y="4343400"/>
            <a:ext cx="5486400" cy="4114800"/>
          </a:xfrm>
          <a:prstGeom prst="rect">
            <a:avLst/>
          </a:prstGeom>
          <a:noFill/>
          <a:ln>
            <a:noFill/>
          </a:ln>
        </p:spPr>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77"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p>
            <a:pPr algn="r"/>
            <a:fld id="{F1BB566B-452F-43AC-8726-FA2562A637AA}" type="slidenum">
              <a:rPr lang="de-DE" sz="1200" spc="-1">
                <a:latin typeface="Arial"/>
              </a:rPr>
              <a:t>&lt;number&gt;</a:t>
            </a:fld>
            <a:endParaRPr/>
          </a:p>
        </p:txBody>
      </p:sp>
      <p:sp>
        <p:nvSpPr>
          <p:cNvPr id="778" name="TextShape 2"/>
          <p:cNvSpPr txBox="1"/>
          <p:nvPr/>
        </p:nvSpPr>
        <p:spPr>
          <a:xfrm>
            <a:off x="685800" y="4343400"/>
            <a:ext cx="5486400" cy="4114800"/>
          </a:xfrm>
          <a:prstGeom prst="rect">
            <a:avLst/>
          </a:prstGeom>
          <a:noFill/>
          <a:ln>
            <a:noFill/>
          </a:ln>
        </p:spPr>
        <p:txBody>
          <a:bodyPr/>
          <a:p>
            <a:pPr/>
            <a:r>
              <a:rPr lang="de-DE" sz="1200" spc="-1">
                <a:latin typeface="Arial"/>
              </a:rPr>
              <a:t>Ausgangsfolie – Diese Folie vor der Bearbeitung immer duplizieren!</a:t>
            </a:r>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79"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p>
            <a:pPr algn="r"/>
            <a:fld id="{60F1F3F9-C8AA-4F8C-A859-482F013DE778}" type="slidenum">
              <a:rPr lang="de-DE" sz="1200" spc="-1">
                <a:latin typeface="Arial"/>
              </a:rPr>
              <a:t>&lt;number&gt;</a:t>
            </a:fld>
            <a:endParaRPr/>
          </a:p>
        </p:txBody>
      </p:sp>
      <p:sp>
        <p:nvSpPr>
          <p:cNvPr id="780" name="TextShape 2"/>
          <p:cNvSpPr txBox="1"/>
          <p:nvPr/>
        </p:nvSpPr>
        <p:spPr>
          <a:xfrm>
            <a:off x="685800" y="4343400"/>
            <a:ext cx="5486400" cy="4114800"/>
          </a:xfrm>
          <a:prstGeom prst="rect">
            <a:avLst/>
          </a:prstGeom>
          <a:noFill/>
          <a:ln>
            <a:noFill/>
          </a:ln>
        </p:spPr>
        <p:txBody>
          <a:bodyPr/>
          <a:p>
            <a:pPr/>
            <a:r>
              <a:rPr lang="de-DE" sz="1200" spc="-1">
                <a:latin typeface="Arial"/>
              </a:rPr>
              <a:t>Ausgangsfolie – Diese Folie vor der Bearbeitung immer duplizieren!</a:t>
            </a:r>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1" name="PlaceHolder 1"/>
          <p:cNvSpPr>
            <a:spLocks noGrp="1"/>
          </p:cNvSpPr>
          <p:nvPr>
            <p:ph type="body"/>
          </p:nvPr>
        </p:nvSpPr>
        <p:spPr>
          <a:xfrm>
            <a:off x="685800" y="4343400"/>
            <a:ext cx="5486400" cy="4114800"/>
          </a:xfrm>
          <a:prstGeom prst="rect">
            <a:avLst/>
          </a:prstGeom>
        </p:spPr>
        <p:txBody>
          <a:bodyPr lIns="0" rIns="0" tIns="0" bIns="0"/>
          <a:p>
            <a:r>
              <a:rPr lang="de-DE" sz="1200" spc="-1">
                <a:latin typeface="Arial"/>
              </a:rPr>
              <a:t>Unterschied zwischen Geld und allg. Äquiv ist, dass die Naturalform von Geld als Geld gilt, während andere Waren wie Zigaretten eher als Geldersatz dienen </a:t>
            </a:r>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2" name="PlaceHolder 1"/>
          <p:cNvSpPr>
            <a:spLocks noGrp="1"/>
          </p:cNvSpPr>
          <p:nvPr>
            <p:ph type="body"/>
          </p:nvPr>
        </p:nvSpPr>
        <p:spPr>
          <a:xfrm>
            <a:off x="685800" y="4343400"/>
            <a:ext cx="5486400" cy="4114800"/>
          </a:xfrm>
          <a:prstGeom prst="rect">
            <a:avLst/>
          </a:prstGeom>
        </p:spPr>
        <p:txBody>
          <a:bodyPr lIns="0" rIns="0" tIns="0" bIns="0"/>
          <a:p>
            <a:r>
              <a:rPr lang="de-DE" sz="1200" spc="-1">
                <a:latin typeface="Arial"/>
              </a:rPr>
              <a:t>Unterschied zwischen Geld und allg. Äquiv ist, dass die Naturalform von Geld als Geld gilt, während andere Waren wie Zigaretten eher als Geldersatz dienen </a:t>
            </a:r>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32"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33"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35"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36"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37"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38"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40"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41"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42" name="" descr=""/>
          <p:cNvPicPr/>
          <p:nvPr/>
        </p:nvPicPr>
        <p:blipFill>
          <a:blip r:embed="rId2"/>
          <a:stretch/>
        </p:blipFill>
        <p:spPr>
          <a:xfrm>
            <a:off x="2079000" y="1604520"/>
            <a:ext cx="4984920" cy="3977280"/>
          </a:xfrm>
          <a:prstGeom prst="rect">
            <a:avLst/>
          </a:prstGeom>
          <a:ln>
            <a:noFill/>
          </a:ln>
        </p:spPr>
      </p:pic>
      <p:pic>
        <p:nvPicPr>
          <p:cNvPr id="43" name="" descr=""/>
          <p:cNvPicPr/>
          <p:nvPr/>
        </p:nvPicPr>
        <p:blipFill>
          <a:blip r:embed="rId3"/>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54"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56"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58"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59"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61"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6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64"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65"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1"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67"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68"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9"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71"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72"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73"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75"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76"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78"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7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80"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81"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83"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84"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85" name="" descr=""/>
          <p:cNvPicPr/>
          <p:nvPr/>
        </p:nvPicPr>
        <p:blipFill>
          <a:blip r:embed="rId2"/>
          <a:stretch/>
        </p:blipFill>
        <p:spPr>
          <a:xfrm>
            <a:off x="2079000" y="1604520"/>
            <a:ext cx="4984920" cy="3977280"/>
          </a:xfrm>
          <a:prstGeom prst="rect">
            <a:avLst/>
          </a:prstGeom>
          <a:ln>
            <a:noFill/>
          </a:ln>
        </p:spPr>
      </p:pic>
      <p:pic>
        <p:nvPicPr>
          <p:cNvPr id="86" name="" descr=""/>
          <p:cNvPicPr/>
          <p:nvPr/>
        </p:nvPicPr>
        <p:blipFill>
          <a:blip r:embed="rId3"/>
          <a:stretch/>
        </p:blipFill>
        <p:spPr>
          <a:xfrm>
            <a:off x="2079000" y="1604520"/>
            <a:ext cx="4984920" cy="39772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3"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5"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6"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1"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22"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4"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25"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6"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30"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eaeaea"/>
        </a:solidFill>
      </p:bgPr>
    </p:bg>
    <p:spTree>
      <p:nvGrpSpPr>
        <p:cNvPr id="1" name=""/>
        <p:cNvGrpSpPr/>
        <p:nvPr/>
      </p:nvGrpSpPr>
      <p:grpSpPr>
        <a:xfrm>
          <a:off x="0" y="0"/>
          <a:ext cx="0" cy="0"/>
          <a:chOff x="0" y="0"/>
          <a:chExt cx="0" cy="0"/>
        </a:xfrm>
      </p:grpSpPr>
      <p:sp>
        <p:nvSpPr>
          <p:cNvPr id="0" name="CustomShape 1"/>
          <p:cNvSpPr/>
          <p:nvPr/>
        </p:nvSpPr>
        <p:spPr>
          <a:xfrm>
            <a:off x="1455840" y="2081160"/>
            <a:ext cx="2539800" cy="366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1" name="Line 2"/>
          <p:cNvSpPr/>
          <p:nvPr/>
        </p:nvSpPr>
        <p:spPr>
          <a:xfrm>
            <a:off x="1116000" y="1282680"/>
            <a:ext cx="0" cy="4761000"/>
          </a:xfrm>
          <a:prstGeom prst="line">
            <a:avLst/>
          </a:prstGeom>
          <a:ln w="9360">
            <a:solidFill>
              <a:srgbClr val="ffffff"/>
            </a:solidFill>
            <a:miter/>
          </a:ln>
        </p:spPr>
        <p:style>
          <a:lnRef idx="0"/>
          <a:fillRef idx="0"/>
          <a:effectRef idx="0"/>
          <a:fontRef idx="minor"/>
        </p:style>
      </p:sp>
      <p:sp>
        <p:nvSpPr>
          <p:cNvPr id="2" name="Line 3"/>
          <p:cNvSpPr/>
          <p:nvPr/>
        </p:nvSpPr>
        <p:spPr>
          <a:xfrm flipH="1">
            <a:off x="1115640" y="6060960"/>
            <a:ext cx="7201080" cy="0"/>
          </a:xfrm>
          <a:prstGeom prst="line">
            <a:avLst/>
          </a:prstGeom>
          <a:ln w="9360">
            <a:solidFill>
              <a:srgbClr val="ffffff"/>
            </a:solidFill>
            <a:miter/>
          </a:ln>
        </p:spPr>
        <p:style>
          <a:lnRef idx="0"/>
          <a:fillRef idx="0"/>
          <a:effectRef idx="0"/>
          <a:fontRef idx="minor"/>
        </p:style>
      </p:sp>
      <p:sp>
        <p:nvSpPr>
          <p:cNvPr id="3" name="Line 4"/>
          <p:cNvSpPr/>
          <p:nvPr/>
        </p:nvSpPr>
        <p:spPr>
          <a:xfrm>
            <a:off x="8748720" y="981000"/>
            <a:ext cx="0" cy="5050080"/>
          </a:xfrm>
          <a:prstGeom prst="line">
            <a:avLst/>
          </a:prstGeom>
          <a:ln w="9360">
            <a:solidFill>
              <a:srgbClr val="808080"/>
            </a:solidFill>
            <a:miter/>
          </a:ln>
        </p:spPr>
        <p:style>
          <a:lnRef idx="0"/>
          <a:fillRef idx="0"/>
          <a:effectRef idx="0"/>
          <a:fontRef idx="minor"/>
        </p:style>
      </p:sp>
      <p:sp>
        <p:nvSpPr>
          <p:cNvPr id="4" name="Line 5"/>
          <p:cNvSpPr/>
          <p:nvPr/>
        </p:nvSpPr>
        <p:spPr>
          <a:xfrm flipH="1">
            <a:off x="1116000" y="981000"/>
            <a:ext cx="7632720" cy="0"/>
          </a:xfrm>
          <a:prstGeom prst="line">
            <a:avLst/>
          </a:prstGeom>
          <a:ln w="9360">
            <a:solidFill>
              <a:srgbClr val="808080"/>
            </a:solidFill>
            <a:miter/>
          </a:ln>
        </p:spPr>
        <p:style>
          <a:lnRef idx="0"/>
          <a:fillRef idx="0"/>
          <a:effectRef idx="0"/>
          <a:fontRef idx="minor"/>
        </p:style>
      </p:sp>
      <p:sp>
        <p:nvSpPr>
          <p:cNvPr id="5" name="PlaceHolder 6"/>
          <p:cNvSpPr>
            <a:spLocks noGrp="1"/>
          </p:cNvSpPr>
          <p:nvPr>
            <p:ph type="sldNum"/>
          </p:nvPr>
        </p:nvSpPr>
        <p:spPr>
          <a:xfrm>
            <a:off x="7956720" y="-360"/>
            <a:ext cx="1187280" cy="476280"/>
          </a:xfrm>
          <a:prstGeom prst="rect">
            <a:avLst/>
          </a:prstGeom>
        </p:spPr>
        <p:txBody>
          <a:bodyPr lIns="90000" rIns="90000" tIns="46800" bIns="46800"/>
          <a:p>
            <a:pPr algn="ctr"/>
            <a:r>
              <a:rPr lang="de-DE" sz="1600" spc="-1">
                <a:latin typeface="Arial"/>
              </a:rPr>
              <a:t>Folie </a:t>
            </a:r>
            <a:fld id="{4CD75C0C-7D53-4E45-B187-8BEDFCBC8AE7}" type="slidenum">
              <a:rPr lang="de-DE" sz="1600" spc="-1">
                <a:latin typeface="Arial"/>
              </a:rPr>
              <a:t>&lt;number&gt;</a:t>
            </a:fld>
            <a:endParaRPr/>
          </a:p>
        </p:txBody>
      </p:sp>
      <p:sp>
        <p:nvSpPr>
          <p:cNvPr id="6" name="Line 7"/>
          <p:cNvSpPr/>
          <p:nvPr/>
        </p:nvSpPr>
        <p:spPr>
          <a:xfrm>
            <a:off x="630360" y="0"/>
            <a:ext cx="0" cy="6858000"/>
          </a:xfrm>
          <a:prstGeom prst="line">
            <a:avLst/>
          </a:prstGeom>
          <a:ln w="19080">
            <a:solidFill>
              <a:srgbClr val="808080"/>
            </a:solidFill>
            <a:miter/>
          </a:ln>
        </p:spPr>
        <p:style>
          <a:lnRef idx="0"/>
          <a:fillRef idx="0"/>
          <a:effectRef idx="0"/>
          <a:fontRef idx="minor"/>
        </p:style>
      </p:sp>
      <p:sp>
        <p:nvSpPr>
          <p:cNvPr id="7" name="CustomShape 8"/>
          <p:cNvSpPr/>
          <p:nvPr/>
        </p:nvSpPr>
        <p:spPr>
          <a:xfrm>
            <a:off x="2422440" y="3773520"/>
            <a:ext cx="184320" cy="3366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8" name="PlaceHolder 9"/>
          <p:cNvSpPr>
            <a:spLocks noGrp="1"/>
          </p:cNvSpPr>
          <p:nvPr>
            <p:ph type="title"/>
          </p:nvPr>
        </p:nvSpPr>
        <p:spPr>
          <a:xfrm>
            <a:off x="457200" y="273600"/>
            <a:ext cx="8229240" cy="1144800"/>
          </a:xfrm>
          <a:prstGeom prst="rect">
            <a:avLst/>
          </a:prstGeom>
        </p:spPr>
        <p:txBody>
          <a:bodyPr lIns="0" rIns="0" tIns="0" bIns="0" anchor="ctr"/>
          <a:p>
            <a:r>
              <a:rPr lang="de-DE" sz="2000" spc="-1">
                <a:latin typeface="Arial"/>
              </a:rPr>
              <a:t>Click to edit the title text format</a:t>
            </a:r>
            <a:endParaRPr/>
          </a:p>
        </p:txBody>
      </p:sp>
      <p:sp>
        <p:nvSpPr>
          <p:cNvPr id="9" name="PlaceHolder 10"/>
          <p:cNvSpPr>
            <a:spLocks noGrp="1"/>
          </p:cNvSpPr>
          <p:nvPr>
            <p:ph type="body"/>
          </p:nvPr>
        </p:nvSpPr>
        <p:spPr>
          <a:xfrm>
            <a:off x="457200" y="1604520"/>
            <a:ext cx="8229240" cy="3977280"/>
          </a:xfrm>
          <a:prstGeom prst="rect">
            <a:avLst/>
          </a:prstGeom>
        </p:spPr>
        <p:txBody>
          <a:bodyPr lIns="0" rIns="0" tIns="0" bIns="0"/>
          <a:p>
            <a:pPr marL="342720" indent="-342720">
              <a:buFont typeface="Arial"/>
              <a:buChar char="•"/>
            </a:pPr>
            <a:r>
              <a:rPr lang="de-DE" sz="2800" spc="-1">
                <a:latin typeface="Arial"/>
              </a:rPr>
              <a:t>Click to edit the outline text format</a:t>
            </a:r>
            <a:endParaRPr/>
          </a:p>
          <a:p>
            <a:pPr lvl="1" marL="742680" indent="-285480">
              <a:buFont typeface="Arial"/>
              <a:buChar char="–"/>
            </a:pPr>
            <a:r>
              <a:rPr lang="de-DE" sz="2400" spc="-1">
                <a:latin typeface="Arial"/>
              </a:rPr>
              <a:t>Second Outline Level</a:t>
            </a:r>
            <a:endParaRPr/>
          </a:p>
          <a:p>
            <a:pPr lvl="2" marL="1143000" indent="-228600">
              <a:buFont typeface="Arial"/>
              <a:buChar char="•"/>
            </a:pPr>
            <a:r>
              <a:rPr lang="de-DE" sz="2000" spc="-1">
                <a:latin typeface="Arial"/>
              </a:rPr>
              <a:t>Third Outline Level</a:t>
            </a:r>
            <a:endParaRPr/>
          </a:p>
          <a:p>
            <a:pPr lvl="3" marL="1600200" indent="-228600">
              <a:buFont typeface="Arial"/>
              <a:buChar char="–"/>
            </a:pPr>
            <a:r>
              <a:rPr lang="de-DE" sz="1800" spc="-1">
                <a:latin typeface="Arial"/>
              </a:rPr>
              <a:t>Fourth Outline Level</a:t>
            </a:r>
            <a:endParaRPr/>
          </a:p>
          <a:p>
            <a:pPr lvl="4" marL="2057400" indent="-228600">
              <a:buFont typeface="Arial"/>
              <a:buChar char="»"/>
            </a:pPr>
            <a:r>
              <a:rPr lang="de-DE" sz="1600" spc="-1">
                <a:latin typeface="Arial"/>
              </a:rPr>
              <a:t>Fifth Outline Level</a:t>
            </a:r>
            <a:endParaRPr/>
          </a:p>
          <a:p>
            <a:pPr lvl="5" marL="2057400" indent="-228600">
              <a:buFont typeface="Arial"/>
              <a:buChar char="»"/>
            </a:pPr>
            <a:r>
              <a:rPr lang="de-DE" sz="1600" spc="-1">
                <a:latin typeface="Arial"/>
              </a:rPr>
              <a:t>Sixth Outline Level</a:t>
            </a:r>
            <a:endParaRPr/>
          </a:p>
          <a:p>
            <a:pPr lvl="6" marL="2057400" indent="-228600">
              <a:buFont typeface="Arial"/>
              <a:buChar char="»"/>
            </a:pPr>
            <a:r>
              <a:rPr lang="de-DE" sz="1600" spc="-1">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eaeaea"/>
        </a:solidFill>
      </p:bgPr>
    </p:bg>
    <p:spTree>
      <p:nvGrpSpPr>
        <p:cNvPr id="1" name=""/>
        <p:cNvGrpSpPr/>
        <p:nvPr/>
      </p:nvGrpSpPr>
      <p:grpSpPr>
        <a:xfrm>
          <a:off x="0" y="0"/>
          <a:ext cx="0" cy="0"/>
          <a:chOff x="0" y="0"/>
          <a:chExt cx="0" cy="0"/>
        </a:xfrm>
      </p:grpSpPr>
      <p:sp>
        <p:nvSpPr>
          <p:cNvPr id="44" name="CustomShape 1"/>
          <p:cNvSpPr/>
          <p:nvPr/>
        </p:nvSpPr>
        <p:spPr>
          <a:xfrm>
            <a:off x="1455840" y="2081160"/>
            <a:ext cx="2539800" cy="366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45" name="Line 2"/>
          <p:cNvSpPr/>
          <p:nvPr/>
        </p:nvSpPr>
        <p:spPr>
          <a:xfrm flipH="1">
            <a:off x="1116000" y="981000"/>
            <a:ext cx="7632720" cy="0"/>
          </a:xfrm>
          <a:prstGeom prst="line">
            <a:avLst/>
          </a:prstGeom>
          <a:ln w="9360">
            <a:solidFill>
              <a:srgbClr val="808080"/>
            </a:solidFill>
            <a:miter/>
          </a:ln>
        </p:spPr>
        <p:style>
          <a:lnRef idx="0"/>
          <a:fillRef idx="0"/>
          <a:effectRef idx="0"/>
          <a:fontRef idx="minor"/>
        </p:style>
      </p:sp>
      <p:sp>
        <p:nvSpPr>
          <p:cNvPr id="46" name="Line 3"/>
          <p:cNvSpPr/>
          <p:nvPr/>
        </p:nvSpPr>
        <p:spPr>
          <a:xfrm>
            <a:off x="630360" y="0"/>
            <a:ext cx="0" cy="6858000"/>
          </a:xfrm>
          <a:prstGeom prst="line">
            <a:avLst/>
          </a:prstGeom>
          <a:ln w="19080">
            <a:solidFill>
              <a:srgbClr val="808080"/>
            </a:solidFill>
            <a:miter/>
          </a:ln>
        </p:spPr>
        <p:style>
          <a:lnRef idx="0"/>
          <a:fillRef idx="0"/>
          <a:effectRef idx="0"/>
          <a:fontRef idx="minor"/>
        </p:style>
      </p:sp>
      <p:sp>
        <p:nvSpPr>
          <p:cNvPr id="47" name="Line 4"/>
          <p:cNvSpPr/>
          <p:nvPr/>
        </p:nvSpPr>
        <p:spPr>
          <a:xfrm>
            <a:off x="1116000" y="1282680"/>
            <a:ext cx="0" cy="4761000"/>
          </a:xfrm>
          <a:prstGeom prst="line">
            <a:avLst/>
          </a:prstGeom>
          <a:ln w="9360">
            <a:solidFill>
              <a:srgbClr val="ffffff"/>
            </a:solidFill>
            <a:miter/>
          </a:ln>
        </p:spPr>
        <p:style>
          <a:lnRef idx="0"/>
          <a:fillRef idx="0"/>
          <a:effectRef idx="0"/>
          <a:fontRef idx="minor"/>
        </p:style>
      </p:sp>
      <p:sp>
        <p:nvSpPr>
          <p:cNvPr id="48" name="Line 5"/>
          <p:cNvSpPr/>
          <p:nvPr/>
        </p:nvSpPr>
        <p:spPr>
          <a:xfrm flipH="1">
            <a:off x="1115640" y="6060960"/>
            <a:ext cx="7201080" cy="0"/>
          </a:xfrm>
          <a:prstGeom prst="line">
            <a:avLst/>
          </a:prstGeom>
          <a:ln w="9360">
            <a:solidFill>
              <a:srgbClr val="ffffff"/>
            </a:solidFill>
            <a:miter/>
          </a:ln>
        </p:spPr>
        <p:style>
          <a:lnRef idx="0"/>
          <a:fillRef idx="0"/>
          <a:effectRef idx="0"/>
          <a:fontRef idx="minor"/>
        </p:style>
      </p:sp>
      <p:sp>
        <p:nvSpPr>
          <p:cNvPr id="49" name="Line 6"/>
          <p:cNvSpPr/>
          <p:nvPr/>
        </p:nvSpPr>
        <p:spPr>
          <a:xfrm>
            <a:off x="8748720" y="981000"/>
            <a:ext cx="0" cy="5050080"/>
          </a:xfrm>
          <a:prstGeom prst="line">
            <a:avLst/>
          </a:prstGeom>
          <a:ln w="9360">
            <a:solidFill>
              <a:srgbClr val="808080"/>
            </a:solidFill>
            <a:miter/>
          </a:ln>
        </p:spPr>
        <p:style>
          <a:lnRef idx="0"/>
          <a:fillRef idx="0"/>
          <a:effectRef idx="0"/>
          <a:fontRef idx="minor"/>
        </p:style>
      </p:sp>
      <p:sp>
        <p:nvSpPr>
          <p:cNvPr id="50" name="PlaceHolder 7"/>
          <p:cNvSpPr>
            <a:spLocks noGrp="1"/>
          </p:cNvSpPr>
          <p:nvPr>
            <p:ph type="sldNum"/>
          </p:nvPr>
        </p:nvSpPr>
        <p:spPr>
          <a:xfrm>
            <a:off x="7956720" y="-360"/>
            <a:ext cx="1187280" cy="476280"/>
          </a:xfrm>
          <a:prstGeom prst="rect">
            <a:avLst/>
          </a:prstGeom>
        </p:spPr>
        <p:txBody>
          <a:bodyPr lIns="90000" rIns="90000" tIns="46800" bIns="46800"/>
          <a:p>
            <a:pPr marL="216000" indent="-216000" algn="r">
              <a:buClr>
                <a:srgbClr val="ffffff"/>
              </a:buClr>
              <a:buSzPct val="45000"/>
              <a:buFont typeface="StarSymbol"/>
              <a:buChar char=""/>
            </a:pPr>
            <a:r>
              <a:rPr lang="de-DE" sz="1000" spc="-1">
                <a:latin typeface="Times New Roman"/>
              </a:rPr>
              <a:t>Folie </a:t>
            </a:r>
            <a:fld id="{D3274F5F-01D1-4374-8A88-AA240C8904AF}" type="slidenum">
              <a:rPr lang="de-DE" sz="1000" spc="-1">
                <a:latin typeface="Times New Roman"/>
              </a:rPr>
              <a:t>&lt;number&gt;</a:t>
            </a:fld>
            <a:endParaRPr/>
          </a:p>
        </p:txBody>
      </p:sp>
      <p:sp>
        <p:nvSpPr>
          <p:cNvPr id="51" name="PlaceHolder 8"/>
          <p:cNvSpPr>
            <a:spLocks noGrp="1"/>
          </p:cNvSpPr>
          <p:nvPr>
            <p:ph type="title"/>
          </p:nvPr>
        </p:nvSpPr>
        <p:spPr>
          <a:xfrm>
            <a:off x="457200" y="273600"/>
            <a:ext cx="8229240" cy="1144800"/>
          </a:xfrm>
          <a:prstGeom prst="rect">
            <a:avLst/>
          </a:prstGeom>
        </p:spPr>
        <p:txBody>
          <a:bodyPr lIns="0" rIns="0" tIns="0" bIns="0" anchor="ctr"/>
          <a:p>
            <a:r>
              <a:rPr lang="de-DE" sz="2000" spc="-1">
                <a:latin typeface="Arial"/>
              </a:rPr>
              <a:t>Click to edit the title text format</a:t>
            </a:r>
            <a:endParaRPr/>
          </a:p>
        </p:txBody>
      </p:sp>
      <p:sp>
        <p:nvSpPr>
          <p:cNvPr id="52" name="PlaceHolder 9"/>
          <p:cNvSpPr>
            <a:spLocks noGrp="1"/>
          </p:cNvSpPr>
          <p:nvPr>
            <p:ph type="body"/>
          </p:nvPr>
        </p:nvSpPr>
        <p:spPr>
          <a:xfrm>
            <a:off x="457200" y="1604520"/>
            <a:ext cx="8229240" cy="3977280"/>
          </a:xfrm>
          <a:prstGeom prst="rect">
            <a:avLst/>
          </a:prstGeom>
        </p:spPr>
        <p:txBody>
          <a:bodyPr lIns="0" rIns="0" tIns="0" bIns="0"/>
          <a:p>
            <a:pPr marL="342720" indent="-342720">
              <a:buFont typeface="Arial"/>
              <a:buChar char="•"/>
            </a:pPr>
            <a:r>
              <a:rPr lang="de-DE" sz="2800" spc="-1">
                <a:latin typeface="Arial"/>
              </a:rPr>
              <a:t>Click to edit the outline text format</a:t>
            </a:r>
            <a:endParaRPr/>
          </a:p>
          <a:p>
            <a:pPr lvl="1" marL="742680" indent="-285480">
              <a:buFont typeface="Arial"/>
              <a:buChar char="–"/>
            </a:pPr>
            <a:r>
              <a:rPr lang="de-DE" sz="2400" spc="-1">
                <a:latin typeface="Arial"/>
              </a:rPr>
              <a:t>Second Outline Level</a:t>
            </a:r>
            <a:endParaRPr/>
          </a:p>
          <a:p>
            <a:pPr lvl="2" marL="1143000" indent="-228600">
              <a:buFont typeface="Arial"/>
              <a:buChar char="•"/>
            </a:pPr>
            <a:r>
              <a:rPr lang="de-DE" sz="2000" spc="-1">
                <a:latin typeface="Arial"/>
              </a:rPr>
              <a:t>Third Outline Level</a:t>
            </a:r>
            <a:endParaRPr/>
          </a:p>
          <a:p>
            <a:pPr lvl="3" marL="1600200" indent="-228600">
              <a:buFont typeface="Arial"/>
              <a:buChar char="–"/>
            </a:pPr>
            <a:r>
              <a:rPr lang="de-DE" sz="1800" spc="-1">
                <a:latin typeface="Arial"/>
              </a:rPr>
              <a:t>Fourth Outline Level</a:t>
            </a:r>
            <a:endParaRPr/>
          </a:p>
          <a:p>
            <a:pPr lvl="4" marL="2057400" indent="-228600">
              <a:buFont typeface="Arial"/>
              <a:buChar char="»"/>
            </a:pPr>
            <a:r>
              <a:rPr lang="de-DE" sz="1600" spc="-1">
                <a:latin typeface="Arial"/>
              </a:rPr>
              <a:t>Fifth Outline Level</a:t>
            </a:r>
            <a:endParaRPr/>
          </a:p>
          <a:p>
            <a:pPr lvl="5" marL="2057400" indent="-228600">
              <a:buFont typeface="Arial"/>
              <a:buChar char="»"/>
            </a:pPr>
            <a:r>
              <a:rPr lang="de-DE" sz="1600" spc="-1">
                <a:latin typeface="Arial"/>
              </a:rPr>
              <a:t>Sixth Outline Level</a:t>
            </a:r>
            <a:endParaRPr/>
          </a:p>
          <a:p>
            <a:pPr lvl="6" marL="2057400" indent="-228600">
              <a:buFont typeface="Arial"/>
              <a:buChar char="»"/>
            </a:pPr>
            <a:r>
              <a:rPr lang="de-DE" sz="1600" spc="-1">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jpeg"/><Relationship Id="rId5" Type="http://schemas.openxmlformats.org/officeDocument/2006/relationships/image" Target="../media/image58.jpeg"/><Relationship Id="rId6" Type="http://schemas.openxmlformats.org/officeDocument/2006/relationships/image" Target="../media/image59.png"/><Relationship Id="rId7"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image" Target="../media/image61.png"/><Relationship Id="rId3" Type="http://schemas.openxmlformats.org/officeDocument/2006/relationships/image" Target="../media/image62.png"/><Relationship Id="rId4" Type="http://schemas.openxmlformats.org/officeDocument/2006/relationships/image" Target="../media/image63.jpeg"/><Relationship Id="rId5" Type="http://schemas.openxmlformats.org/officeDocument/2006/relationships/image" Target="../media/image64.jpeg"/><Relationship Id="rId6" Type="http://schemas.openxmlformats.org/officeDocument/2006/relationships/image" Target="../media/image65.png"/><Relationship Id="rId7"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67.png"/><Relationship Id="rId2" Type="http://schemas.openxmlformats.org/officeDocument/2006/relationships/image" Target="../media/image68.png"/><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image" Target="../media/image73.png"/><Relationship Id="rId3"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image" Target="../media/image75.png"/><Relationship Id="rId3" Type="http://schemas.openxmlformats.org/officeDocument/2006/relationships/image" Target="../media/image76.jpeg"/><Relationship Id="rId4" Type="http://schemas.openxmlformats.org/officeDocument/2006/relationships/image" Target="../media/image77.jpeg"/><Relationship Id="rId5" Type="http://schemas.openxmlformats.org/officeDocument/2006/relationships/image" Target="../media/image78.png"/><Relationship Id="rId6"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79.png"/><Relationship Id="rId2" Type="http://schemas.openxmlformats.org/officeDocument/2006/relationships/image" Target="../media/image80.png"/><Relationship Id="rId3" Type="http://schemas.openxmlformats.org/officeDocument/2006/relationships/image" Target="../media/image81.png"/><Relationship Id="rId4" Type="http://schemas.openxmlformats.org/officeDocument/2006/relationships/image" Target="../media/image82.png"/><Relationship Id="rId5"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83.png"/><Relationship Id="rId2"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84.png"/><Relationship Id="rId2"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image" Target="../media/image85.png"/><Relationship Id="rId2" Type="http://schemas.openxmlformats.org/officeDocument/2006/relationships/image" Target="../media/image86.png"/><Relationship Id="rId3"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87.png"/><Relationship Id="rId2" Type="http://schemas.openxmlformats.org/officeDocument/2006/relationships/image" Target="../media/image88.png"/><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100.png"/><Relationship Id="rId11" Type="http://schemas.openxmlformats.org/officeDocument/2006/relationships/image" Target="../media/image101.png"/><Relationship Id="rId12" Type="http://schemas.openxmlformats.org/officeDocument/2006/relationships/image" Target="../media/image102.png"/><Relationship Id="rId13" Type="http://schemas.openxmlformats.org/officeDocument/2006/relationships/image" Target="../media/image103.png"/><Relationship Id="rId14" Type="http://schemas.openxmlformats.org/officeDocument/2006/relationships/image" Target="../media/image104.png"/><Relationship Id="rId15" Type="http://schemas.openxmlformats.org/officeDocument/2006/relationships/image" Target="../media/image105.png"/><Relationship Id="rId16" Type="http://schemas.openxmlformats.org/officeDocument/2006/relationships/image" Target="../media/image106.png"/><Relationship Id="rId17"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3" name="CustomShape 1"/>
          <p:cNvSpPr/>
          <p:nvPr/>
        </p:nvSpPr>
        <p:spPr>
          <a:xfrm>
            <a:off x="4179960" y="6318360"/>
            <a:ext cx="1443960" cy="307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rPr>
              <a:t>Start: Mausklick</a:t>
            </a:r>
            <a:endParaRPr/>
          </a:p>
        </p:txBody>
      </p:sp>
      <p:sp>
        <p:nvSpPr>
          <p:cNvPr id="94" name="CustomShape 2"/>
          <p:cNvSpPr/>
          <p:nvPr/>
        </p:nvSpPr>
        <p:spPr>
          <a:xfrm>
            <a:off x="3553920" y="973080"/>
            <a:ext cx="2775960" cy="703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r>
              <a:rPr lang="de-DE" sz="4000" spc="-1">
                <a:latin typeface="Arial"/>
              </a:rPr>
              <a:t>Das Kapital</a:t>
            </a:r>
            <a:endParaRPr/>
          </a:p>
        </p:txBody>
      </p:sp>
      <p:sp>
        <p:nvSpPr>
          <p:cNvPr id="95" name="CustomShape 3"/>
          <p:cNvSpPr/>
          <p:nvPr/>
        </p:nvSpPr>
        <p:spPr>
          <a:xfrm>
            <a:off x="1549080" y="1733400"/>
            <a:ext cx="6706440" cy="1008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r>
              <a:rPr lang="de-DE" sz="2800" spc="-1">
                <a:latin typeface="Arial"/>
              </a:rPr>
              <a:t>Buch I</a:t>
            </a:r>
            <a:endParaRPr/>
          </a:p>
          <a:p>
            <a:pPr algn="ctr"/>
            <a:r>
              <a:rPr lang="de-DE" sz="3200" spc="-1">
                <a:latin typeface="Arial"/>
              </a:rPr>
              <a:t>Der Produktionsprozeß des Kapitals</a:t>
            </a:r>
            <a:endParaRPr/>
          </a:p>
        </p:txBody>
      </p:sp>
      <p:sp>
        <p:nvSpPr>
          <p:cNvPr id="96" name="CustomShape 4"/>
          <p:cNvSpPr/>
          <p:nvPr/>
        </p:nvSpPr>
        <p:spPr>
          <a:xfrm>
            <a:off x="3411360" y="2909880"/>
            <a:ext cx="2907000" cy="1008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r>
              <a:rPr lang="de-DE" sz="2800" spc="-1">
                <a:latin typeface="Arial"/>
              </a:rPr>
              <a:t>Abschnitt I</a:t>
            </a:r>
            <a:endParaRPr/>
          </a:p>
          <a:p>
            <a:pPr algn="ctr"/>
            <a:r>
              <a:rPr lang="de-DE" sz="3200" spc="-1">
                <a:latin typeface="Arial"/>
              </a:rPr>
              <a:t>Ware und Geld</a:t>
            </a:r>
            <a:endParaRPr/>
          </a:p>
        </p:txBody>
      </p:sp>
      <p:sp>
        <p:nvSpPr>
          <p:cNvPr id="97" name="CustomShape 5"/>
          <p:cNvSpPr/>
          <p:nvPr/>
        </p:nvSpPr>
        <p:spPr>
          <a:xfrm>
            <a:off x="2052720" y="4011480"/>
            <a:ext cx="6268680" cy="10087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marL="342720" indent="-342720"/>
            <a:r>
              <a:rPr lang="de-DE" sz="2000" spc="-1">
                <a:latin typeface="Arial"/>
              </a:rPr>
              <a:t>1.Kapitel  </a:t>
            </a:r>
            <a:r>
              <a:rPr b="1" lang="de-DE" sz="2000" spc="-1">
                <a:latin typeface="Arial"/>
              </a:rPr>
              <a:t>Die Ware</a:t>
            </a:r>
            <a:endParaRPr/>
          </a:p>
          <a:p>
            <a:pPr marL="342720" indent="-342720"/>
            <a:r>
              <a:rPr lang="de-DE" sz="2000" spc="-1">
                <a:latin typeface="Arial"/>
              </a:rPr>
              <a:t>2.Kapitel</a:t>
            </a:r>
            <a:r>
              <a:rPr b="1" lang="de-DE" sz="2000" spc="-1">
                <a:latin typeface="Arial"/>
              </a:rPr>
              <a:t>  </a:t>
            </a:r>
            <a:r>
              <a:rPr b="1" lang="de-DE" sz="2000" spc="-1">
                <a:solidFill>
                  <a:srgbClr val="ff3333"/>
                </a:solidFill>
                <a:latin typeface="Arial"/>
              </a:rPr>
              <a:t>Der Austauschprozeß</a:t>
            </a:r>
            <a:endParaRPr/>
          </a:p>
          <a:p>
            <a:pPr marL="342720" indent="-342720"/>
            <a:r>
              <a:rPr lang="de-DE" sz="2000" spc="-1">
                <a:latin typeface="Arial"/>
              </a:rPr>
              <a:t>3.Kapitel</a:t>
            </a:r>
            <a:r>
              <a:rPr b="1" lang="de-DE" sz="2000" spc="-1">
                <a:latin typeface="Arial"/>
              </a:rPr>
              <a:t>  Das Geld oder die Warenzirkulation</a:t>
            </a:r>
            <a:endParaRPr/>
          </a:p>
        </p:txBody>
      </p:sp>
      <p:sp>
        <p:nvSpPr>
          <p:cNvPr id="98" name="TextShape 6"/>
          <p:cNvSpPr txBox="1"/>
          <p:nvPr/>
        </p:nvSpPr>
        <p:spPr>
          <a:xfrm>
            <a:off x="747720" y="285840"/>
            <a:ext cx="7772400" cy="520560"/>
          </a:xfrm>
          <a:prstGeom prst="rect">
            <a:avLst/>
          </a:prstGeom>
          <a:noFill/>
          <a:ln>
            <a:noFill/>
          </a:ln>
        </p:spPr>
        <p:txBody>
          <a:bodyPr lIns="90000" rIns="90000" tIns="46800" bIns="46800"/>
          <a:p>
            <a:pPr/>
            <a:r>
              <a:rPr lang="de-DE" sz="2800" spc="-1">
                <a:solidFill>
                  <a:srgbClr val="eaeaea"/>
                </a:solidFill>
                <a:latin typeface="Arial"/>
              </a:rPr>
              <a:t>Titelfolie Buch1 Abschnitt1</a:t>
            </a:r>
            <a:endParaRPr/>
          </a:p>
        </p:txBody>
      </p:sp>
      <p:sp>
        <p:nvSpPr>
          <p:cNvPr id="99" name="CustomShape 7"/>
          <p:cNvSpPr/>
          <p:nvPr/>
        </p:nvSpPr>
        <p:spPr>
          <a:xfrm rot="16200000">
            <a:off x="-917280" y="5420160"/>
            <a:ext cx="23554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rPr>
              <a:t>Ebenen der Präsentation – </a:t>
            </a:r>
            <a:endParaRPr/>
          </a:p>
          <a:p>
            <a:pPr/>
            <a:r>
              <a:rPr lang="de-DE" sz="1400" spc="-1">
                <a:solidFill>
                  <a:srgbClr val="808080"/>
                </a:solidFill>
                <a:latin typeface="Arial"/>
              </a:rPr>
              <a:t> </a:t>
            </a:r>
            <a:endParaRPr/>
          </a:p>
        </p:txBody>
      </p:sp>
      <p:sp>
        <p:nvSpPr>
          <p:cNvPr id="100" name="CustomShape 8"/>
          <p:cNvSpPr/>
          <p:nvPr/>
        </p:nvSpPr>
        <p:spPr>
          <a:xfrm rot="16200000">
            <a:off x="-260280" y="4021920"/>
            <a:ext cx="828360" cy="307080"/>
          </a:xfrm>
          <a:prstGeom prst="rect">
            <a:avLst/>
          </a:prstGeom>
          <a:noFill/>
          <a:ln>
            <a:noFill/>
          </a:ln>
        </p:spPr>
        <p:style>
          <a:lnRef idx="0"/>
          <a:fillRef idx="0"/>
          <a:effectRef idx="0"/>
          <a:fontRef idx="minor"/>
        </p:style>
        <p:txBody>
          <a:bodyPr wrap="none" lIns="90000" rIns="90000" tIns="46800" bIns="46800"/>
          <a:p>
            <a:pPr/>
            <a:r>
              <a:rPr lang="de-DE" sz="1400" spc="-1">
                <a:solidFill>
                  <a:srgbClr val="ffcc66"/>
                </a:solidFill>
                <a:latin typeface="Arial"/>
              </a:rPr>
              <a:t>Skelett </a:t>
            </a:r>
            <a:r>
              <a:rPr lang="de-DE" sz="1400" spc="-1">
                <a:solidFill>
                  <a:srgbClr val="808080"/>
                </a:solidFill>
                <a:latin typeface="Arial"/>
              </a:rPr>
              <a:t>/</a:t>
            </a:r>
            <a:endParaRPr/>
          </a:p>
        </p:txBody>
      </p:sp>
      <p:sp>
        <p:nvSpPr>
          <p:cNvPr id="101" name="CustomShape 9"/>
          <p:cNvSpPr/>
          <p:nvPr/>
        </p:nvSpPr>
        <p:spPr>
          <a:xfrm rot="16200000">
            <a:off x="-482760" y="3095640"/>
            <a:ext cx="1273320" cy="307080"/>
          </a:xfrm>
          <a:prstGeom prst="rect">
            <a:avLst/>
          </a:prstGeom>
          <a:noFill/>
          <a:ln>
            <a:noFill/>
          </a:ln>
        </p:spPr>
        <p:style>
          <a:lnRef idx="0"/>
          <a:fillRef idx="0"/>
          <a:effectRef idx="0"/>
          <a:fontRef idx="minor"/>
        </p:style>
        <p:txBody>
          <a:bodyPr wrap="none" lIns="90000" rIns="90000" tIns="46800" bIns="46800"/>
          <a:p>
            <a:pPr/>
            <a:r>
              <a:rPr lang="de-DE" sz="1400" spc="-1">
                <a:solidFill>
                  <a:srgbClr val="ff0000"/>
                </a:solidFill>
                <a:latin typeface="Arial"/>
              </a:rPr>
              <a:t>Roter Faden</a:t>
            </a:r>
            <a:r>
              <a:rPr lang="de-DE" sz="1400" spc="-1">
                <a:solidFill>
                  <a:srgbClr val="808080"/>
                </a:solidFill>
                <a:latin typeface="Arial"/>
              </a:rPr>
              <a:t> /</a:t>
            </a:r>
            <a:endParaRPr/>
          </a:p>
        </p:txBody>
      </p:sp>
      <p:sp>
        <p:nvSpPr>
          <p:cNvPr id="102" name="CustomShape 10"/>
          <p:cNvSpPr/>
          <p:nvPr/>
        </p:nvSpPr>
        <p:spPr>
          <a:xfrm rot="16200000">
            <a:off x="-219240" y="2167200"/>
            <a:ext cx="746280" cy="307080"/>
          </a:xfrm>
          <a:prstGeom prst="rect">
            <a:avLst/>
          </a:prstGeom>
          <a:noFill/>
          <a:ln>
            <a:noFill/>
          </a:ln>
        </p:spPr>
        <p:style>
          <a:lnRef idx="0"/>
          <a:fillRef idx="0"/>
          <a:effectRef idx="0"/>
          <a:fontRef idx="minor"/>
        </p:style>
        <p:txBody>
          <a:bodyPr wrap="none" lIns="90000" rIns="90000" tIns="46800" bIns="46800"/>
          <a:p>
            <a:pPr/>
            <a:r>
              <a:rPr lang="de-DE" sz="1400" spc="-1">
                <a:solidFill>
                  <a:srgbClr val="333399"/>
                </a:solidFill>
                <a:latin typeface="Arial"/>
              </a:rPr>
              <a:t>Fleisch</a:t>
            </a:r>
            <a:endParaRPr/>
          </a:p>
        </p:txBody>
      </p:sp>
      <p:sp>
        <p:nvSpPr>
          <p:cNvPr id="103" name="CustomShape 11"/>
          <p:cNvSpPr/>
          <p:nvPr/>
        </p:nvSpPr>
        <p:spPr>
          <a:xfrm>
            <a:off x="598680" y="6300720"/>
            <a:ext cx="10843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Originaltext</a:t>
            </a:r>
            <a:endParaRPr/>
          </a:p>
        </p:txBody>
      </p:sp>
      <p:sp>
        <p:nvSpPr>
          <p:cNvPr id="104" name="CustomShape 12"/>
          <p:cNvSpPr/>
          <p:nvPr/>
        </p:nvSpPr>
        <p:spPr>
          <a:xfrm>
            <a:off x="1740960" y="630072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105" name="CustomShape 13"/>
          <p:cNvSpPr/>
          <p:nvPr/>
        </p:nvSpPr>
        <p:spPr>
          <a:xfrm>
            <a:off x="2633040" y="6311880"/>
            <a:ext cx="11728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Roter Faden</a:t>
            </a:r>
            <a:endParaRPr/>
          </a:p>
        </p:txBody>
      </p:sp>
      <p:sp>
        <p:nvSpPr>
          <p:cNvPr id="106" name="CustomShape 14"/>
          <p:cNvSpPr/>
          <p:nvPr/>
        </p:nvSpPr>
        <p:spPr>
          <a:xfrm>
            <a:off x="1131840" y="5430960"/>
            <a:ext cx="75484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marL="342720" indent="-342720"/>
            <a:r>
              <a:rPr lang="de-DE" sz="1400" spc="-1">
                <a:latin typeface="Arial"/>
              </a:rPr>
              <a:t>Diese Präsentation ist Bestandteil des im Aufbau befindlichen Projektes KAPITAL-DVD des MarX-leseKreiS MXKS. </a:t>
            </a:r>
            <a:r>
              <a:rPr lang="de-DE" sz="1400" spc="-1">
                <a:latin typeface="Arial"/>
              </a:rPr>
              <a:t>	</a:t>
            </a:r>
            <a:r>
              <a:rPr lang="de-DE" sz="1400" spc="-1">
                <a:latin typeface="Arial"/>
              </a:rPr>
              <a:t>	</a:t>
            </a:r>
            <a:r>
              <a:rPr lang="de-DE" sz="1400" spc="-1">
                <a:latin typeface="Arial"/>
              </a:rPr>
              <a:t>Mehr zum Projekt </a:t>
            </a:r>
            <a:r>
              <a:rPr lang="de-DE" sz="1600" spc="-1">
                <a:solidFill>
                  <a:srgbClr val="808080"/>
                </a:solidFill>
                <a:latin typeface="Wingdings 3"/>
                <a:ea typeface="Wingdings 3"/>
              </a:rPr>
              <a:t></a:t>
            </a:r>
            <a:r>
              <a:rPr lang="de-DE" sz="1600" spc="-1">
                <a:solidFill>
                  <a:srgbClr val="808080"/>
                </a:solidFill>
                <a:latin typeface="Arial"/>
              </a:rPr>
              <a:t> www.mxks.de</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8"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279" name="CustomShape 2"/>
          <p:cNvSpPr/>
          <p:nvPr/>
        </p:nvSpPr>
        <p:spPr>
          <a:xfrm>
            <a:off x="7547400" y="63583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280" name="CustomShape 3"/>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77ff </a:t>
            </a:r>
            <a:endParaRPr/>
          </a:p>
          <a:p>
            <a:pPr algn="ctr"/>
            <a:r>
              <a:rPr lang="de-DE" sz="1400" spc="-1">
                <a:solidFill>
                  <a:srgbClr val="808080"/>
                </a:solidFill>
                <a:latin typeface="Arial"/>
              </a:rPr>
              <a:t>Originaltext</a:t>
            </a:r>
            <a:endParaRPr/>
          </a:p>
        </p:txBody>
      </p:sp>
      <p:sp>
        <p:nvSpPr>
          <p:cNvPr id="281" name="CustomShape 4"/>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282" name="CustomShape 5"/>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283" name="CustomShape 6"/>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284" name="CustomShape 7"/>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en-GB" sz="2000" spc="-1">
                <a:solidFill>
                  <a:srgbClr val="000000"/>
                </a:solidFill>
                <a:latin typeface="Arial"/>
                <a:ea typeface="Arial"/>
              </a:rPr>
              <a:t>Teil 1: Tausch als ökononisches Verhältnis erzeugt sein Rechtsverhältnis</a:t>
            </a:r>
            <a:endParaRPr/>
          </a:p>
        </p:txBody>
      </p:sp>
      <p:sp>
        <p:nvSpPr>
          <p:cNvPr id="285" name="CustomShape 8"/>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286" name="CustomShape 9"/>
          <p:cNvSpPr/>
          <p:nvPr/>
        </p:nvSpPr>
        <p:spPr>
          <a:xfrm>
            <a:off x="1152360" y="972000"/>
            <a:ext cx="7560000" cy="277092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Wir wissen schon aus dem Fetischkapitel: Die Verhältnisse der Menschen stellen sich als Verhältnisse der Dinge dar.</a:t>
            </a:r>
            <a:endParaRPr/>
          </a:p>
          <a:p>
            <a:endParaRPr/>
          </a:p>
          <a:p>
            <a:r>
              <a:rPr lang="de-DE" sz="1600" spc="-1">
                <a:latin typeface="Arial"/>
              </a:rPr>
              <a:t>Damit aber die Dinge sich als Waren aufeinander beziehen können, müssen die Warenhüter aktiv werden. Der Wille der Warenhüter folgt dabei dem </a:t>
            </a:r>
            <a:r>
              <a:rPr b="1" lang="de-DE" sz="1600" spc="-1">
                <a:latin typeface="Arial"/>
              </a:rPr>
              <a:t>Zwang, der Warennatur zu entsprechen</a:t>
            </a:r>
            <a:r>
              <a:rPr lang="de-DE" sz="1600" spc="-1">
                <a:latin typeface="Arial"/>
              </a:rPr>
              <a:t>. Die Warenbesitzer müssen sich zu einander als Person verhalten:</a:t>
            </a:r>
            <a:endParaRPr/>
          </a:p>
          <a:p>
            <a:pPr marL="216000" indent="-216000">
              <a:buClr>
                <a:srgbClr val="ffffff"/>
              </a:buClr>
              <a:buFont typeface="StarSymbol"/>
              <a:buAutoNum type="arabicParenR"/>
            </a:pPr>
            <a:r>
              <a:rPr lang="de-DE" sz="1600" spc="-1">
                <a:latin typeface="Arial"/>
              </a:rPr>
              <a:t>dem Willensakt die eigene Ware zu veräußern</a:t>
            </a:r>
            <a:endParaRPr/>
          </a:p>
          <a:p>
            <a:pPr marL="216000" indent="-216000">
              <a:buClr>
                <a:srgbClr val="ffffff"/>
              </a:buClr>
              <a:buFont typeface="StarSymbol"/>
              <a:buAutoNum type="arabicParenR"/>
            </a:pPr>
            <a:r>
              <a:rPr lang="de-DE" sz="1600" spc="-1">
                <a:latin typeface="Arial"/>
              </a:rPr>
              <a:t>dem Willensakt sich fremde Ware anzueignen, als Notwendigkeit der gesellschaftlichen Arbeitsteilung</a:t>
            </a:r>
            <a:endParaRPr/>
          </a:p>
          <a:p>
            <a:pPr marL="216000" indent="-216000">
              <a:buClr>
                <a:srgbClr val="ffffff"/>
              </a:buClr>
              <a:buFont typeface="StarSymbol"/>
              <a:buAutoNum type="arabicParenR"/>
            </a:pPr>
            <a:r>
              <a:rPr lang="de-DE" sz="1600" spc="-1">
                <a:latin typeface="Arial"/>
              </a:rPr>
              <a:t>sich gegenseitig als Privateigentümer anerkennen</a:t>
            </a:r>
            <a:endParaRPr/>
          </a:p>
        </p:txBody>
      </p:sp>
      <p:pic>
        <p:nvPicPr>
          <p:cNvPr id="287" name="" descr=""/>
          <p:cNvPicPr/>
          <p:nvPr/>
        </p:nvPicPr>
        <p:blipFill>
          <a:blip r:embed="rId1"/>
          <a:stretch/>
        </p:blipFill>
        <p:spPr>
          <a:xfrm>
            <a:off x="7295400" y="4753080"/>
            <a:ext cx="949680" cy="949680"/>
          </a:xfrm>
          <a:prstGeom prst="rect">
            <a:avLst/>
          </a:prstGeom>
          <a:ln>
            <a:noFill/>
          </a:ln>
        </p:spPr>
      </p:pic>
      <p:pic>
        <p:nvPicPr>
          <p:cNvPr id="288" name="" descr=""/>
          <p:cNvPicPr/>
          <p:nvPr/>
        </p:nvPicPr>
        <p:blipFill>
          <a:blip r:embed="rId2"/>
          <a:stretch/>
        </p:blipFill>
        <p:spPr>
          <a:xfrm>
            <a:off x="1373040" y="4299840"/>
            <a:ext cx="1219680" cy="1208160"/>
          </a:xfrm>
          <a:prstGeom prst="rect">
            <a:avLst/>
          </a:prstGeom>
          <a:ln>
            <a:noFill/>
          </a:ln>
        </p:spPr>
      </p:pic>
      <p:sp>
        <p:nvSpPr>
          <p:cNvPr id="289" name="CustomShape 10"/>
          <p:cNvSpPr/>
          <p:nvPr/>
        </p:nvSpPr>
        <p:spPr>
          <a:xfrm>
            <a:off x="1152000" y="3774600"/>
            <a:ext cx="2944080" cy="2271240"/>
          </a:xfrm>
          <a:prstGeom prst="frame">
            <a:avLst>
              <a:gd name="adj1" fmla="val 606"/>
            </a:avLst>
          </a:prstGeom>
          <a:solidFill>
            <a:srgbClr val="729fcf"/>
          </a:solidFill>
          <a:ln>
            <a:solidFill>
              <a:srgbClr val="3465a4"/>
            </a:solidFill>
          </a:ln>
        </p:spPr>
        <p:style>
          <a:lnRef idx="0"/>
          <a:fillRef idx="0"/>
          <a:effectRef idx="0"/>
          <a:fontRef idx="minor"/>
        </p:style>
      </p:sp>
      <p:pic>
        <p:nvPicPr>
          <p:cNvPr id="290" name="" descr=""/>
          <p:cNvPicPr/>
          <p:nvPr/>
        </p:nvPicPr>
        <p:blipFill>
          <a:blip r:embed="rId3"/>
          <a:stretch/>
        </p:blipFill>
        <p:spPr>
          <a:xfrm>
            <a:off x="2592720" y="3962520"/>
            <a:ext cx="1444320" cy="1941840"/>
          </a:xfrm>
          <a:prstGeom prst="rect">
            <a:avLst/>
          </a:prstGeom>
          <a:ln>
            <a:noFill/>
          </a:ln>
        </p:spPr>
      </p:pic>
      <p:sp>
        <p:nvSpPr>
          <p:cNvPr id="291" name="TextShape 11"/>
          <p:cNvSpPr txBox="1"/>
          <p:nvPr/>
        </p:nvSpPr>
        <p:spPr>
          <a:xfrm>
            <a:off x="4151880" y="5180400"/>
            <a:ext cx="637920" cy="272880"/>
          </a:xfrm>
          <a:prstGeom prst="rect">
            <a:avLst/>
          </a:prstGeom>
          <a:noFill/>
          <a:ln>
            <a:noFill/>
          </a:ln>
        </p:spPr>
        <p:txBody>
          <a:bodyPr lIns="90000" rIns="90000" tIns="45000" bIns="45000"/>
          <a:p>
            <a:pPr algn="ctr"/>
            <a:r>
              <a:rPr lang="de-DE" sz="1200" spc="-1">
                <a:latin typeface="Arial"/>
              </a:rPr>
              <a:t>Privat</a:t>
            </a:r>
            <a:endParaRPr/>
          </a:p>
        </p:txBody>
      </p:sp>
      <p:sp>
        <p:nvSpPr>
          <p:cNvPr id="292" name="CustomShape 12"/>
          <p:cNvSpPr/>
          <p:nvPr/>
        </p:nvSpPr>
        <p:spPr>
          <a:xfrm>
            <a:off x="3960000" y="4788000"/>
            <a:ext cx="1008000" cy="1008000"/>
          </a:xfrm>
          <a:prstGeom prst="donut">
            <a:avLst>
              <a:gd name="adj" fmla="val 3362"/>
            </a:avLst>
          </a:prstGeom>
          <a:solidFill>
            <a:srgbClr val="dc2300"/>
          </a:solidFill>
          <a:ln>
            <a:solidFill>
              <a:srgbClr val="3465a4"/>
            </a:solidFill>
          </a:ln>
        </p:spPr>
        <p:style>
          <a:lnRef idx="0"/>
          <a:fillRef idx="0"/>
          <a:effectRef idx="0"/>
          <a:fontRef idx="minor"/>
        </p:style>
      </p:sp>
      <p:sp>
        <p:nvSpPr>
          <p:cNvPr id="293" name="CustomShape 13"/>
          <p:cNvSpPr/>
          <p:nvPr/>
        </p:nvSpPr>
        <p:spPr>
          <a:xfrm>
            <a:off x="5554080" y="3852720"/>
            <a:ext cx="3013920" cy="2303280"/>
          </a:xfrm>
          <a:prstGeom prst="frame">
            <a:avLst>
              <a:gd name="adj1" fmla="val 606"/>
            </a:avLst>
          </a:prstGeom>
          <a:solidFill>
            <a:srgbClr val="729fcf"/>
          </a:solidFill>
          <a:ln>
            <a:solidFill>
              <a:srgbClr val="3465a4"/>
            </a:solidFill>
          </a:ln>
        </p:spPr>
        <p:style>
          <a:lnRef idx="0"/>
          <a:fillRef idx="0"/>
          <a:effectRef idx="0"/>
          <a:fontRef idx="minor"/>
        </p:style>
      </p:sp>
      <p:pic>
        <p:nvPicPr>
          <p:cNvPr id="294" name="" descr=""/>
          <p:cNvPicPr/>
          <p:nvPr/>
        </p:nvPicPr>
        <p:blipFill>
          <a:blip r:embed="rId4"/>
          <a:stretch/>
        </p:blipFill>
        <p:spPr>
          <a:xfrm>
            <a:off x="5724000" y="4070880"/>
            <a:ext cx="1444320" cy="1941840"/>
          </a:xfrm>
          <a:prstGeom prst="rect">
            <a:avLst/>
          </a:prstGeom>
          <a:ln>
            <a:noFill/>
          </a:ln>
        </p:spPr>
      </p:pic>
      <p:sp>
        <p:nvSpPr>
          <p:cNvPr id="295" name="TextShape 14"/>
          <p:cNvSpPr txBox="1"/>
          <p:nvPr/>
        </p:nvSpPr>
        <p:spPr>
          <a:xfrm>
            <a:off x="4835880" y="4280400"/>
            <a:ext cx="637920" cy="272880"/>
          </a:xfrm>
          <a:prstGeom prst="rect">
            <a:avLst/>
          </a:prstGeom>
          <a:noFill/>
          <a:ln>
            <a:noFill/>
          </a:ln>
        </p:spPr>
        <p:txBody>
          <a:bodyPr lIns="90000" rIns="90000" tIns="45000" bIns="45000"/>
          <a:p>
            <a:pPr algn="ctr"/>
            <a:r>
              <a:rPr lang="de-DE" sz="1200" spc="-1">
                <a:latin typeface="Arial"/>
              </a:rPr>
              <a:t>Privat</a:t>
            </a:r>
            <a:endParaRPr/>
          </a:p>
        </p:txBody>
      </p:sp>
      <p:sp>
        <p:nvSpPr>
          <p:cNvPr id="296" name="CustomShape 15"/>
          <p:cNvSpPr/>
          <p:nvPr/>
        </p:nvSpPr>
        <p:spPr>
          <a:xfrm>
            <a:off x="4644000" y="3888000"/>
            <a:ext cx="1008000" cy="1008000"/>
          </a:xfrm>
          <a:prstGeom prst="donut">
            <a:avLst>
              <a:gd name="adj" fmla="val 3362"/>
            </a:avLst>
          </a:prstGeom>
          <a:solidFill>
            <a:srgbClr val="dc2300"/>
          </a:solidFill>
          <a:ln>
            <a:solidFill>
              <a:srgbClr val="3465a4"/>
            </a:solidFill>
          </a:ln>
        </p:spPr>
        <p:style>
          <a:lnRef idx="0"/>
          <a:fillRef idx="0"/>
          <a:effectRef idx="0"/>
          <a:fontRef idx="minor"/>
        </p:style>
      </p:sp>
    </p:spTree>
  </p:cSld>
  <p:timing>
    <p:tnLst>
      <p:par>
        <p:cTn id="87" dur="indefinite" restart="never" nodeType="tmRoot">
          <p:childTnLst>
            <p:seq>
              <p:cTn id="88"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7"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298"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77ff </a:t>
            </a:r>
            <a:endParaRPr/>
          </a:p>
          <a:p>
            <a:pPr algn="ctr"/>
            <a:r>
              <a:rPr lang="de-DE" sz="1400" spc="-1">
                <a:solidFill>
                  <a:srgbClr val="808080"/>
                </a:solidFill>
                <a:latin typeface="Arial"/>
              </a:rPr>
              <a:t>Originaltext</a:t>
            </a:r>
            <a:endParaRPr/>
          </a:p>
        </p:txBody>
      </p:sp>
      <p:sp>
        <p:nvSpPr>
          <p:cNvPr id="299"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300"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301"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302"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en-GB" sz="2000" spc="-1">
                <a:solidFill>
                  <a:srgbClr val="000000"/>
                </a:solidFill>
                <a:latin typeface="Arial"/>
                <a:ea typeface="Arial"/>
              </a:rPr>
              <a:t>Teil 1: Tausch als ökononisches Verhältnis erzeugt sein Rechtsverhältnis</a:t>
            </a:r>
            <a:endParaRPr/>
          </a:p>
        </p:txBody>
      </p:sp>
      <p:sp>
        <p:nvSpPr>
          <p:cNvPr id="303"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304" name="CustomShape 8"/>
          <p:cNvSpPr/>
          <p:nvPr/>
        </p:nvSpPr>
        <p:spPr>
          <a:xfrm>
            <a:off x="1152360" y="936000"/>
            <a:ext cx="7560000" cy="204084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Die Warenhüter müssen sich also wechselseitig als Privateigentümer anerkennen, ein gemeinsames Willensverhältnis eingehen um den Austausch ihrer Waren zu vollziehen.</a:t>
            </a:r>
            <a:endParaRPr/>
          </a:p>
          <a:p>
            <a:endParaRPr/>
          </a:p>
          <a:p>
            <a:r>
              <a:rPr lang="de-DE" sz="1600" spc="-1">
                <a:latin typeface="Arial"/>
              </a:rPr>
              <a:t>Somit erzeugt das ökonomische Verhältnis das </a:t>
            </a:r>
            <a:r>
              <a:rPr b="1" lang="de-DE" sz="1600" spc="-1">
                <a:latin typeface="Arial"/>
              </a:rPr>
              <a:t>ihr entsprechende</a:t>
            </a:r>
            <a:r>
              <a:rPr lang="de-DE" sz="1600" spc="-1">
                <a:latin typeface="Arial"/>
              </a:rPr>
              <a:t> Rechtsverhältnis (nicht umgekehrt), welches ein Willensverhältnis ist.</a:t>
            </a:r>
            <a:endParaRPr/>
          </a:p>
          <a:p>
            <a:r>
              <a:rPr lang="de-DE" sz="1600" spc="-1">
                <a:latin typeface="Arial"/>
              </a:rPr>
              <a:t>	</a:t>
            </a:r>
            <a:r>
              <a:rPr lang="de-DE" sz="1600" spc="-1">
                <a:latin typeface="Arial"/>
              </a:rPr>
              <a:t>- Inhalt des Rechtsverhältnisses ist somit das ökonomische Verhältnis</a:t>
            </a:r>
            <a:endParaRPr/>
          </a:p>
          <a:p>
            <a:r>
              <a:rPr lang="de-DE" sz="1600" spc="-1">
                <a:latin typeface="Arial"/>
              </a:rPr>
              <a:t>	</a:t>
            </a:r>
            <a:r>
              <a:rPr lang="de-DE" sz="1600" spc="-1">
                <a:latin typeface="Arial"/>
              </a:rPr>
              <a:t>- Form des Rechtsverhältnisses ist der Vertrag</a:t>
            </a:r>
            <a:endParaRPr/>
          </a:p>
        </p:txBody>
      </p:sp>
      <p:pic>
        <p:nvPicPr>
          <p:cNvPr id="305" name="" descr=""/>
          <p:cNvPicPr/>
          <p:nvPr/>
        </p:nvPicPr>
        <p:blipFill>
          <a:blip r:embed="rId1"/>
          <a:stretch/>
        </p:blipFill>
        <p:spPr>
          <a:xfrm>
            <a:off x="7295400" y="4285080"/>
            <a:ext cx="949680" cy="949680"/>
          </a:xfrm>
          <a:prstGeom prst="rect">
            <a:avLst/>
          </a:prstGeom>
          <a:ln>
            <a:noFill/>
          </a:ln>
        </p:spPr>
      </p:pic>
      <p:pic>
        <p:nvPicPr>
          <p:cNvPr id="306" name="" descr=""/>
          <p:cNvPicPr/>
          <p:nvPr/>
        </p:nvPicPr>
        <p:blipFill>
          <a:blip r:embed="rId2"/>
          <a:stretch/>
        </p:blipFill>
        <p:spPr>
          <a:xfrm>
            <a:off x="1373040" y="3831840"/>
            <a:ext cx="1219680" cy="1208160"/>
          </a:xfrm>
          <a:prstGeom prst="rect">
            <a:avLst/>
          </a:prstGeom>
          <a:ln>
            <a:noFill/>
          </a:ln>
        </p:spPr>
      </p:pic>
      <p:sp>
        <p:nvSpPr>
          <p:cNvPr id="307" name="CustomShape 9"/>
          <p:cNvSpPr/>
          <p:nvPr/>
        </p:nvSpPr>
        <p:spPr>
          <a:xfrm>
            <a:off x="1152000" y="3306600"/>
            <a:ext cx="2944080" cy="2271240"/>
          </a:xfrm>
          <a:prstGeom prst="frame">
            <a:avLst>
              <a:gd name="adj1" fmla="val 606"/>
            </a:avLst>
          </a:prstGeom>
          <a:solidFill>
            <a:srgbClr val="729fcf"/>
          </a:solidFill>
          <a:ln>
            <a:solidFill>
              <a:srgbClr val="3465a4"/>
            </a:solidFill>
          </a:ln>
        </p:spPr>
        <p:style>
          <a:lnRef idx="0"/>
          <a:fillRef idx="0"/>
          <a:effectRef idx="0"/>
          <a:fontRef idx="minor"/>
        </p:style>
      </p:sp>
      <p:pic>
        <p:nvPicPr>
          <p:cNvPr id="308" name="" descr=""/>
          <p:cNvPicPr/>
          <p:nvPr/>
        </p:nvPicPr>
        <p:blipFill>
          <a:blip r:embed="rId3"/>
          <a:stretch/>
        </p:blipFill>
        <p:spPr>
          <a:xfrm>
            <a:off x="2592720" y="3494520"/>
            <a:ext cx="1444320" cy="1941840"/>
          </a:xfrm>
          <a:prstGeom prst="rect">
            <a:avLst/>
          </a:prstGeom>
          <a:ln>
            <a:noFill/>
          </a:ln>
        </p:spPr>
      </p:pic>
      <p:sp>
        <p:nvSpPr>
          <p:cNvPr id="309" name="TextShape 10"/>
          <p:cNvSpPr txBox="1"/>
          <p:nvPr/>
        </p:nvSpPr>
        <p:spPr>
          <a:xfrm>
            <a:off x="4151880" y="3416400"/>
            <a:ext cx="637920" cy="272880"/>
          </a:xfrm>
          <a:prstGeom prst="rect">
            <a:avLst/>
          </a:prstGeom>
          <a:noFill/>
          <a:ln>
            <a:noFill/>
          </a:ln>
        </p:spPr>
        <p:txBody>
          <a:bodyPr lIns="90000" rIns="90000" tIns="45000" bIns="45000"/>
          <a:p>
            <a:pPr algn="ctr"/>
            <a:r>
              <a:rPr lang="de-DE" sz="1200" spc="-1">
                <a:latin typeface="Arial"/>
              </a:rPr>
              <a:t>Privat</a:t>
            </a:r>
            <a:endParaRPr/>
          </a:p>
        </p:txBody>
      </p:sp>
      <p:sp>
        <p:nvSpPr>
          <p:cNvPr id="310" name="CustomShape 11"/>
          <p:cNvSpPr/>
          <p:nvPr/>
        </p:nvSpPr>
        <p:spPr>
          <a:xfrm>
            <a:off x="3960000" y="3024000"/>
            <a:ext cx="1008000" cy="1008000"/>
          </a:xfrm>
          <a:prstGeom prst="donut">
            <a:avLst>
              <a:gd name="adj" fmla="val 3362"/>
            </a:avLst>
          </a:prstGeom>
          <a:solidFill>
            <a:srgbClr val="dc2300"/>
          </a:solidFill>
          <a:ln>
            <a:solidFill>
              <a:srgbClr val="3465a4"/>
            </a:solidFill>
          </a:ln>
        </p:spPr>
        <p:style>
          <a:lnRef idx="0"/>
          <a:fillRef idx="0"/>
          <a:effectRef idx="0"/>
          <a:fontRef idx="minor"/>
        </p:style>
      </p:sp>
      <p:sp>
        <p:nvSpPr>
          <p:cNvPr id="311" name="CustomShape 12"/>
          <p:cNvSpPr/>
          <p:nvPr/>
        </p:nvSpPr>
        <p:spPr>
          <a:xfrm>
            <a:off x="5554080" y="3384720"/>
            <a:ext cx="3013920" cy="2303280"/>
          </a:xfrm>
          <a:prstGeom prst="frame">
            <a:avLst>
              <a:gd name="adj1" fmla="val 606"/>
            </a:avLst>
          </a:prstGeom>
          <a:solidFill>
            <a:srgbClr val="729fcf"/>
          </a:solidFill>
          <a:ln>
            <a:solidFill>
              <a:srgbClr val="3465a4"/>
            </a:solidFill>
          </a:ln>
        </p:spPr>
        <p:style>
          <a:lnRef idx="0"/>
          <a:fillRef idx="0"/>
          <a:effectRef idx="0"/>
          <a:fontRef idx="minor"/>
        </p:style>
      </p:sp>
      <p:pic>
        <p:nvPicPr>
          <p:cNvPr id="312" name="" descr=""/>
          <p:cNvPicPr/>
          <p:nvPr/>
        </p:nvPicPr>
        <p:blipFill>
          <a:blip r:embed="rId4"/>
          <a:stretch/>
        </p:blipFill>
        <p:spPr>
          <a:xfrm>
            <a:off x="5724000" y="3602880"/>
            <a:ext cx="1444320" cy="1941840"/>
          </a:xfrm>
          <a:prstGeom prst="rect">
            <a:avLst/>
          </a:prstGeom>
          <a:ln>
            <a:noFill/>
          </a:ln>
        </p:spPr>
      </p:pic>
      <p:sp>
        <p:nvSpPr>
          <p:cNvPr id="313" name="TextShape 13"/>
          <p:cNvSpPr txBox="1"/>
          <p:nvPr/>
        </p:nvSpPr>
        <p:spPr>
          <a:xfrm>
            <a:off x="4907880" y="3416400"/>
            <a:ext cx="637920" cy="272880"/>
          </a:xfrm>
          <a:prstGeom prst="rect">
            <a:avLst/>
          </a:prstGeom>
          <a:noFill/>
          <a:ln>
            <a:noFill/>
          </a:ln>
        </p:spPr>
        <p:txBody>
          <a:bodyPr lIns="90000" rIns="90000" tIns="45000" bIns="45000"/>
          <a:p>
            <a:pPr algn="ctr"/>
            <a:r>
              <a:rPr lang="de-DE" sz="1200" spc="-1">
                <a:latin typeface="Arial"/>
              </a:rPr>
              <a:t>Privat</a:t>
            </a:r>
            <a:endParaRPr/>
          </a:p>
        </p:txBody>
      </p:sp>
      <p:sp>
        <p:nvSpPr>
          <p:cNvPr id="314" name="CustomShape 14"/>
          <p:cNvSpPr/>
          <p:nvPr/>
        </p:nvSpPr>
        <p:spPr>
          <a:xfrm>
            <a:off x="4716000" y="3024000"/>
            <a:ext cx="1008000" cy="1008000"/>
          </a:xfrm>
          <a:prstGeom prst="donut">
            <a:avLst>
              <a:gd name="adj" fmla="val 3362"/>
            </a:avLst>
          </a:prstGeom>
          <a:solidFill>
            <a:srgbClr val="dc2300"/>
          </a:solidFill>
          <a:ln>
            <a:solidFill>
              <a:srgbClr val="3465a4"/>
            </a:solidFill>
          </a:ln>
        </p:spPr>
        <p:style>
          <a:lnRef idx="0"/>
          <a:fillRef idx="0"/>
          <a:effectRef idx="0"/>
          <a:fontRef idx="minor"/>
        </p:style>
      </p:sp>
      <p:sp>
        <p:nvSpPr>
          <p:cNvPr id="315" name="CustomShape 15"/>
          <p:cNvSpPr/>
          <p:nvPr/>
        </p:nvSpPr>
        <p:spPr>
          <a:xfrm>
            <a:off x="4176000" y="4212000"/>
            <a:ext cx="1296000" cy="1008000"/>
          </a:xfrm>
          <a:prstGeom prst="horizontalScroll">
            <a:avLst>
              <a:gd name="adj" fmla="val 2700"/>
            </a:avLst>
          </a:prstGeom>
          <a:solidFill>
            <a:srgbClr val="729fcf"/>
          </a:solidFill>
          <a:ln>
            <a:solidFill>
              <a:srgbClr val="3465a4"/>
            </a:solidFill>
          </a:ln>
        </p:spPr>
        <p:style>
          <a:lnRef idx="0"/>
          <a:fillRef idx="0"/>
          <a:effectRef idx="0"/>
          <a:fontRef idx="minor"/>
        </p:style>
      </p:sp>
      <p:sp>
        <p:nvSpPr>
          <p:cNvPr id="316" name="TextShape 16"/>
          <p:cNvSpPr txBox="1"/>
          <p:nvPr/>
        </p:nvSpPr>
        <p:spPr>
          <a:xfrm>
            <a:off x="4572000" y="4284000"/>
            <a:ext cx="462600" cy="699840"/>
          </a:xfrm>
          <a:prstGeom prst="rect">
            <a:avLst/>
          </a:prstGeom>
          <a:noFill/>
          <a:ln>
            <a:noFill/>
          </a:ln>
        </p:spPr>
        <p:txBody>
          <a:bodyPr lIns="90000" rIns="90000" tIns="45000" bIns="45000"/>
          <a:p>
            <a:pPr algn="ctr"/>
            <a:r>
              <a:rPr b="1" lang="de-DE" sz="4000" spc="-1">
                <a:latin typeface="Arial"/>
              </a:rPr>
              <a:t>§</a:t>
            </a:r>
            <a:endParaRPr/>
          </a:p>
        </p:txBody>
      </p:sp>
      <p:sp>
        <p:nvSpPr>
          <p:cNvPr id="317" name="CustomShape 17"/>
          <p:cNvSpPr/>
          <p:nvPr/>
        </p:nvSpPr>
        <p:spPr>
          <a:xfrm>
            <a:off x="7559280" y="63655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pic>
        <p:nvPicPr>
          <p:cNvPr id="318" name="" descr=""/>
          <p:cNvPicPr/>
          <p:nvPr/>
        </p:nvPicPr>
        <p:blipFill>
          <a:blip r:embed="rId5"/>
          <a:stretch/>
        </p:blipFill>
        <p:spPr>
          <a:xfrm>
            <a:off x="4320000" y="5220000"/>
            <a:ext cx="1097280" cy="576000"/>
          </a:xfrm>
          <a:prstGeom prst="rect">
            <a:avLst/>
          </a:prstGeom>
          <a:ln>
            <a:noFill/>
          </a:ln>
        </p:spPr>
      </p:pic>
    </p:spTree>
  </p:cSld>
  <p:timing>
    <p:tnLst>
      <p:par>
        <p:cTn id="89" dur="indefinite" restart="never" nodeType="tmRoot">
          <p:childTnLst>
            <p:seq>
              <p:cTn id="90"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9"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320" name="CustomShape 2"/>
          <p:cNvSpPr/>
          <p:nvPr/>
        </p:nvSpPr>
        <p:spPr>
          <a:xfrm>
            <a:off x="5171400" y="62143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321" name="CustomShape 3"/>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100f </a:t>
            </a:r>
            <a:endParaRPr/>
          </a:p>
          <a:p>
            <a:pPr algn="ctr"/>
            <a:r>
              <a:rPr lang="de-DE" sz="1400" spc="-1">
                <a:solidFill>
                  <a:srgbClr val="808080"/>
                </a:solidFill>
                <a:latin typeface="Arial"/>
              </a:rPr>
              <a:t>Originaltext</a:t>
            </a:r>
            <a:endParaRPr/>
          </a:p>
        </p:txBody>
      </p:sp>
      <p:sp>
        <p:nvSpPr>
          <p:cNvPr id="322" name="CustomShape 4"/>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323" name="CustomShape 5"/>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324" name="CustomShape 6"/>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325" name="CustomShape 7"/>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en-GB" sz="2000" spc="-1">
                <a:solidFill>
                  <a:srgbClr val="000000"/>
                </a:solidFill>
                <a:latin typeface="Arial"/>
                <a:ea typeface="Arial"/>
              </a:rPr>
              <a:t>Teil 1: Menschen als handelnde Charaktermasken 1</a:t>
            </a:r>
            <a:endParaRPr/>
          </a:p>
        </p:txBody>
      </p:sp>
      <p:sp>
        <p:nvSpPr>
          <p:cNvPr id="326" name="CustomShape 8"/>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pic>
        <p:nvPicPr>
          <p:cNvPr id="327" name="" descr=""/>
          <p:cNvPicPr/>
          <p:nvPr/>
        </p:nvPicPr>
        <p:blipFill>
          <a:blip r:embed="rId1"/>
          <a:stretch/>
        </p:blipFill>
        <p:spPr>
          <a:xfrm>
            <a:off x="5976360" y="3852000"/>
            <a:ext cx="2782440" cy="2016000"/>
          </a:xfrm>
          <a:prstGeom prst="rect">
            <a:avLst/>
          </a:prstGeom>
          <a:ln>
            <a:noFill/>
          </a:ln>
        </p:spPr>
      </p:pic>
      <p:sp>
        <p:nvSpPr>
          <p:cNvPr id="328" name="TextShape 9"/>
          <p:cNvSpPr txBox="1"/>
          <p:nvPr/>
        </p:nvSpPr>
        <p:spPr>
          <a:xfrm>
            <a:off x="1152000" y="1154520"/>
            <a:ext cx="6588000" cy="3994200"/>
          </a:xfrm>
          <a:prstGeom prst="rect">
            <a:avLst/>
          </a:prstGeom>
          <a:solidFill>
            <a:srgbClr val="99ccff"/>
          </a:solidFill>
          <a:ln>
            <a:solidFill>
              <a:srgbClr val="000000"/>
            </a:solidFill>
          </a:ln>
        </p:spPr>
        <p:txBody>
          <a:bodyPr lIns="90000" rIns="90000" tIns="45000" bIns="45000"/>
          <a:p>
            <a:pPr algn="ctr"/>
            <a:endParaRPr/>
          </a:p>
          <a:p>
            <a:pPr algn="ctr"/>
            <a:endParaRPr/>
          </a:p>
          <a:p>
            <a:pPr algn="ctr"/>
            <a:endParaRPr/>
          </a:p>
          <a:p>
            <a:pPr algn="ctr"/>
            <a:r>
              <a:rPr lang="de-DE" sz="1800" spc="-1">
                <a:solidFill>
                  <a:srgbClr val="000000"/>
                </a:solidFill>
                <a:latin typeface="Arial"/>
              </a:rPr>
              <a:t>“</a:t>
            </a:r>
            <a:r>
              <a:rPr lang="de-DE" sz="1800" spc="-1">
                <a:solidFill>
                  <a:srgbClr val="000000"/>
                </a:solidFill>
                <a:latin typeface="Arial"/>
              </a:rPr>
              <a:t>Der Inhalt dieses Rechts- oder Willensverhältnisses ist durch das ökonomische Verhältnis selbst gegeben.(38) Die Personen existieren hier nur &lt;100&gt; füreinander als </a:t>
            </a:r>
            <a:r>
              <a:rPr b="1" lang="de-DE" sz="1800" spc="-1">
                <a:solidFill>
                  <a:srgbClr val="000000"/>
                </a:solidFill>
                <a:latin typeface="Arial"/>
              </a:rPr>
              <a:t>Repräsentanten von Ware</a:t>
            </a:r>
            <a:r>
              <a:rPr lang="de-DE" sz="1800" spc="-1">
                <a:solidFill>
                  <a:srgbClr val="000000"/>
                </a:solidFill>
                <a:latin typeface="Arial"/>
              </a:rPr>
              <a:t> und daher als Warenbesitzer. Wir werden überhaupt im Fortgang der Entwicklung finden, daß die ökonomischen </a:t>
            </a:r>
            <a:r>
              <a:rPr b="1" lang="de-DE" sz="1800" spc="-1">
                <a:solidFill>
                  <a:srgbClr val="000000"/>
                </a:solidFill>
                <a:latin typeface="Arial"/>
              </a:rPr>
              <a:t>Charaktermasken</a:t>
            </a:r>
            <a:r>
              <a:rPr lang="de-DE" sz="1800" spc="-1">
                <a:solidFill>
                  <a:srgbClr val="000000"/>
                </a:solidFill>
                <a:latin typeface="Arial"/>
              </a:rPr>
              <a:t> der Personen nur die Personifikationen der ökonomischen Verhältnisse sind, als deren Träger sie sich gegenübertreten.” S. 100f</a:t>
            </a:r>
            <a:endParaRPr/>
          </a:p>
        </p:txBody>
      </p:sp>
      <p:sp>
        <p:nvSpPr>
          <p:cNvPr id="329" name="CustomShape 10"/>
          <p:cNvSpPr/>
          <p:nvPr/>
        </p:nvSpPr>
        <p:spPr>
          <a:xfrm>
            <a:off x="75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Tree>
  </p:cSld>
  <p:timing>
    <p:tnLst>
      <p:par>
        <p:cTn id="91" dur="indefinite" restart="never" nodeType="tmRoot">
          <p:childTnLst>
            <p:seq>
              <p:cTn id="92"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0"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331" name="CustomShape 2"/>
          <p:cNvSpPr/>
          <p:nvPr/>
        </p:nvSpPr>
        <p:spPr>
          <a:xfrm>
            <a:off x="5171400" y="62143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332" name="CustomShape 3"/>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77ff </a:t>
            </a:r>
            <a:endParaRPr/>
          </a:p>
          <a:p>
            <a:pPr algn="ctr"/>
            <a:r>
              <a:rPr lang="de-DE" sz="1400" spc="-1">
                <a:solidFill>
                  <a:srgbClr val="808080"/>
                </a:solidFill>
                <a:latin typeface="Arial"/>
              </a:rPr>
              <a:t>Originaltext</a:t>
            </a:r>
            <a:endParaRPr/>
          </a:p>
        </p:txBody>
      </p:sp>
      <p:sp>
        <p:nvSpPr>
          <p:cNvPr id="333" name="CustomShape 4"/>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334" name="CustomShape 5"/>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335" name="CustomShape 6"/>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336" name="CustomShape 7"/>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en-GB" sz="2000" spc="-1">
                <a:solidFill>
                  <a:srgbClr val="000000"/>
                </a:solidFill>
                <a:latin typeface="Arial"/>
                <a:ea typeface="Arial"/>
              </a:rPr>
              <a:t>Teil 1: Menschen als handelnde Charaktermasken 2</a:t>
            </a:r>
            <a:endParaRPr/>
          </a:p>
        </p:txBody>
      </p:sp>
      <p:sp>
        <p:nvSpPr>
          <p:cNvPr id="337" name="CustomShape 8"/>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338" name="TextShape 9"/>
          <p:cNvSpPr txBox="1"/>
          <p:nvPr/>
        </p:nvSpPr>
        <p:spPr>
          <a:xfrm>
            <a:off x="1152000" y="1046520"/>
            <a:ext cx="6588000" cy="4965480"/>
          </a:xfrm>
          <a:prstGeom prst="rect">
            <a:avLst/>
          </a:prstGeom>
          <a:solidFill>
            <a:srgbClr val="ff0000">
              <a:alpha val="30000"/>
            </a:srgbClr>
          </a:solidFill>
          <a:ln w="9360">
            <a:solidFill>
              <a:srgbClr val="000000"/>
            </a:solidFill>
            <a:miter/>
          </a:ln>
        </p:spPr>
        <p:txBody>
          <a:bodyPr lIns="94680" rIns="94680" tIns="49680" bIns="49680"/>
          <a:p>
            <a:r>
              <a:rPr lang="de-DE" sz="1400" spc="-1">
                <a:solidFill>
                  <a:srgbClr val="ffffff"/>
                </a:solidFill>
                <a:latin typeface="Arial"/>
              </a:rPr>
              <a:t>Es ist hier nur von Personen die Rede unter dem Aspekt, dass sie Waren besitzen, dass sie diese Rolle ausfüllen.</a:t>
            </a:r>
            <a:endParaRPr/>
          </a:p>
          <a:p>
            <a:endParaRPr/>
          </a:p>
          <a:p>
            <a:r>
              <a:rPr lang="de-DE" sz="1400" spc="-1">
                <a:solidFill>
                  <a:srgbClr val="ffffff"/>
                </a:solidFill>
                <a:latin typeface="Arial"/>
              </a:rPr>
              <a:t>Vor der Klärung des Anerkennens des Privatbesitzes am Produkt, spricht Marx auch erst vom „Warenhüter“. Danach geht es erst um den „Warenbesitzer“.</a:t>
            </a:r>
            <a:endParaRPr/>
          </a:p>
          <a:p>
            <a:endParaRPr/>
          </a:p>
          <a:p>
            <a:r>
              <a:rPr lang="de-DE" sz="1400" spc="-1">
                <a:solidFill>
                  <a:srgbClr val="ffffff"/>
                </a:solidFill>
                <a:latin typeface="Arial"/>
              </a:rPr>
              <a:t>Dieser muss seine Waren für den Tausch hergeben, sonst sind die von ihm besessenen Produkte keine Waren, keine Gebrauchswerte für Andere. Ebenso eignet er sich fremde Waren an. Somit ist der Warenbesitzer gezwungen, seinen Willen nach der Natur der Ware zu richten</a:t>
            </a:r>
            <a:endParaRPr/>
          </a:p>
          <a:p>
            <a:endParaRPr/>
          </a:p>
          <a:p>
            <a:r>
              <a:rPr lang="de-DE" sz="1400" spc="-1">
                <a:solidFill>
                  <a:srgbClr val="ffffff"/>
                </a:solidFill>
                <a:latin typeface="Arial"/>
              </a:rPr>
              <a:t>Marx betont, dass es hier um einen Tausch geht, welcher seine eigene Rechtsform hervorbringt. </a:t>
            </a:r>
            <a:endParaRPr/>
          </a:p>
          <a:p>
            <a:endParaRPr/>
          </a:p>
          <a:p>
            <a:r>
              <a:rPr lang="de-DE" sz="1400" spc="-1">
                <a:solidFill>
                  <a:srgbClr val="ffffff"/>
                </a:solidFill>
                <a:latin typeface="Arial"/>
              </a:rPr>
              <a:t>Unter anderen Rechtsformen, wie dem 'Recht des Stärkeren', würde dies kein Tausch sein, sondern direkte Aneignung bzw. Raub. Oder das feudale Recht gibt der direkten Aneignung die Form des Frondienstes für den Landesherrn.</a:t>
            </a:r>
            <a:endParaRPr/>
          </a:p>
        </p:txBody>
      </p:sp>
      <p:sp>
        <p:nvSpPr>
          <p:cNvPr id="339" name="CustomShape 10"/>
          <p:cNvSpPr/>
          <p:nvPr/>
        </p:nvSpPr>
        <p:spPr>
          <a:xfrm>
            <a:off x="75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340" name="TextShape 11"/>
          <p:cNvSpPr txBox="1"/>
          <p:nvPr/>
        </p:nvSpPr>
        <p:spPr>
          <a:xfrm>
            <a:off x="9216000" y="2448000"/>
            <a:ext cx="4356360" cy="820440"/>
          </a:xfrm>
          <a:prstGeom prst="rect">
            <a:avLst/>
          </a:prstGeom>
          <a:noFill/>
          <a:ln>
            <a:noFill/>
          </a:ln>
        </p:spPr>
        <p:txBody>
          <a:bodyPr lIns="90000" rIns="90000" tIns="45000" bIns="45000"/>
          <a:p>
            <a:pPr algn="ctr"/>
            <a:r>
              <a:rPr lang="de-DE" sz="1600" spc="-1">
                <a:latin typeface="Arial"/>
              </a:rPr>
              <a:t>S. 16 Vorwort Charaktermaske</a:t>
            </a:r>
            <a:endParaRPr/>
          </a:p>
          <a:p>
            <a:pPr algn="ctr"/>
            <a:endParaRPr/>
          </a:p>
          <a:p>
            <a:pPr algn="ctr"/>
            <a:r>
              <a:rPr lang="de-DE" sz="1600" spc="-1">
                <a:latin typeface="Arial"/>
              </a:rPr>
              <a:t>es geht nur um ihre ökonomischen Funktionen</a:t>
            </a:r>
            <a:endParaRPr/>
          </a:p>
        </p:txBody>
      </p:sp>
      <p:sp>
        <p:nvSpPr>
          <p:cNvPr id="341" name="TextShape 12"/>
          <p:cNvSpPr txBox="1"/>
          <p:nvPr/>
        </p:nvSpPr>
        <p:spPr>
          <a:xfrm>
            <a:off x="9392760" y="5328000"/>
            <a:ext cx="3207240" cy="333720"/>
          </a:xfrm>
          <a:prstGeom prst="rect">
            <a:avLst/>
          </a:prstGeom>
          <a:noFill/>
          <a:ln>
            <a:noFill/>
          </a:ln>
        </p:spPr>
        <p:txBody>
          <a:bodyPr lIns="90000" rIns="90000" tIns="45000" bIns="45000"/>
          <a:p>
            <a:pPr algn="ctr"/>
            <a:r>
              <a:rPr lang="de-DE" sz="1600" spc="-1">
                <a:latin typeface="Arial"/>
              </a:rPr>
              <a:t>Als Kommentar kenntlich machen</a:t>
            </a:r>
            <a:endParaRPr/>
          </a:p>
        </p:txBody>
      </p:sp>
    </p:spTree>
  </p:cSld>
  <p:timing>
    <p:tnLst>
      <p:par>
        <p:cTn id="93" dur="indefinite" restart="never" nodeType="tmRoot">
          <p:childTnLst>
            <p:seq>
              <p:cTn id="94"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2" name="CustomShape 1"/>
          <p:cNvSpPr/>
          <p:nvPr/>
        </p:nvSpPr>
        <p:spPr>
          <a:xfrm>
            <a:off x="3277080" y="2952360"/>
            <a:ext cx="3383280" cy="3275640"/>
          </a:xfrm>
          <a:prstGeom prst="ellipse">
            <a:avLst/>
          </a:prstGeom>
          <a:solidFill>
            <a:srgbClr val="3399ff"/>
          </a:solidFill>
          <a:ln>
            <a:solidFill>
              <a:srgbClr val="3465a4"/>
            </a:solidFill>
          </a:ln>
        </p:spPr>
        <p:style>
          <a:lnRef idx="0"/>
          <a:fillRef idx="0"/>
          <a:effectRef idx="0"/>
          <a:fontRef idx="minor"/>
        </p:style>
      </p:sp>
      <p:sp>
        <p:nvSpPr>
          <p:cNvPr id="343" name="CustomShape 2"/>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344" name="CustomShape 3"/>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101 </a:t>
            </a:r>
            <a:endParaRPr/>
          </a:p>
          <a:p>
            <a:pPr algn="ctr"/>
            <a:r>
              <a:rPr lang="de-DE" sz="1400" spc="-1">
                <a:solidFill>
                  <a:srgbClr val="808080"/>
                </a:solidFill>
                <a:latin typeface="Arial"/>
              </a:rPr>
              <a:t>Originaltext</a:t>
            </a:r>
            <a:endParaRPr/>
          </a:p>
        </p:txBody>
      </p:sp>
      <p:sp>
        <p:nvSpPr>
          <p:cNvPr id="345" name="CustomShape 4"/>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346" name="CustomShape 5"/>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347" name="CustomShape 6"/>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348" name="CustomShape 7"/>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en-GB" sz="2000" spc="-1">
                <a:solidFill>
                  <a:srgbClr val="000000"/>
                </a:solidFill>
                <a:latin typeface="Arial"/>
                <a:ea typeface="Arial"/>
              </a:rPr>
              <a:t>Teil 1: Betrachtung Gebrauchswert-Seite, als Voraussetzungen des Tausches</a:t>
            </a:r>
            <a:endParaRPr/>
          </a:p>
        </p:txBody>
      </p:sp>
      <p:sp>
        <p:nvSpPr>
          <p:cNvPr id="349" name="CustomShape 8"/>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350" name="CustomShape 9"/>
          <p:cNvSpPr/>
          <p:nvPr/>
        </p:nvSpPr>
        <p:spPr>
          <a:xfrm>
            <a:off x="1152360" y="1008000"/>
            <a:ext cx="7560000" cy="228420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 Der Warenbesitzer benötigt Gebrauchswert von anderen, sonst würde er nicht tauschen müssen.</a:t>
            </a:r>
            <a:endParaRPr/>
          </a:p>
          <a:p>
            <a:endParaRPr/>
          </a:p>
          <a:p>
            <a:r>
              <a:rPr lang="de-DE" sz="1600" spc="-1">
                <a:latin typeface="Arial"/>
              </a:rPr>
              <a:t>- Die Ware ist Gebrauchswert für andere, sonst würde sie sich nicht veräußern lassen.</a:t>
            </a:r>
            <a:endParaRPr/>
          </a:p>
          <a:p>
            <a:endParaRPr/>
          </a:p>
          <a:p>
            <a:r>
              <a:rPr lang="de-DE" sz="1600" spc="-1">
                <a:latin typeface="Arial"/>
              </a:rPr>
              <a:t>- Die Ware besitzt keinen unmittelbaren Gebrauchswert für den Warenbesitzer, sonst würde er sie nicht veräußern. Somit bleibt für ihn nur </a:t>
            </a:r>
            <a:r>
              <a:rPr b="1" lang="de-DE" sz="1600" spc="-1">
                <a:latin typeface="Arial"/>
              </a:rPr>
              <a:t>der Gebrauchswert der Ware, Tauschwert zu sein</a:t>
            </a:r>
            <a:r>
              <a:rPr lang="de-DE" sz="1600" spc="-1">
                <a:latin typeface="Arial"/>
              </a:rPr>
              <a:t>, sich veräußern zu lassen.</a:t>
            </a:r>
            <a:endParaRPr/>
          </a:p>
        </p:txBody>
      </p:sp>
      <p:sp>
        <p:nvSpPr>
          <p:cNvPr id="351" name="CustomShape 10"/>
          <p:cNvSpPr/>
          <p:nvPr/>
        </p:nvSpPr>
        <p:spPr>
          <a:xfrm>
            <a:off x="75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pic>
        <p:nvPicPr>
          <p:cNvPr id="352" name="" descr=""/>
          <p:cNvPicPr/>
          <p:nvPr/>
        </p:nvPicPr>
        <p:blipFill>
          <a:blip r:embed="rId1"/>
          <a:stretch/>
        </p:blipFill>
        <p:spPr>
          <a:xfrm>
            <a:off x="5135760" y="4105080"/>
            <a:ext cx="949680" cy="949680"/>
          </a:xfrm>
          <a:prstGeom prst="rect">
            <a:avLst/>
          </a:prstGeom>
          <a:ln>
            <a:noFill/>
          </a:ln>
        </p:spPr>
      </p:pic>
      <p:pic>
        <p:nvPicPr>
          <p:cNvPr id="353" name="" descr=""/>
          <p:cNvPicPr/>
          <p:nvPr/>
        </p:nvPicPr>
        <p:blipFill>
          <a:blip r:embed="rId2"/>
          <a:stretch/>
        </p:blipFill>
        <p:spPr>
          <a:xfrm>
            <a:off x="3529440" y="3565080"/>
            <a:ext cx="1219680" cy="1208160"/>
          </a:xfrm>
          <a:prstGeom prst="rect">
            <a:avLst/>
          </a:prstGeom>
          <a:ln>
            <a:noFill/>
          </a:ln>
        </p:spPr>
      </p:pic>
      <p:pic>
        <p:nvPicPr>
          <p:cNvPr id="354" name="" descr=""/>
          <p:cNvPicPr/>
          <p:nvPr/>
        </p:nvPicPr>
        <p:blipFill>
          <a:blip r:embed="rId3"/>
          <a:stretch/>
        </p:blipFill>
        <p:spPr>
          <a:xfrm>
            <a:off x="3781440" y="4069080"/>
            <a:ext cx="1219680" cy="1208160"/>
          </a:xfrm>
          <a:prstGeom prst="rect">
            <a:avLst/>
          </a:prstGeom>
          <a:ln>
            <a:noFill/>
          </a:ln>
        </p:spPr>
      </p:pic>
      <p:pic>
        <p:nvPicPr>
          <p:cNvPr id="355" name="" descr=""/>
          <p:cNvPicPr/>
          <p:nvPr/>
        </p:nvPicPr>
        <p:blipFill>
          <a:blip r:embed="rId4"/>
          <a:stretch/>
        </p:blipFill>
        <p:spPr>
          <a:xfrm>
            <a:off x="3421440" y="4501080"/>
            <a:ext cx="1219680" cy="1208160"/>
          </a:xfrm>
          <a:prstGeom prst="rect">
            <a:avLst/>
          </a:prstGeom>
          <a:ln>
            <a:noFill/>
          </a:ln>
        </p:spPr>
      </p:pic>
      <p:sp>
        <p:nvSpPr>
          <p:cNvPr id="356" name="CustomShape 11"/>
          <p:cNvSpPr/>
          <p:nvPr/>
        </p:nvSpPr>
        <p:spPr>
          <a:xfrm>
            <a:off x="1117800" y="3450600"/>
            <a:ext cx="1646640" cy="2271240"/>
          </a:xfrm>
          <a:prstGeom prst="frame">
            <a:avLst>
              <a:gd name="adj1" fmla="val 606"/>
            </a:avLst>
          </a:prstGeom>
          <a:solidFill>
            <a:srgbClr val="729fcf"/>
          </a:solidFill>
          <a:ln>
            <a:solidFill>
              <a:srgbClr val="3465a4"/>
            </a:solidFill>
          </a:ln>
        </p:spPr>
        <p:style>
          <a:lnRef idx="0"/>
          <a:fillRef idx="0"/>
          <a:effectRef idx="0"/>
          <a:fontRef idx="minor"/>
        </p:style>
      </p:sp>
      <p:pic>
        <p:nvPicPr>
          <p:cNvPr id="357" name="" descr=""/>
          <p:cNvPicPr/>
          <p:nvPr/>
        </p:nvPicPr>
        <p:blipFill>
          <a:blip r:embed="rId5"/>
          <a:stretch/>
        </p:blipFill>
        <p:spPr>
          <a:xfrm>
            <a:off x="1261080" y="3638520"/>
            <a:ext cx="1444320" cy="1941840"/>
          </a:xfrm>
          <a:prstGeom prst="rect">
            <a:avLst/>
          </a:prstGeom>
          <a:ln>
            <a:noFill/>
          </a:ln>
        </p:spPr>
      </p:pic>
      <p:sp>
        <p:nvSpPr>
          <p:cNvPr id="358" name="CustomShape 12"/>
          <p:cNvSpPr/>
          <p:nvPr/>
        </p:nvSpPr>
        <p:spPr>
          <a:xfrm>
            <a:off x="7102440" y="3636720"/>
            <a:ext cx="1646280" cy="2160000"/>
          </a:xfrm>
          <a:prstGeom prst="frame">
            <a:avLst>
              <a:gd name="adj1" fmla="val 606"/>
            </a:avLst>
          </a:prstGeom>
          <a:solidFill>
            <a:srgbClr val="729fcf"/>
          </a:solidFill>
          <a:ln>
            <a:solidFill>
              <a:srgbClr val="3465a4"/>
            </a:solidFill>
          </a:ln>
        </p:spPr>
        <p:style>
          <a:lnRef idx="0"/>
          <a:fillRef idx="0"/>
          <a:effectRef idx="0"/>
          <a:fontRef idx="minor"/>
        </p:style>
      </p:sp>
      <p:pic>
        <p:nvPicPr>
          <p:cNvPr id="359" name="" descr=""/>
          <p:cNvPicPr/>
          <p:nvPr/>
        </p:nvPicPr>
        <p:blipFill>
          <a:blip r:embed="rId6"/>
          <a:stretch/>
        </p:blipFill>
        <p:spPr>
          <a:xfrm>
            <a:off x="7272360" y="3854880"/>
            <a:ext cx="1444320" cy="1941840"/>
          </a:xfrm>
          <a:prstGeom prst="rect">
            <a:avLst/>
          </a:prstGeom>
          <a:ln>
            <a:noFill/>
          </a:ln>
        </p:spPr>
      </p:pic>
      <p:sp>
        <p:nvSpPr>
          <p:cNvPr id="360" name="CustomShape 13"/>
          <p:cNvSpPr/>
          <p:nvPr/>
        </p:nvSpPr>
        <p:spPr>
          <a:xfrm>
            <a:off x="6537960" y="4501440"/>
            <a:ext cx="627480" cy="397440"/>
          </a:xfrm>
          <a:custGeom>
            <a:avLst/>
            <a:gdLst/>
            <a:ahLst/>
            <a:rect l="0" t="0" r="r" b="b"/>
            <a:pathLst>
              <a:path w="1745" h="1106">
                <a:moveTo>
                  <a:pt x="0" y="552"/>
                </a:moveTo>
                <a:lnTo>
                  <a:pt x="347" y="0"/>
                </a:lnTo>
                <a:lnTo>
                  <a:pt x="347" y="276"/>
                </a:lnTo>
                <a:lnTo>
                  <a:pt x="1396" y="276"/>
                </a:lnTo>
                <a:lnTo>
                  <a:pt x="1396" y="0"/>
                </a:lnTo>
                <a:lnTo>
                  <a:pt x="1744" y="552"/>
                </a:lnTo>
                <a:lnTo>
                  <a:pt x="1396" y="1105"/>
                </a:lnTo>
                <a:lnTo>
                  <a:pt x="1396" y="828"/>
                </a:lnTo>
                <a:lnTo>
                  <a:pt x="347" y="828"/>
                </a:lnTo>
                <a:lnTo>
                  <a:pt x="347" y="1105"/>
                </a:lnTo>
                <a:lnTo>
                  <a:pt x="0" y="552"/>
                </a:lnTo>
              </a:path>
            </a:pathLst>
          </a:custGeom>
          <a:solidFill>
            <a:srgbClr val="729fcf"/>
          </a:solidFill>
          <a:ln>
            <a:solidFill>
              <a:srgbClr val="3465a4"/>
            </a:solidFill>
          </a:ln>
        </p:spPr>
        <p:style>
          <a:lnRef idx="0"/>
          <a:fillRef idx="0"/>
          <a:effectRef idx="0"/>
          <a:fontRef idx="minor"/>
        </p:style>
      </p:sp>
      <p:sp>
        <p:nvSpPr>
          <p:cNvPr id="361" name="CustomShape 14"/>
          <p:cNvSpPr/>
          <p:nvPr/>
        </p:nvSpPr>
        <p:spPr>
          <a:xfrm>
            <a:off x="2685960" y="4465080"/>
            <a:ext cx="627480" cy="397440"/>
          </a:xfrm>
          <a:custGeom>
            <a:avLst/>
            <a:gdLst/>
            <a:ahLst/>
            <a:rect l="0" t="0" r="r" b="b"/>
            <a:pathLst>
              <a:path w="1745" h="1106">
                <a:moveTo>
                  <a:pt x="0" y="552"/>
                </a:moveTo>
                <a:lnTo>
                  <a:pt x="347" y="0"/>
                </a:lnTo>
                <a:lnTo>
                  <a:pt x="347" y="276"/>
                </a:lnTo>
                <a:lnTo>
                  <a:pt x="1396" y="276"/>
                </a:lnTo>
                <a:lnTo>
                  <a:pt x="1396" y="0"/>
                </a:lnTo>
                <a:lnTo>
                  <a:pt x="1744" y="552"/>
                </a:lnTo>
                <a:lnTo>
                  <a:pt x="1396" y="1105"/>
                </a:lnTo>
                <a:lnTo>
                  <a:pt x="1396" y="828"/>
                </a:lnTo>
                <a:lnTo>
                  <a:pt x="347" y="828"/>
                </a:lnTo>
                <a:lnTo>
                  <a:pt x="347" y="1105"/>
                </a:lnTo>
                <a:lnTo>
                  <a:pt x="0" y="552"/>
                </a:lnTo>
              </a:path>
            </a:pathLst>
          </a:custGeom>
          <a:solidFill>
            <a:srgbClr val="729fcf"/>
          </a:solidFill>
          <a:ln>
            <a:solidFill>
              <a:srgbClr val="3465a4"/>
            </a:solidFill>
          </a:ln>
        </p:spPr>
        <p:style>
          <a:lnRef idx="0"/>
          <a:fillRef idx="0"/>
          <a:effectRef idx="0"/>
          <a:fontRef idx="minor"/>
        </p:style>
      </p:sp>
      <p:sp>
        <p:nvSpPr>
          <p:cNvPr id="362" name="TextShape 15"/>
          <p:cNvSpPr txBox="1"/>
          <p:nvPr/>
        </p:nvSpPr>
        <p:spPr>
          <a:xfrm>
            <a:off x="4649400" y="7154280"/>
            <a:ext cx="2550600" cy="333720"/>
          </a:xfrm>
          <a:prstGeom prst="rect">
            <a:avLst/>
          </a:prstGeom>
          <a:noFill/>
          <a:ln>
            <a:noFill/>
          </a:ln>
        </p:spPr>
        <p:txBody>
          <a:bodyPr lIns="90000" rIns="90000" tIns="45000" bIns="45000"/>
          <a:p>
            <a:pPr algn="ctr"/>
            <a:r>
              <a:rPr lang="de-DE" sz="1600" spc="-1">
                <a:latin typeface="Arial"/>
              </a:rPr>
              <a:t>TW darstellen, hinterlegen</a:t>
            </a:r>
            <a:endParaRPr/>
          </a:p>
        </p:txBody>
      </p:sp>
    </p:spTree>
  </p:cSld>
  <p:timing>
    <p:tnLst>
      <p:par>
        <p:cTn id="95" dur="indefinite" restart="never" nodeType="tmRoot">
          <p:childTnLst>
            <p:seq>
              <p:cTn id="96"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3"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364"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101 </a:t>
            </a:r>
            <a:endParaRPr/>
          </a:p>
          <a:p>
            <a:pPr algn="ctr"/>
            <a:r>
              <a:rPr lang="de-DE" sz="1400" spc="-1">
                <a:solidFill>
                  <a:srgbClr val="808080"/>
                </a:solidFill>
                <a:latin typeface="Arial"/>
              </a:rPr>
              <a:t>Originaltext</a:t>
            </a:r>
            <a:endParaRPr/>
          </a:p>
        </p:txBody>
      </p:sp>
      <p:sp>
        <p:nvSpPr>
          <p:cNvPr id="365"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366"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367"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368"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en-GB" sz="2000" spc="-1">
                <a:solidFill>
                  <a:srgbClr val="000000"/>
                </a:solidFill>
                <a:latin typeface="Arial"/>
                <a:ea typeface="Arial"/>
              </a:rPr>
              <a:t>Teil 1: Betrachtung der Tauschwert-Seite</a:t>
            </a:r>
            <a:endParaRPr/>
          </a:p>
        </p:txBody>
      </p:sp>
      <p:sp>
        <p:nvSpPr>
          <p:cNvPr id="369"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370" name="CustomShape 8"/>
          <p:cNvSpPr/>
          <p:nvPr/>
        </p:nvSpPr>
        <p:spPr>
          <a:xfrm>
            <a:off x="1152360" y="972000"/>
            <a:ext cx="7560000" cy="131076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 Der Händewechsel der Waren ist der Austausch </a:t>
            </a:r>
            <a:endParaRPr/>
          </a:p>
          <a:p>
            <a:endParaRPr/>
          </a:p>
          <a:p>
            <a:r>
              <a:rPr lang="de-DE" sz="1600" spc="-1">
                <a:latin typeface="Arial"/>
              </a:rPr>
              <a:t>- Im Austausch aber beziehen sich die Waren aufeinander als Werte, sie werden </a:t>
            </a:r>
            <a:r>
              <a:rPr b="1" lang="de-DE" sz="1600" spc="-1">
                <a:latin typeface="Arial"/>
              </a:rPr>
              <a:t>wertgleich</a:t>
            </a:r>
            <a:r>
              <a:rPr lang="de-DE" sz="1600" spc="-1">
                <a:latin typeface="Arial"/>
              </a:rPr>
              <a:t> getauscht.</a:t>
            </a:r>
            <a:endParaRPr/>
          </a:p>
          <a:p>
            <a:endParaRPr/>
          </a:p>
        </p:txBody>
      </p:sp>
      <p:sp>
        <p:nvSpPr>
          <p:cNvPr id="371" name="CustomShape 9"/>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372" name="CustomShape 10"/>
          <p:cNvSpPr/>
          <p:nvPr/>
        </p:nvSpPr>
        <p:spPr>
          <a:xfrm>
            <a:off x="3276720" y="2736360"/>
            <a:ext cx="3383280" cy="3275640"/>
          </a:xfrm>
          <a:prstGeom prst="ellipse">
            <a:avLst/>
          </a:prstGeom>
          <a:solidFill>
            <a:srgbClr val="3399ff"/>
          </a:solidFill>
          <a:ln>
            <a:solidFill>
              <a:srgbClr val="3465a4"/>
            </a:solidFill>
          </a:ln>
        </p:spPr>
        <p:style>
          <a:lnRef idx="0"/>
          <a:fillRef idx="0"/>
          <a:effectRef idx="0"/>
          <a:fontRef idx="minor"/>
        </p:style>
      </p:sp>
      <p:pic>
        <p:nvPicPr>
          <p:cNvPr id="373" name="" descr=""/>
          <p:cNvPicPr/>
          <p:nvPr/>
        </p:nvPicPr>
        <p:blipFill>
          <a:blip r:embed="rId1"/>
          <a:stretch/>
        </p:blipFill>
        <p:spPr>
          <a:xfrm>
            <a:off x="5135400" y="3781080"/>
            <a:ext cx="949680" cy="949680"/>
          </a:xfrm>
          <a:prstGeom prst="rect">
            <a:avLst/>
          </a:prstGeom>
          <a:ln>
            <a:noFill/>
          </a:ln>
        </p:spPr>
      </p:pic>
      <p:pic>
        <p:nvPicPr>
          <p:cNvPr id="374" name="" descr=""/>
          <p:cNvPicPr/>
          <p:nvPr/>
        </p:nvPicPr>
        <p:blipFill>
          <a:blip r:embed="rId2"/>
          <a:stretch/>
        </p:blipFill>
        <p:spPr>
          <a:xfrm>
            <a:off x="3529080" y="3241080"/>
            <a:ext cx="1219680" cy="1208160"/>
          </a:xfrm>
          <a:prstGeom prst="rect">
            <a:avLst/>
          </a:prstGeom>
          <a:ln>
            <a:noFill/>
          </a:ln>
        </p:spPr>
      </p:pic>
      <p:pic>
        <p:nvPicPr>
          <p:cNvPr id="375" name="" descr=""/>
          <p:cNvPicPr/>
          <p:nvPr/>
        </p:nvPicPr>
        <p:blipFill>
          <a:blip r:embed="rId3"/>
          <a:stretch/>
        </p:blipFill>
        <p:spPr>
          <a:xfrm>
            <a:off x="3781080" y="3745080"/>
            <a:ext cx="1219680" cy="1208160"/>
          </a:xfrm>
          <a:prstGeom prst="rect">
            <a:avLst/>
          </a:prstGeom>
          <a:ln>
            <a:noFill/>
          </a:ln>
        </p:spPr>
      </p:pic>
      <p:sp>
        <p:nvSpPr>
          <p:cNvPr id="376" name="CustomShape 11"/>
          <p:cNvSpPr/>
          <p:nvPr/>
        </p:nvSpPr>
        <p:spPr>
          <a:xfrm>
            <a:off x="5102280" y="4531320"/>
            <a:ext cx="1169640" cy="1110960"/>
          </a:xfrm>
          <a:prstGeom prst="ellipse">
            <a:avLst/>
          </a:prstGeom>
          <a:solidFill>
            <a:srgbClr val="ffffff"/>
          </a:solidFill>
          <a:ln>
            <a:solidFill>
              <a:srgbClr val="3465a4"/>
            </a:solidFill>
          </a:ln>
        </p:spPr>
        <p:style>
          <a:lnRef idx="0"/>
          <a:fillRef idx="0"/>
          <a:effectRef idx="0"/>
          <a:fontRef idx="minor"/>
        </p:style>
      </p:sp>
      <p:sp>
        <p:nvSpPr>
          <p:cNvPr id="377" name="CustomShape 12"/>
          <p:cNvSpPr/>
          <p:nvPr/>
        </p:nvSpPr>
        <p:spPr>
          <a:xfrm>
            <a:off x="5198040" y="4599360"/>
            <a:ext cx="1002240" cy="952200"/>
          </a:xfrm>
          <a:custGeom>
            <a:avLst/>
            <a:gdLst/>
            <a:ahLst/>
            <a:rect l="0" t="0" r="r" b="b"/>
            <a:pathLst>
              <a:path w="1393" h="1760">
                <a:moveTo>
                  <a:pt x="2" y="0"/>
                </a:moveTo>
                <a:lnTo>
                  <a:pt x="74" y="2"/>
                </a:lnTo>
                <a:lnTo>
                  <a:pt x="145" y="7"/>
                </a:lnTo>
                <a:lnTo>
                  <a:pt x="216" y="16"/>
                </a:lnTo>
                <a:lnTo>
                  <a:pt x="287" y="28"/>
                </a:lnTo>
                <a:lnTo>
                  <a:pt x="356" y="44"/>
                </a:lnTo>
                <a:lnTo>
                  <a:pt x="425" y="63"/>
                </a:lnTo>
                <a:lnTo>
                  <a:pt x="493" y="86"/>
                </a:lnTo>
                <a:lnTo>
                  <a:pt x="559" y="111"/>
                </a:lnTo>
                <a:lnTo>
                  <a:pt x="624" y="140"/>
                </a:lnTo>
                <a:lnTo>
                  <a:pt x="687" y="172"/>
                </a:lnTo>
                <a:lnTo>
                  <a:pt x="749" y="208"/>
                </a:lnTo>
                <a:lnTo>
                  <a:pt x="808" y="246"/>
                </a:lnTo>
                <a:lnTo>
                  <a:pt x="865" y="287"/>
                </a:lnTo>
                <a:lnTo>
                  <a:pt x="920" y="330"/>
                </a:lnTo>
                <a:lnTo>
                  <a:pt x="973" y="377"/>
                </a:lnTo>
                <a:lnTo>
                  <a:pt x="1023" y="425"/>
                </a:lnTo>
                <a:lnTo>
                  <a:pt x="1070" y="477"/>
                </a:lnTo>
                <a:lnTo>
                  <a:pt x="1114" y="530"/>
                </a:lnTo>
                <a:lnTo>
                  <a:pt x="1156" y="586"/>
                </a:lnTo>
                <a:lnTo>
                  <a:pt x="1194" y="643"/>
                </a:lnTo>
                <a:lnTo>
                  <a:pt x="1229" y="703"/>
                </a:lnTo>
                <a:lnTo>
                  <a:pt x="1261" y="763"/>
                </a:lnTo>
                <a:lnTo>
                  <a:pt x="1290" y="826"/>
                </a:lnTo>
                <a:lnTo>
                  <a:pt x="1315" y="890"/>
                </a:lnTo>
                <a:lnTo>
                  <a:pt x="1337" y="955"/>
                </a:lnTo>
                <a:lnTo>
                  <a:pt x="1355" y="1020"/>
                </a:lnTo>
                <a:lnTo>
                  <a:pt x="1370" y="1087"/>
                </a:lnTo>
                <a:lnTo>
                  <a:pt x="1381" y="1154"/>
                </a:lnTo>
                <a:lnTo>
                  <a:pt x="1388" y="1222"/>
                </a:lnTo>
                <a:lnTo>
                  <a:pt x="1392" y="1290"/>
                </a:lnTo>
                <a:lnTo>
                  <a:pt x="1392" y="1358"/>
                </a:lnTo>
                <a:lnTo>
                  <a:pt x="1388" y="1426"/>
                </a:lnTo>
                <a:lnTo>
                  <a:pt x="1380" y="1494"/>
                </a:lnTo>
                <a:lnTo>
                  <a:pt x="1369" y="1561"/>
                </a:lnTo>
                <a:lnTo>
                  <a:pt x="1354" y="1628"/>
                </a:lnTo>
                <a:lnTo>
                  <a:pt x="1336" y="1694"/>
                </a:lnTo>
                <a:lnTo>
                  <a:pt x="1314" y="1759"/>
                </a:lnTo>
                <a:lnTo>
                  <a:pt x="0" y="1323"/>
                </a:lnTo>
                <a:lnTo>
                  <a:pt x="2" y="0"/>
                </a:lnTo>
              </a:path>
            </a:pathLst>
          </a:custGeom>
          <a:solidFill>
            <a:srgbClr val="ff3333"/>
          </a:solidFill>
          <a:ln>
            <a:solidFill>
              <a:srgbClr val="3465a4"/>
            </a:solidFill>
          </a:ln>
        </p:spPr>
        <p:style>
          <a:lnRef idx="0"/>
          <a:fillRef idx="0"/>
          <a:effectRef idx="0"/>
          <a:fontRef idx="minor"/>
        </p:style>
      </p:sp>
      <p:pic>
        <p:nvPicPr>
          <p:cNvPr id="378" name="" descr=""/>
          <p:cNvPicPr/>
          <p:nvPr/>
        </p:nvPicPr>
        <p:blipFill>
          <a:blip r:embed="rId4"/>
          <a:stretch/>
        </p:blipFill>
        <p:spPr>
          <a:xfrm>
            <a:off x="3421080" y="4177080"/>
            <a:ext cx="1219680" cy="1208160"/>
          </a:xfrm>
          <a:prstGeom prst="rect">
            <a:avLst/>
          </a:prstGeom>
          <a:ln>
            <a:noFill/>
          </a:ln>
        </p:spPr>
      </p:pic>
      <p:sp>
        <p:nvSpPr>
          <p:cNvPr id="379" name="CustomShape 13"/>
          <p:cNvSpPr/>
          <p:nvPr/>
        </p:nvSpPr>
        <p:spPr>
          <a:xfrm>
            <a:off x="3735000" y="4568040"/>
            <a:ext cx="1169640" cy="1110960"/>
          </a:xfrm>
          <a:prstGeom prst="ellipse">
            <a:avLst/>
          </a:prstGeom>
          <a:solidFill>
            <a:srgbClr val="ffffff"/>
          </a:solidFill>
          <a:ln>
            <a:solidFill>
              <a:srgbClr val="3465a4"/>
            </a:solidFill>
          </a:ln>
        </p:spPr>
        <p:style>
          <a:lnRef idx="0"/>
          <a:fillRef idx="0"/>
          <a:effectRef idx="0"/>
          <a:fontRef idx="minor"/>
        </p:style>
      </p:sp>
      <p:sp>
        <p:nvSpPr>
          <p:cNvPr id="380" name="CustomShape 14"/>
          <p:cNvSpPr/>
          <p:nvPr/>
        </p:nvSpPr>
        <p:spPr>
          <a:xfrm>
            <a:off x="3830760" y="4636080"/>
            <a:ext cx="1002240" cy="952200"/>
          </a:xfrm>
          <a:custGeom>
            <a:avLst/>
            <a:gdLst/>
            <a:ahLst/>
            <a:rect l="0" t="0" r="r" b="b"/>
            <a:pathLst>
              <a:path w="1393" h="1760">
                <a:moveTo>
                  <a:pt x="2" y="0"/>
                </a:moveTo>
                <a:lnTo>
                  <a:pt x="74" y="2"/>
                </a:lnTo>
                <a:lnTo>
                  <a:pt x="145" y="7"/>
                </a:lnTo>
                <a:lnTo>
                  <a:pt x="216" y="16"/>
                </a:lnTo>
                <a:lnTo>
                  <a:pt x="287" y="28"/>
                </a:lnTo>
                <a:lnTo>
                  <a:pt x="356" y="44"/>
                </a:lnTo>
                <a:lnTo>
                  <a:pt x="425" y="63"/>
                </a:lnTo>
                <a:lnTo>
                  <a:pt x="493" y="86"/>
                </a:lnTo>
                <a:lnTo>
                  <a:pt x="559" y="111"/>
                </a:lnTo>
                <a:lnTo>
                  <a:pt x="624" y="140"/>
                </a:lnTo>
                <a:lnTo>
                  <a:pt x="687" y="172"/>
                </a:lnTo>
                <a:lnTo>
                  <a:pt x="749" y="208"/>
                </a:lnTo>
                <a:lnTo>
                  <a:pt x="808" y="246"/>
                </a:lnTo>
                <a:lnTo>
                  <a:pt x="865" y="287"/>
                </a:lnTo>
                <a:lnTo>
                  <a:pt x="920" y="330"/>
                </a:lnTo>
                <a:lnTo>
                  <a:pt x="973" y="377"/>
                </a:lnTo>
                <a:lnTo>
                  <a:pt x="1023" y="425"/>
                </a:lnTo>
                <a:lnTo>
                  <a:pt x="1070" y="477"/>
                </a:lnTo>
                <a:lnTo>
                  <a:pt x="1114" y="530"/>
                </a:lnTo>
                <a:lnTo>
                  <a:pt x="1156" y="586"/>
                </a:lnTo>
                <a:lnTo>
                  <a:pt x="1194" y="643"/>
                </a:lnTo>
                <a:lnTo>
                  <a:pt x="1229" y="703"/>
                </a:lnTo>
                <a:lnTo>
                  <a:pt x="1261" y="763"/>
                </a:lnTo>
                <a:lnTo>
                  <a:pt x="1290" y="826"/>
                </a:lnTo>
                <a:lnTo>
                  <a:pt x="1315" y="890"/>
                </a:lnTo>
                <a:lnTo>
                  <a:pt x="1337" y="955"/>
                </a:lnTo>
                <a:lnTo>
                  <a:pt x="1355" y="1020"/>
                </a:lnTo>
                <a:lnTo>
                  <a:pt x="1370" y="1087"/>
                </a:lnTo>
                <a:lnTo>
                  <a:pt x="1381" y="1154"/>
                </a:lnTo>
                <a:lnTo>
                  <a:pt x="1388" y="1222"/>
                </a:lnTo>
                <a:lnTo>
                  <a:pt x="1392" y="1290"/>
                </a:lnTo>
                <a:lnTo>
                  <a:pt x="1392" y="1358"/>
                </a:lnTo>
                <a:lnTo>
                  <a:pt x="1388" y="1426"/>
                </a:lnTo>
                <a:lnTo>
                  <a:pt x="1380" y="1494"/>
                </a:lnTo>
                <a:lnTo>
                  <a:pt x="1369" y="1561"/>
                </a:lnTo>
                <a:lnTo>
                  <a:pt x="1354" y="1628"/>
                </a:lnTo>
                <a:lnTo>
                  <a:pt x="1336" y="1694"/>
                </a:lnTo>
                <a:lnTo>
                  <a:pt x="1314" y="1759"/>
                </a:lnTo>
                <a:lnTo>
                  <a:pt x="0" y="1323"/>
                </a:lnTo>
                <a:lnTo>
                  <a:pt x="2" y="0"/>
                </a:lnTo>
              </a:path>
            </a:pathLst>
          </a:custGeom>
          <a:solidFill>
            <a:srgbClr val="ff3333"/>
          </a:solidFill>
          <a:ln>
            <a:solidFill>
              <a:srgbClr val="3465a4"/>
            </a:solidFill>
          </a:ln>
        </p:spPr>
        <p:style>
          <a:lnRef idx="0"/>
          <a:fillRef idx="0"/>
          <a:effectRef idx="0"/>
          <a:fontRef idx="minor"/>
        </p:style>
      </p:sp>
      <p:sp>
        <p:nvSpPr>
          <p:cNvPr id="381" name="CustomShape 15"/>
          <p:cNvSpPr/>
          <p:nvPr/>
        </p:nvSpPr>
        <p:spPr>
          <a:xfrm>
            <a:off x="1117440" y="3126600"/>
            <a:ext cx="1646640" cy="2271240"/>
          </a:xfrm>
          <a:prstGeom prst="frame">
            <a:avLst>
              <a:gd name="adj1" fmla="val 606"/>
            </a:avLst>
          </a:prstGeom>
          <a:solidFill>
            <a:srgbClr val="729fcf"/>
          </a:solidFill>
          <a:ln>
            <a:solidFill>
              <a:srgbClr val="3465a4"/>
            </a:solidFill>
          </a:ln>
        </p:spPr>
        <p:style>
          <a:lnRef idx="0"/>
          <a:fillRef idx="0"/>
          <a:effectRef idx="0"/>
          <a:fontRef idx="minor"/>
        </p:style>
      </p:sp>
      <p:pic>
        <p:nvPicPr>
          <p:cNvPr id="382" name="" descr=""/>
          <p:cNvPicPr/>
          <p:nvPr/>
        </p:nvPicPr>
        <p:blipFill>
          <a:blip r:embed="rId5"/>
          <a:stretch/>
        </p:blipFill>
        <p:spPr>
          <a:xfrm>
            <a:off x="1260720" y="3314520"/>
            <a:ext cx="1444320" cy="1941840"/>
          </a:xfrm>
          <a:prstGeom prst="rect">
            <a:avLst/>
          </a:prstGeom>
          <a:ln>
            <a:noFill/>
          </a:ln>
        </p:spPr>
      </p:pic>
      <p:sp>
        <p:nvSpPr>
          <p:cNvPr id="383" name="TextShape 16"/>
          <p:cNvSpPr txBox="1"/>
          <p:nvPr/>
        </p:nvSpPr>
        <p:spPr>
          <a:xfrm>
            <a:off x="2821680" y="2913840"/>
            <a:ext cx="637920" cy="272880"/>
          </a:xfrm>
          <a:prstGeom prst="rect">
            <a:avLst/>
          </a:prstGeom>
          <a:noFill/>
          <a:ln>
            <a:noFill/>
          </a:ln>
        </p:spPr>
        <p:txBody>
          <a:bodyPr lIns="90000" rIns="90000" tIns="45000" bIns="45000"/>
          <a:p>
            <a:pPr algn="ctr"/>
            <a:r>
              <a:rPr lang="de-DE" sz="1200" spc="-1">
                <a:latin typeface="Arial"/>
              </a:rPr>
              <a:t>Privat</a:t>
            </a:r>
            <a:endParaRPr/>
          </a:p>
        </p:txBody>
      </p:sp>
      <p:sp>
        <p:nvSpPr>
          <p:cNvPr id="384" name="CustomShape 17"/>
          <p:cNvSpPr/>
          <p:nvPr/>
        </p:nvSpPr>
        <p:spPr>
          <a:xfrm>
            <a:off x="2629800" y="2521440"/>
            <a:ext cx="1008000" cy="1008000"/>
          </a:xfrm>
          <a:prstGeom prst="donut">
            <a:avLst>
              <a:gd name="adj" fmla="val 3362"/>
            </a:avLst>
          </a:prstGeom>
          <a:solidFill>
            <a:srgbClr val="dc2300"/>
          </a:solidFill>
          <a:ln>
            <a:solidFill>
              <a:srgbClr val="3465a4"/>
            </a:solidFill>
          </a:ln>
        </p:spPr>
        <p:style>
          <a:lnRef idx="0"/>
          <a:fillRef idx="0"/>
          <a:effectRef idx="0"/>
          <a:fontRef idx="minor"/>
        </p:style>
      </p:sp>
      <p:sp>
        <p:nvSpPr>
          <p:cNvPr id="385" name="CustomShape 18"/>
          <p:cNvSpPr/>
          <p:nvPr/>
        </p:nvSpPr>
        <p:spPr>
          <a:xfrm>
            <a:off x="7102080" y="3312720"/>
            <a:ext cx="1646280" cy="2160000"/>
          </a:xfrm>
          <a:prstGeom prst="frame">
            <a:avLst>
              <a:gd name="adj1" fmla="val 606"/>
            </a:avLst>
          </a:prstGeom>
          <a:solidFill>
            <a:srgbClr val="729fcf"/>
          </a:solidFill>
          <a:ln>
            <a:solidFill>
              <a:srgbClr val="3465a4"/>
            </a:solidFill>
          </a:ln>
        </p:spPr>
        <p:style>
          <a:lnRef idx="0"/>
          <a:fillRef idx="0"/>
          <a:effectRef idx="0"/>
          <a:fontRef idx="minor"/>
        </p:style>
      </p:sp>
      <p:pic>
        <p:nvPicPr>
          <p:cNvPr id="386" name="" descr=""/>
          <p:cNvPicPr/>
          <p:nvPr/>
        </p:nvPicPr>
        <p:blipFill>
          <a:blip r:embed="rId6"/>
          <a:stretch/>
        </p:blipFill>
        <p:spPr>
          <a:xfrm>
            <a:off x="7272000" y="3530880"/>
            <a:ext cx="1444320" cy="1941840"/>
          </a:xfrm>
          <a:prstGeom prst="rect">
            <a:avLst/>
          </a:prstGeom>
          <a:ln>
            <a:noFill/>
          </a:ln>
        </p:spPr>
      </p:pic>
      <p:sp>
        <p:nvSpPr>
          <p:cNvPr id="387" name="TextShape 19"/>
          <p:cNvSpPr txBox="1"/>
          <p:nvPr/>
        </p:nvSpPr>
        <p:spPr>
          <a:xfrm>
            <a:off x="6530040" y="2950200"/>
            <a:ext cx="637920" cy="272880"/>
          </a:xfrm>
          <a:prstGeom prst="rect">
            <a:avLst/>
          </a:prstGeom>
          <a:noFill/>
          <a:ln>
            <a:noFill/>
          </a:ln>
        </p:spPr>
        <p:txBody>
          <a:bodyPr lIns="90000" rIns="90000" tIns="45000" bIns="45000"/>
          <a:p>
            <a:pPr algn="ctr"/>
            <a:r>
              <a:rPr lang="de-DE" sz="1200" spc="-1">
                <a:latin typeface="Arial"/>
              </a:rPr>
              <a:t>Privat</a:t>
            </a:r>
            <a:endParaRPr/>
          </a:p>
        </p:txBody>
      </p:sp>
      <p:sp>
        <p:nvSpPr>
          <p:cNvPr id="388" name="CustomShape 20"/>
          <p:cNvSpPr/>
          <p:nvPr/>
        </p:nvSpPr>
        <p:spPr>
          <a:xfrm>
            <a:off x="6338160" y="2557800"/>
            <a:ext cx="1008000" cy="1008000"/>
          </a:xfrm>
          <a:prstGeom prst="donut">
            <a:avLst>
              <a:gd name="adj" fmla="val 3362"/>
            </a:avLst>
          </a:prstGeom>
          <a:solidFill>
            <a:srgbClr val="dc2300"/>
          </a:solidFill>
          <a:ln>
            <a:solidFill>
              <a:srgbClr val="3465a4"/>
            </a:solidFill>
          </a:ln>
        </p:spPr>
        <p:style>
          <a:lnRef idx="0"/>
          <a:fillRef idx="0"/>
          <a:effectRef idx="0"/>
          <a:fontRef idx="minor"/>
        </p:style>
      </p:sp>
      <p:sp>
        <p:nvSpPr>
          <p:cNvPr id="389" name="CustomShape 21"/>
          <p:cNvSpPr/>
          <p:nvPr/>
        </p:nvSpPr>
        <p:spPr>
          <a:xfrm>
            <a:off x="4725360" y="4925520"/>
            <a:ext cx="567720" cy="331560"/>
          </a:xfrm>
          <a:custGeom>
            <a:avLst/>
            <a:gdLst/>
            <a:ahLst/>
            <a:rect l="0" t="0" r="r" b="b"/>
            <a:pathLst>
              <a:path w="1579" h="923">
                <a:moveTo>
                  <a:pt x="0" y="461"/>
                </a:moveTo>
                <a:lnTo>
                  <a:pt x="314" y="0"/>
                </a:lnTo>
                <a:lnTo>
                  <a:pt x="314" y="230"/>
                </a:lnTo>
                <a:lnTo>
                  <a:pt x="1263" y="230"/>
                </a:lnTo>
                <a:lnTo>
                  <a:pt x="1263" y="0"/>
                </a:lnTo>
                <a:lnTo>
                  <a:pt x="1578" y="461"/>
                </a:lnTo>
                <a:lnTo>
                  <a:pt x="1263" y="922"/>
                </a:lnTo>
                <a:lnTo>
                  <a:pt x="1263" y="691"/>
                </a:lnTo>
                <a:lnTo>
                  <a:pt x="314" y="691"/>
                </a:lnTo>
                <a:lnTo>
                  <a:pt x="314" y="922"/>
                </a:lnTo>
                <a:lnTo>
                  <a:pt x="0" y="461"/>
                </a:lnTo>
              </a:path>
            </a:pathLst>
          </a:custGeom>
          <a:solidFill>
            <a:srgbClr val="ffff66"/>
          </a:solidFill>
          <a:ln>
            <a:solidFill>
              <a:srgbClr val="3465a4"/>
            </a:solidFill>
          </a:ln>
        </p:spPr>
        <p:style>
          <a:lnRef idx="0"/>
          <a:fillRef idx="0"/>
          <a:effectRef idx="0"/>
          <a:fontRef idx="minor"/>
        </p:style>
      </p:sp>
      <p:sp>
        <p:nvSpPr>
          <p:cNvPr id="390" name="CustomShape 22"/>
          <p:cNvSpPr/>
          <p:nvPr/>
        </p:nvSpPr>
        <p:spPr>
          <a:xfrm>
            <a:off x="6537600" y="4177440"/>
            <a:ext cx="627480" cy="397440"/>
          </a:xfrm>
          <a:custGeom>
            <a:avLst/>
            <a:gdLst/>
            <a:ahLst/>
            <a:rect l="0" t="0" r="r" b="b"/>
            <a:pathLst>
              <a:path w="1745" h="1106">
                <a:moveTo>
                  <a:pt x="0" y="552"/>
                </a:moveTo>
                <a:lnTo>
                  <a:pt x="347" y="0"/>
                </a:lnTo>
                <a:lnTo>
                  <a:pt x="347" y="276"/>
                </a:lnTo>
                <a:lnTo>
                  <a:pt x="1396" y="276"/>
                </a:lnTo>
                <a:lnTo>
                  <a:pt x="1396" y="0"/>
                </a:lnTo>
                <a:lnTo>
                  <a:pt x="1744" y="552"/>
                </a:lnTo>
                <a:lnTo>
                  <a:pt x="1396" y="1105"/>
                </a:lnTo>
                <a:lnTo>
                  <a:pt x="1396" y="828"/>
                </a:lnTo>
                <a:lnTo>
                  <a:pt x="347" y="828"/>
                </a:lnTo>
                <a:lnTo>
                  <a:pt x="347" y="1105"/>
                </a:lnTo>
                <a:lnTo>
                  <a:pt x="0" y="552"/>
                </a:lnTo>
              </a:path>
            </a:pathLst>
          </a:custGeom>
          <a:solidFill>
            <a:srgbClr val="729fcf"/>
          </a:solidFill>
          <a:ln>
            <a:solidFill>
              <a:srgbClr val="3465a4"/>
            </a:solidFill>
          </a:ln>
        </p:spPr>
        <p:style>
          <a:lnRef idx="0"/>
          <a:fillRef idx="0"/>
          <a:effectRef idx="0"/>
          <a:fontRef idx="minor"/>
        </p:style>
      </p:sp>
      <p:sp>
        <p:nvSpPr>
          <p:cNvPr id="391" name="CustomShape 23"/>
          <p:cNvSpPr/>
          <p:nvPr/>
        </p:nvSpPr>
        <p:spPr>
          <a:xfrm>
            <a:off x="2685600" y="4141080"/>
            <a:ext cx="627480" cy="397440"/>
          </a:xfrm>
          <a:custGeom>
            <a:avLst/>
            <a:gdLst/>
            <a:ahLst/>
            <a:rect l="0" t="0" r="r" b="b"/>
            <a:pathLst>
              <a:path w="1745" h="1106">
                <a:moveTo>
                  <a:pt x="0" y="552"/>
                </a:moveTo>
                <a:lnTo>
                  <a:pt x="347" y="0"/>
                </a:lnTo>
                <a:lnTo>
                  <a:pt x="347" y="276"/>
                </a:lnTo>
                <a:lnTo>
                  <a:pt x="1396" y="276"/>
                </a:lnTo>
                <a:lnTo>
                  <a:pt x="1396" y="0"/>
                </a:lnTo>
                <a:lnTo>
                  <a:pt x="1744" y="552"/>
                </a:lnTo>
                <a:lnTo>
                  <a:pt x="1396" y="1105"/>
                </a:lnTo>
                <a:lnTo>
                  <a:pt x="1396" y="828"/>
                </a:lnTo>
                <a:lnTo>
                  <a:pt x="347" y="828"/>
                </a:lnTo>
                <a:lnTo>
                  <a:pt x="347" y="1105"/>
                </a:lnTo>
                <a:lnTo>
                  <a:pt x="0" y="552"/>
                </a:lnTo>
              </a:path>
            </a:pathLst>
          </a:custGeom>
          <a:solidFill>
            <a:srgbClr val="729fcf"/>
          </a:solidFill>
          <a:ln>
            <a:solidFill>
              <a:srgbClr val="3465a4"/>
            </a:solidFill>
          </a:ln>
        </p:spPr>
        <p:style>
          <a:lnRef idx="0"/>
          <a:fillRef idx="0"/>
          <a:effectRef idx="0"/>
          <a:fontRef idx="minor"/>
        </p:style>
      </p:sp>
    </p:spTree>
  </p:cSld>
  <p:timing>
    <p:tnLst>
      <p:par>
        <p:cTn id="97" dur="indefinite" restart="never" nodeType="tmRoot">
          <p:childTnLst>
            <p:seq>
              <p:cTn id="98"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2"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393"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100f </a:t>
            </a:r>
            <a:endParaRPr/>
          </a:p>
          <a:p>
            <a:pPr algn="ctr"/>
            <a:r>
              <a:rPr lang="de-DE" sz="1400" spc="-1">
                <a:solidFill>
                  <a:srgbClr val="808080"/>
                </a:solidFill>
                <a:latin typeface="Arial"/>
              </a:rPr>
              <a:t>Originaltext</a:t>
            </a:r>
            <a:endParaRPr/>
          </a:p>
        </p:txBody>
      </p:sp>
      <p:sp>
        <p:nvSpPr>
          <p:cNvPr id="394"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395"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396"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397"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en-GB" sz="2000" spc="-1">
                <a:solidFill>
                  <a:srgbClr val="000000"/>
                </a:solidFill>
                <a:latin typeface="Arial"/>
                <a:ea typeface="Arial"/>
              </a:rPr>
              <a:t>Teil 1: Aspekt des Widerspruches Gebrauchswert und Tauschwert</a:t>
            </a:r>
            <a:endParaRPr/>
          </a:p>
        </p:txBody>
      </p:sp>
      <p:sp>
        <p:nvSpPr>
          <p:cNvPr id="398"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399" name="CustomShape 8"/>
          <p:cNvSpPr/>
          <p:nvPr/>
        </p:nvSpPr>
        <p:spPr>
          <a:xfrm>
            <a:off x="1152360" y="972000"/>
            <a:ext cx="7560000" cy="228420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 "Die Waren müssen sich daher als Werte realisieren, bevor sie sich als Gebrauchswerte realisieren können."</a:t>
            </a:r>
            <a:endParaRPr/>
          </a:p>
          <a:p>
            <a:endParaRPr/>
          </a:p>
          <a:p>
            <a:r>
              <a:rPr lang="de-DE" sz="1600" spc="-1">
                <a:latin typeface="Arial"/>
              </a:rPr>
              <a:t>- „Andrerseits müssen sie sich als Gebrauchswerte bewähren, bevor sie sich als Werte realisieren können. Denn die auf sie verausgabte menschliche Arbeit zählt nur, soweit sie in einer für andre nützlichen Form verausgabt &lt;101&gt; ist.“</a:t>
            </a:r>
            <a:endParaRPr/>
          </a:p>
          <a:p>
            <a:endParaRPr/>
          </a:p>
          <a:p>
            <a:r>
              <a:rPr lang="de-DE" sz="1600" spc="-1">
                <a:latin typeface="Arial"/>
              </a:rPr>
              <a:t>Der Widerspruch zeigt sich hier: Zeitlich setzt das Eine jeweils das Andere voraus.</a:t>
            </a:r>
            <a:endParaRPr/>
          </a:p>
        </p:txBody>
      </p:sp>
      <p:sp>
        <p:nvSpPr>
          <p:cNvPr id="400" name="CustomShape 9"/>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401" name="CustomShape 10"/>
          <p:cNvSpPr/>
          <p:nvPr/>
        </p:nvSpPr>
        <p:spPr>
          <a:xfrm>
            <a:off x="3277440" y="2952360"/>
            <a:ext cx="3383280" cy="3275640"/>
          </a:xfrm>
          <a:prstGeom prst="ellipse">
            <a:avLst/>
          </a:prstGeom>
          <a:solidFill>
            <a:srgbClr val="3399ff"/>
          </a:solidFill>
          <a:ln>
            <a:solidFill>
              <a:srgbClr val="3465a4"/>
            </a:solidFill>
          </a:ln>
        </p:spPr>
        <p:style>
          <a:lnRef idx="0"/>
          <a:fillRef idx="0"/>
          <a:effectRef idx="0"/>
          <a:fontRef idx="minor"/>
        </p:style>
      </p:sp>
      <p:pic>
        <p:nvPicPr>
          <p:cNvPr id="402" name="" descr=""/>
          <p:cNvPicPr/>
          <p:nvPr/>
        </p:nvPicPr>
        <p:blipFill>
          <a:blip r:embed="rId1"/>
          <a:stretch/>
        </p:blipFill>
        <p:spPr>
          <a:xfrm>
            <a:off x="5136120" y="4105080"/>
            <a:ext cx="949680" cy="949680"/>
          </a:xfrm>
          <a:prstGeom prst="rect">
            <a:avLst/>
          </a:prstGeom>
          <a:ln>
            <a:noFill/>
          </a:ln>
        </p:spPr>
      </p:pic>
      <p:pic>
        <p:nvPicPr>
          <p:cNvPr id="403" name="" descr=""/>
          <p:cNvPicPr/>
          <p:nvPr/>
        </p:nvPicPr>
        <p:blipFill>
          <a:blip r:embed="rId2"/>
          <a:stretch/>
        </p:blipFill>
        <p:spPr>
          <a:xfrm>
            <a:off x="3529800" y="3565080"/>
            <a:ext cx="1219680" cy="1208160"/>
          </a:xfrm>
          <a:prstGeom prst="rect">
            <a:avLst/>
          </a:prstGeom>
          <a:ln>
            <a:noFill/>
          </a:ln>
        </p:spPr>
      </p:pic>
      <p:pic>
        <p:nvPicPr>
          <p:cNvPr id="404" name="" descr=""/>
          <p:cNvPicPr/>
          <p:nvPr/>
        </p:nvPicPr>
        <p:blipFill>
          <a:blip r:embed="rId3"/>
          <a:stretch/>
        </p:blipFill>
        <p:spPr>
          <a:xfrm>
            <a:off x="3781800" y="4069080"/>
            <a:ext cx="1219680" cy="1208160"/>
          </a:xfrm>
          <a:prstGeom prst="rect">
            <a:avLst/>
          </a:prstGeom>
          <a:ln>
            <a:noFill/>
          </a:ln>
        </p:spPr>
      </p:pic>
      <p:pic>
        <p:nvPicPr>
          <p:cNvPr id="405" name="" descr=""/>
          <p:cNvPicPr/>
          <p:nvPr/>
        </p:nvPicPr>
        <p:blipFill>
          <a:blip r:embed="rId4"/>
          <a:stretch/>
        </p:blipFill>
        <p:spPr>
          <a:xfrm>
            <a:off x="3421800" y="4501080"/>
            <a:ext cx="1219680" cy="1208160"/>
          </a:xfrm>
          <a:prstGeom prst="rect">
            <a:avLst/>
          </a:prstGeom>
          <a:ln>
            <a:noFill/>
          </a:ln>
        </p:spPr>
      </p:pic>
      <p:sp>
        <p:nvSpPr>
          <p:cNvPr id="406" name="CustomShape 11"/>
          <p:cNvSpPr/>
          <p:nvPr/>
        </p:nvSpPr>
        <p:spPr>
          <a:xfrm>
            <a:off x="1118160" y="3450600"/>
            <a:ext cx="1646640" cy="2271240"/>
          </a:xfrm>
          <a:prstGeom prst="frame">
            <a:avLst>
              <a:gd name="adj1" fmla="val 606"/>
            </a:avLst>
          </a:prstGeom>
          <a:solidFill>
            <a:srgbClr val="729fcf"/>
          </a:solidFill>
          <a:ln>
            <a:solidFill>
              <a:srgbClr val="3465a4"/>
            </a:solidFill>
          </a:ln>
        </p:spPr>
        <p:style>
          <a:lnRef idx="0"/>
          <a:fillRef idx="0"/>
          <a:effectRef idx="0"/>
          <a:fontRef idx="minor"/>
        </p:style>
      </p:sp>
      <p:pic>
        <p:nvPicPr>
          <p:cNvPr id="407" name="" descr=""/>
          <p:cNvPicPr/>
          <p:nvPr/>
        </p:nvPicPr>
        <p:blipFill>
          <a:blip r:embed="rId5"/>
          <a:stretch/>
        </p:blipFill>
        <p:spPr>
          <a:xfrm>
            <a:off x="1261440" y="3638520"/>
            <a:ext cx="1444320" cy="1941840"/>
          </a:xfrm>
          <a:prstGeom prst="rect">
            <a:avLst/>
          </a:prstGeom>
          <a:ln>
            <a:noFill/>
          </a:ln>
        </p:spPr>
      </p:pic>
      <p:sp>
        <p:nvSpPr>
          <p:cNvPr id="408" name="CustomShape 12"/>
          <p:cNvSpPr/>
          <p:nvPr/>
        </p:nvSpPr>
        <p:spPr>
          <a:xfrm>
            <a:off x="7102800" y="3636720"/>
            <a:ext cx="1646280" cy="2160000"/>
          </a:xfrm>
          <a:prstGeom prst="frame">
            <a:avLst>
              <a:gd name="adj1" fmla="val 606"/>
            </a:avLst>
          </a:prstGeom>
          <a:solidFill>
            <a:srgbClr val="729fcf"/>
          </a:solidFill>
          <a:ln>
            <a:solidFill>
              <a:srgbClr val="3465a4"/>
            </a:solidFill>
          </a:ln>
        </p:spPr>
        <p:style>
          <a:lnRef idx="0"/>
          <a:fillRef idx="0"/>
          <a:effectRef idx="0"/>
          <a:fontRef idx="minor"/>
        </p:style>
      </p:sp>
      <p:pic>
        <p:nvPicPr>
          <p:cNvPr id="409" name="" descr=""/>
          <p:cNvPicPr/>
          <p:nvPr/>
        </p:nvPicPr>
        <p:blipFill>
          <a:blip r:embed="rId6"/>
          <a:stretch/>
        </p:blipFill>
        <p:spPr>
          <a:xfrm>
            <a:off x="7272720" y="3854880"/>
            <a:ext cx="1444320" cy="1941840"/>
          </a:xfrm>
          <a:prstGeom prst="rect">
            <a:avLst/>
          </a:prstGeom>
          <a:ln>
            <a:noFill/>
          </a:ln>
        </p:spPr>
      </p:pic>
      <p:sp>
        <p:nvSpPr>
          <p:cNvPr id="410" name="CustomShape 13"/>
          <p:cNvSpPr/>
          <p:nvPr/>
        </p:nvSpPr>
        <p:spPr>
          <a:xfrm>
            <a:off x="2686320" y="4465080"/>
            <a:ext cx="627480" cy="397440"/>
          </a:xfrm>
          <a:custGeom>
            <a:avLst/>
            <a:gdLst/>
            <a:ahLst/>
            <a:rect l="0" t="0" r="r" b="b"/>
            <a:pathLst>
              <a:path w="1745" h="1106">
                <a:moveTo>
                  <a:pt x="0" y="552"/>
                </a:moveTo>
                <a:lnTo>
                  <a:pt x="347" y="0"/>
                </a:lnTo>
                <a:lnTo>
                  <a:pt x="347" y="276"/>
                </a:lnTo>
                <a:lnTo>
                  <a:pt x="1396" y="276"/>
                </a:lnTo>
                <a:lnTo>
                  <a:pt x="1396" y="0"/>
                </a:lnTo>
                <a:lnTo>
                  <a:pt x="1744" y="552"/>
                </a:lnTo>
                <a:lnTo>
                  <a:pt x="1396" y="1105"/>
                </a:lnTo>
                <a:lnTo>
                  <a:pt x="1396" y="828"/>
                </a:lnTo>
                <a:lnTo>
                  <a:pt x="347" y="828"/>
                </a:lnTo>
                <a:lnTo>
                  <a:pt x="347" y="1105"/>
                </a:lnTo>
                <a:lnTo>
                  <a:pt x="0" y="552"/>
                </a:lnTo>
              </a:path>
            </a:pathLst>
          </a:custGeom>
          <a:solidFill>
            <a:srgbClr val="729fcf"/>
          </a:solidFill>
          <a:ln>
            <a:solidFill>
              <a:srgbClr val="3465a4"/>
            </a:solidFill>
          </a:ln>
        </p:spPr>
        <p:style>
          <a:lnRef idx="0"/>
          <a:fillRef idx="0"/>
          <a:effectRef idx="0"/>
          <a:fontRef idx="minor"/>
        </p:style>
      </p:sp>
      <p:sp>
        <p:nvSpPr>
          <p:cNvPr id="411" name="TextShape 14"/>
          <p:cNvSpPr txBox="1"/>
          <p:nvPr/>
        </p:nvSpPr>
        <p:spPr>
          <a:xfrm>
            <a:off x="8136000" y="2808000"/>
            <a:ext cx="6110640" cy="577080"/>
          </a:xfrm>
          <a:prstGeom prst="rect">
            <a:avLst/>
          </a:prstGeom>
          <a:noFill/>
          <a:ln>
            <a:noFill/>
          </a:ln>
        </p:spPr>
        <p:txBody>
          <a:bodyPr lIns="90000" rIns="90000" tIns="45000" bIns="45000"/>
          <a:p>
            <a:pPr algn="ctr"/>
            <a:r>
              <a:rPr lang="de-DE" sz="1600" spc="-1">
                <a:latin typeface="Arial"/>
              </a:rPr>
              <a:t>bewähren (potentielle GWe) als andere wollen diese auch haben, </a:t>
            </a:r>
            <a:endParaRPr/>
          </a:p>
          <a:p>
            <a:pPr algn="ctr"/>
            <a:r>
              <a:rPr lang="de-DE" sz="1600" spc="-1">
                <a:latin typeface="Arial"/>
              </a:rPr>
              <a:t>ist vor der Realisierung</a:t>
            </a:r>
            <a:endParaRPr/>
          </a:p>
        </p:txBody>
      </p:sp>
      <p:sp>
        <p:nvSpPr>
          <p:cNvPr id="412" name="CustomShape 15"/>
          <p:cNvSpPr/>
          <p:nvPr/>
        </p:nvSpPr>
        <p:spPr>
          <a:xfrm>
            <a:off x="4222800" y="3349080"/>
            <a:ext cx="2880000" cy="720000"/>
          </a:xfrm>
          <a:custGeom>
            <a:avLst/>
            <a:gdLst/>
            <a:ahLst/>
            <a:rect l="0" t="0" r="r" b="b"/>
            <a:pathLst>
              <a:path w="9002" h="1497">
                <a:moveTo>
                  <a:pt x="6037" y="1000"/>
                </a:moveTo>
                <a:lnTo>
                  <a:pt x="6034" y="974"/>
                </a:lnTo>
                <a:lnTo>
                  <a:pt x="6027" y="948"/>
                </a:lnTo>
                <a:lnTo>
                  <a:pt x="6014" y="923"/>
                </a:lnTo>
                <a:lnTo>
                  <a:pt x="5995" y="897"/>
                </a:lnTo>
                <a:lnTo>
                  <a:pt x="5972" y="872"/>
                </a:lnTo>
                <a:lnTo>
                  <a:pt x="5944" y="847"/>
                </a:lnTo>
                <a:lnTo>
                  <a:pt x="5910" y="823"/>
                </a:lnTo>
                <a:lnTo>
                  <a:pt x="5872" y="799"/>
                </a:lnTo>
                <a:lnTo>
                  <a:pt x="5829" y="775"/>
                </a:lnTo>
                <a:lnTo>
                  <a:pt x="5781" y="752"/>
                </a:lnTo>
                <a:lnTo>
                  <a:pt x="5729" y="730"/>
                </a:lnTo>
                <a:lnTo>
                  <a:pt x="5672" y="709"/>
                </a:lnTo>
                <a:lnTo>
                  <a:pt x="5611" y="688"/>
                </a:lnTo>
                <a:lnTo>
                  <a:pt x="5546" y="668"/>
                </a:lnTo>
                <a:lnTo>
                  <a:pt x="5476" y="649"/>
                </a:lnTo>
                <a:lnTo>
                  <a:pt x="5403" y="630"/>
                </a:lnTo>
                <a:lnTo>
                  <a:pt x="5327" y="613"/>
                </a:lnTo>
                <a:lnTo>
                  <a:pt x="5247" y="597"/>
                </a:lnTo>
                <a:lnTo>
                  <a:pt x="5164" y="581"/>
                </a:lnTo>
                <a:lnTo>
                  <a:pt x="5077" y="567"/>
                </a:lnTo>
                <a:lnTo>
                  <a:pt x="4989" y="554"/>
                </a:lnTo>
                <a:lnTo>
                  <a:pt x="4897" y="542"/>
                </a:lnTo>
                <a:lnTo>
                  <a:pt x="4803" y="531"/>
                </a:lnTo>
                <a:lnTo>
                  <a:pt x="4707" y="522"/>
                </a:lnTo>
                <a:lnTo>
                  <a:pt x="4610" y="513"/>
                </a:lnTo>
                <a:lnTo>
                  <a:pt x="4511" y="506"/>
                </a:lnTo>
                <a:lnTo>
                  <a:pt x="4410" y="500"/>
                </a:lnTo>
                <a:lnTo>
                  <a:pt x="4308" y="496"/>
                </a:lnTo>
                <a:lnTo>
                  <a:pt x="4206" y="493"/>
                </a:lnTo>
                <a:lnTo>
                  <a:pt x="4103" y="491"/>
                </a:lnTo>
                <a:lnTo>
                  <a:pt x="4000" y="490"/>
                </a:lnTo>
                <a:lnTo>
                  <a:pt x="3897" y="491"/>
                </a:lnTo>
                <a:lnTo>
                  <a:pt x="3794" y="493"/>
                </a:lnTo>
                <a:lnTo>
                  <a:pt x="3692" y="496"/>
                </a:lnTo>
                <a:lnTo>
                  <a:pt x="3590" y="500"/>
                </a:lnTo>
                <a:lnTo>
                  <a:pt x="3489" y="506"/>
                </a:lnTo>
                <a:lnTo>
                  <a:pt x="3390" y="513"/>
                </a:lnTo>
                <a:lnTo>
                  <a:pt x="3293" y="522"/>
                </a:lnTo>
                <a:lnTo>
                  <a:pt x="3197" y="531"/>
                </a:lnTo>
                <a:lnTo>
                  <a:pt x="3103" y="542"/>
                </a:lnTo>
                <a:lnTo>
                  <a:pt x="3011" y="554"/>
                </a:lnTo>
                <a:lnTo>
                  <a:pt x="2923" y="567"/>
                </a:lnTo>
                <a:lnTo>
                  <a:pt x="2836" y="581"/>
                </a:lnTo>
                <a:lnTo>
                  <a:pt x="2753" y="597"/>
                </a:lnTo>
                <a:lnTo>
                  <a:pt x="2673" y="613"/>
                </a:lnTo>
                <a:lnTo>
                  <a:pt x="2597" y="630"/>
                </a:lnTo>
                <a:lnTo>
                  <a:pt x="2524" y="649"/>
                </a:lnTo>
                <a:lnTo>
                  <a:pt x="2454" y="668"/>
                </a:lnTo>
                <a:lnTo>
                  <a:pt x="2389" y="688"/>
                </a:lnTo>
                <a:lnTo>
                  <a:pt x="2328" y="709"/>
                </a:lnTo>
                <a:lnTo>
                  <a:pt x="2271" y="730"/>
                </a:lnTo>
                <a:lnTo>
                  <a:pt x="2219" y="752"/>
                </a:lnTo>
                <a:lnTo>
                  <a:pt x="2171" y="775"/>
                </a:lnTo>
                <a:lnTo>
                  <a:pt x="2128" y="799"/>
                </a:lnTo>
                <a:lnTo>
                  <a:pt x="2090" y="823"/>
                </a:lnTo>
                <a:lnTo>
                  <a:pt x="2056" y="847"/>
                </a:lnTo>
                <a:lnTo>
                  <a:pt x="2028" y="872"/>
                </a:lnTo>
                <a:lnTo>
                  <a:pt x="2005" y="897"/>
                </a:lnTo>
                <a:lnTo>
                  <a:pt x="1986" y="923"/>
                </a:lnTo>
                <a:lnTo>
                  <a:pt x="1973" y="948"/>
                </a:lnTo>
                <a:lnTo>
                  <a:pt x="1966" y="974"/>
                </a:lnTo>
                <a:lnTo>
                  <a:pt x="1963" y="1000"/>
                </a:lnTo>
                <a:lnTo>
                  <a:pt x="0" y="1000"/>
                </a:lnTo>
                <a:lnTo>
                  <a:pt x="5" y="949"/>
                </a:lnTo>
                <a:lnTo>
                  <a:pt x="21" y="899"/>
                </a:lnTo>
                <a:lnTo>
                  <a:pt x="46" y="849"/>
                </a:lnTo>
                <a:lnTo>
                  <a:pt x="82" y="799"/>
                </a:lnTo>
                <a:lnTo>
                  <a:pt x="128" y="749"/>
                </a:lnTo>
                <a:lnTo>
                  <a:pt x="183" y="701"/>
                </a:lnTo>
                <a:lnTo>
                  <a:pt x="249" y="653"/>
                </a:lnTo>
                <a:lnTo>
                  <a:pt x="324" y="606"/>
                </a:lnTo>
                <a:lnTo>
                  <a:pt x="409" y="560"/>
                </a:lnTo>
                <a:lnTo>
                  <a:pt x="503" y="515"/>
                </a:lnTo>
                <a:lnTo>
                  <a:pt x="605" y="471"/>
                </a:lnTo>
                <a:lnTo>
                  <a:pt x="717" y="429"/>
                </a:lnTo>
                <a:lnTo>
                  <a:pt x="837" y="388"/>
                </a:lnTo>
                <a:lnTo>
                  <a:pt x="965" y="349"/>
                </a:lnTo>
                <a:lnTo>
                  <a:pt x="1101" y="311"/>
                </a:lnTo>
                <a:lnTo>
                  <a:pt x="1244" y="275"/>
                </a:lnTo>
                <a:lnTo>
                  <a:pt x="1395" y="241"/>
                </a:lnTo>
                <a:lnTo>
                  <a:pt x="1552" y="209"/>
                </a:lnTo>
                <a:lnTo>
                  <a:pt x="1715" y="179"/>
                </a:lnTo>
                <a:lnTo>
                  <a:pt x="1884" y="151"/>
                </a:lnTo>
                <a:lnTo>
                  <a:pt x="2059" y="126"/>
                </a:lnTo>
                <a:lnTo>
                  <a:pt x="2238" y="102"/>
                </a:lnTo>
                <a:lnTo>
                  <a:pt x="2423" y="81"/>
                </a:lnTo>
                <a:lnTo>
                  <a:pt x="2611" y="62"/>
                </a:lnTo>
                <a:lnTo>
                  <a:pt x="2803" y="46"/>
                </a:lnTo>
                <a:lnTo>
                  <a:pt x="2997" y="32"/>
                </a:lnTo>
                <a:lnTo>
                  <a:pt x="3195" y="20"/>
                </a:lnTo>
                <a:lnTo>
                  <a:pt x="3394" y="12"/>
                </a:lnTo>
                <a:lnTo>
                  <a:pt x="3595" y="5"/>
                </a:lnTo>
                <a:lnTo>
                  <a:pt x="3797" y="1"/>
                </a:lnTo>
                <a:lnTo>
                  <a:pt x="4000" y="0"/>
                </a:lnTo>
                <a:lnTo>
                  <a:pt x="4203" y="1"/>
                </a:lnTo>
                <a:lnTo>
                  <a:pt x="4405" y="5"/>
                </a:lnTo>
                <a:lnTo>
                  <a:pt x="4606" y="12"/>
                </a:lnTo>
                <a:lnTo>
                  <a:pt x="4805" y="20"/>
                </a:lnTo>
                <a:lnTo>
                  <a:pt x="5003" y="32"/>
                </a:lnTo>
                <a:lnTo>
                  <a:pt x="5197" y="46"/>
                </a:lnTo>
                <a:lnTo>
                  <a:pt x="5389" y="62"/>
                </a:lnTo>
                <a:lnTo>
                  <a:pt x="5577" y="81"/>
                </a:lnTo>
                <a:lnTo>
                  <a:pt x="5762" y="102"/>
                </a:lnTo>
                <a:lnTo>
                  <a:pt x="5941" y="126"/>
                </a:lnTo>
                <a:lnTo>
                  <a:pt x="6116" y="151"/>
                </a:lnTo>
                <a:lnTo>
                  <a:pt x="6285" y="179"/>
                </a:lnTo>
                <a:lnTo>
                  <a:pt x="6448" y="209"/>
                </a:lnTo>
                <a:lnTo>
                  <a:pt x="6605" y="241"/>
                </a:lnTo>
                <a:lnTo>
                  <a:pt x="6756" y="275"/>
                </a:lnTo>
                <a:lnTo>
                  <a:pt x="6899" y="311"/>
                </a:lnTo>
                <a:lnTo>
                  <a:pt x="7035" y="349"/>
                </a:lnTo>
                <a:lnTo>
                  <a:pt x="7163" y="388"/>
                </a:lnTo>
                <a:lnTo>
                  <a:pt x="7283" y="429"/>
                </a:lnTo>
                <a:lnTo>
                  <a:pt x="7395" y="471"/>
                </a:lnTo>
                <a:lnTo>
                  <a:pt x="7497" y="515"/>
                </a:lnTo>
                <a:lnTo>
                  <a:pt x="7591" y="560"/>
                </a:lnTo>
                <a:lnTo>
                  <a:pt x="7676" y="606"/>
                </a:lnTo>
                <a:lnTo>
                  <a:pt x="7751" y="653"/>
                </a:lnTo>
                <a:lnTo>
                  <a:pt x="7817" y="701"/>
                </a:lnTo>
                <a:lnTo>
                  <a:pt x="7872" y="749"/>
                </a:lnTo>
                <a:lnTo>
                  <a:pt x="7918" y="799"/>
                </a:lnTo>
                <a:lnTo>
                  <a:pt x="7954" y="849"/>
                </a:lnTo>
                <a:lnTo>
                  <a:pt x="7979" y="899"/>
                </a:lnTo>
                <a:lnTo>
                  <a:pt x="7995" y="949"/>
                </a:lnTo>
                <a:lnTo>
                  <a:pt x="8000" y="1000"/>
                </a:lnTo>
                <a:lnTo>
                  <a:pt x="9001" y="1000"/>
                </a:lnTo>
                <a:lnTo>
                  <a:pt x="7019" y="1496"/>
                </a:lnTo>
                <a:lnTo>
                  <a:pt x="5037" y="1000"/>
                </a:lnTo>
                <a:lnTo>
                  <a:pt x="6037" y="1000"/>
                </a:lnTo>
              </a:path>
            </a:pathLst>
          </a:custGeom>
          <a:solidFill>
            <a:srgbClr val="729fcf"/>
          </a:solidFill>
          <a:ln>
            <a:solidFill>
              <a:srgbClr val="3465a4"/>
            </a:solidFill>
          </a:ln>
        </p:spPr>
        <p:style>
          <a:lnRef idx="0"/>
          <a:fillRef idx="0"/>
          <a:effectRef idx="0"/>
          <a:fontRef idx="minor"/>
        </p:style>
      </p:sp>
    </p:spTree>
  </p:cSld>
  <p:timing>
    <p:tnLst>
      <p:par>
        <p:cTn id="99" dur="indefinite" restart="never" nodeType="tmRoot">
          <p:childTnLst>
            <p:seq>
              <p:cTn id="100"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3"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414"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101f </a:t>
            </a:r>
            <a:endParaRPr/>
          </a:p>
          <a:p>
            <a:pPr algn="ctr"/>
            <a:r>
              <a:rPr lang="de-DE" sz="1400" spc="-1">
                <a:solidFill>
                  <a:srgbClr val="808080"/>
                </a:solidFill>
                <a:latin typeface="Arial"/>
              </a:rPr>
              <a:t>Originaltext</a:t>
            </a:r>
            <a:endParaRPr/>
          </a:p>
        </p:txBody>
      </p:sp>
      <p:sp>
        <p:nvSpPr>
          <p:cNvPr id="415"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416"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417"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418"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en-GB" sz="2000" spc="-1">
                <a:solidFill>
                  <a:srgbClr val="000000"/>
                </a:solidFill>
                <a:latin typeface="Arial"/>
                <a:ea typeface="Arial"/>
              </a:rPr>
              <a:t>Teil 1: Widerspruch: individueller und gesellschaftlicher Aspekt</a:t>
            </a:r>
            <a:endParaRPr/>
          </a:p>
        </p:txBody>
      </p:sp>
      <p:sp>
        <p:nvSpPr>
          <p:cNvPr id="419"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420" name="CustomShape 8"/>
          <p:cNvSpPr/>
          <p:nvPr/>
        </p:nvSpPr>
        <p:spPr>
          <a:xfrm>
            <a:off x="3277440" y="2952360"/>
            <a:ext cx="3383280" cy="3275640"/>
          </a:xfrm>
          <a:prstGeom prst="ellipse">
            <a:avLst/>
          </a:prstGeom>
          <a:solidFill>
            <a:srgbClr val="3399ff"/>
          </a:solidFill>
          <a:ln>
            <a:solidFill>
              <a:srgbClr val="3465a4"/>
            </a:solidFill>
          </a:ln>
        </p:spPr>
        <p:style>
          <a:lnRef idx="0"/>
          <a:fillRef idx="0"/>
          <a:effectRef idx="0"/>
          <a:fontRef idx="minor"/>
        </p:style>
      </p:sp>
      <p:sp>
        <p:nvSpPr>
          <p:cNvPr id="421" name="CustomShape 9"/>
          <p:cNvSpPr/>
          <p:nvPr/>
        </p:nvSpPr>
        <p:spPr>
          <a:xfrm>
            <a:off x="1152360" y="972000"/>
            <a:ext cx="7560000" cy="131076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b="1" lang="de-DE" sz="1600" spc="-1">
                <a:latin typeface="Arial"/>
              </a:rPr>
              <a:t>Individuelle Seite des Austausches:</a:t>
            </a:r>
            <a:endParaRPr/>
          </a:p>
          <a:p>
            <a:endParaRPr/>
          </a:p>
          <a:p>
            <a:r>
              <a:rPr lang="de-DE" sz="1600" spc="-1">
                <a:latin typeface="Arial"/>
              </a:rPr>
              <a:t>"Jeder Warenbesitzer will seine Ware nur veräußern gegen andre Ware, deren Gebrauchswert </a:t>
            </a:r>
            <a:r>
              <a:rPr b="1" lang="de-DE" sz="1600" spc="-1">
                <a:latin typeface="Arial"/>
              </a:rPr>
              <a:t>sein</a:t>
            </a:r>
            <a:r>
              <a:rPr lang="de-DE" sz="1600" spc="-1">
                <a:latin typeface="Arial"/>
              </a:rPr>
              <a:t> Bedürfnis befriedigt. Sofern ist der Austausch für ihn </a:t>
            </a:r>
            <a:r>
              <a:rPr b="1" lang="de-DE" sz="1600" spc="-1">
                <a:latin typeface="Arial"/>
              </a:rPr>
              <a:t>nur</a:t>
            </a:r>
            <a:r>
              <a:rPr lang="de-DE" sz="1600" spc="-1">
                <a:latin typeface="Arial"/>
              </a:rPr>
              <a:t> </a:t>
            </a:r>
            <a:r>
              <a:rPr b="1" lang="de-DE" sz="1600" spc="-1">
                <a:latin typeface="Arial"/>
              </a:rPr>
              <a:t>individueller</a:t>
            </a:r>
            <a:r>
              <a:rPr lang="de-DE" sz="1600" spc="-1">
                <a:latin typeface="Arial"/>
              </a:rPr>
              <a:t> Prozeß."</a:t>
            </a:r>
            <a:endParaRPr/>
          </a:p>
        </p:txBody>
      </p:sp>
      <p:sp>
        <p:nvSpPr>
          <p:cNvPr id="422" name="CustomShape 10"/>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pic>
        <p:nvPicPr>
          <p:cNvPr id="423" name="" descr=""/>
          <p:cNvPicPr/>
          <p:nvPr/>
        </p:nvPicPr>
        <p:blipFill>
          <a:blip r:embed="rId1"/>
          <a:stretch/>
        </p:blipFill>
        <p:spPr>
          <a:xfrm>
            <a:off x="3529800" y="3565080"/>
            <a:ext cx="1219680" cy="1208160"/>
          </a:xfrm>
          <a:prstGeom prst="rect">
            <a:avLst/>
          </a:prstGeom>
          <a:ln>
            <a:noFill/>
          </a:ln>
        </p:spPr>
      </p:pic>
      <p:pic>
        <p:nvPicPr>
          <p:cNvPr id="424" name="" descr=""/>
          <p:cNvPicPr/>
          <p:nvPr/>
        </p:nvPicPr>
        <p:blipFill>
          <a:blip r:embed="rId2"/>
          <a:stretch/>
        </p:blipFill>
        <p:spPr>
          <a:xfrm>
            <a:off x="3781800" y="4069080"/>
            <a:ext cx="1219680" cy="1208160"/>
          </a:xfrm>
          <a:prstGeom prst="rect">
            <a:avLst/>
          </a:prstGeom>
          <a:ln>
            <a:noFill/>
          </a:ln>
        </p:spPr>
      </p:pic>
      <p:pic>
        <p:nvPicPr>
          <p:cNvPr id="425" name="" descr=""/>
          <p:cNvPicPr/>
          <p:nvPr/>
        </p:nvPicPr>
        <p:blipFill>
          <a:blip r:embed="rId3"/>
          <a:stretch/>
        </p:blipFill>
        <p:spPr>
          <a:xfrm>
            <a:off x="3421800" y="4501080"/>
            <a:ext cx="1219680" cy="1208160"/>
          </a:xfrm>
          <a:prstGeom prst="rect">
            <a:avLst/>
          </a:prstGeom>
          <a:ln>
            <a:noFill/>
          </a:ln>
        </p:spPr>
      </p:pic>
      <p:sp>
        <p:nvSpPr>
          <p:cNvPr id="426" name="CustomShape 11"/>
          <p:cNvSpPr/>
          <p:nvPr/>
        </p:nvSpPr>
        <p:spPr>
          <a:xfrm>
            <a:off x="1118160" y="3450600"/>
            <a:ext cx="1646640" cy="2271240"/>
          </a:xfrm>
          <a:prstGeom prst="frame">
            <a:avLst>
              <a:gd name="adj1" fmla="val 606"/>
            </a:avLst>
          </a:prstGeom>
          <a:solidFill>
            <a:srgbClr val="729fcf"/>
          </a:solidFill>
          <a:ln>
            <a:solidFill>
              <a:srgbClr val="3465a4"/>
            </a:solidFill>
          </a:ln>
        </p:spPr>
        <p:style>
          <a:lnRef idx="0"/>
          <a:fillRef idx="0"/>
          <a:effectRef idx="0"/>
          <a:fontRef idx="minor"/>
        </p:style>
      </p:sp>
      <p:pic>
        <p:nvPicPr>
          <p:cNvPr id="427" name="" descr=""/>
          <p:cNvPicPr/>
          <p:nvPr/>
        </p:nvPicPr>
        <p:blipFill>
          <a:blip r:embed="rId4"/>
          <a:stretch/>
        </p:blipFill>
        <p:spPr>
          <a:xfrm>
            <a:off x="1261440" y="3638520"/>
            <a:ext cx="1444320" cy="1941840"/>
          </a:xfrm>
          <a:prstGeom prst="rect">
            <a:avLst/>
          </a:prstGeom>
          <a:ln>
            <a:noFill/>
          </a:ln>
        </p:spPr>
      </p:pic>
      <p:sp>
        <p:nvSpPr>
          <p:cNvPr id="428" name="CustomShape 12"/>
          <p:cNvSpPr/>
          <p:nvPr/>
        </p:nvSpPr>
        <p:spPr>
          <a:xfrm>
            <a:off x="7102800" y="3636720"/>
            <a:ext cx="1646280" cy="2160000"/>
          </a:xfrm>
          <a:prstGeom prst="frame">
            <a:avLst>
              <a:gd name="adj1" fmla="val 606"/>
            </a:avLst>
          </a:prstGeom>
          <a:solidFill>
            <a:srgbClr val="729fcf"/>
          </a:solidFill>
          <a:ln>
            <a:solidFill>
              <a:srgbClr val="3465a4"/>
            </a:solidFill>
          </a:ln>
        </p:spPr>
        <p:style>
          <a:lnRef idx="0"/>
          <a:fillRef idx="0"/>
          <a:effectRef idx="0"/>
          <a:fontRef idx="minor"/>
        </p:style>
      </p:sp>
      <p:pic>
        <p:nvPicPr>
          <p:cNvPr id="429" name="" descr=""/>
          <p:cNvPicPr/>
          <p:nvPr/>
        </p:nvPicPr>
        <p:blipFill>
          <a:blip r:embed="rId5"/>
          <a:stretch/>
        </p:blipFill>
        <p:spPr>
          <a:xfrm>
            <a:off x="7272720" y="3854880"/>
            <a:ext cx="1444320" cy="1941840"/>
          </a:xfrm>
          <a:prstGeom prst="rect">
            <a:avLst/>
          </a:prstGeom>
          <a:ln>
            <a:noFill/>
          </a:ln>
        </p:spPr>
      </p:pic>
      <p:sp>
        <p:nvSpPr>
          <p:cNvPr id="430" name="CustomShape 13"/>
          <p:cNvSpPr/>
          <p:nvPr/>
        </p:nvSpPr>
        <p:spPr>
          <a:xfrm>
            <a:off x="2686320" y="4465080"/>
            <a:ext cx="627480" cy="397440"/>
          </a:xfrm>
          <a:custGeom>
            <a:avLst/>
            <a:gdLst/>
            <a:ahLst/>
            <a:rect l="0" t="0" r="r" b="b"/>
            <a:pathLst>
              <a:path w="1745" h="1106">
                <a:moveTo>
                  <a:pt x="0" y="552"/>
                </a:moveTo>
                <a:lnTo>
                  <a:pt x="347" y="0"/>
                </a:lnTo>
                <a:lnTo>
                  <a:pt x="347" y="276"/>
                </a:lnTo>
                <a:lnTo>
                  <a:pt x="1396" y="276"/>
                </a:lnTo>
                <a:lnTo>
                  <a:pt x="1396" y="0"/>
                </a:lnTo>
                <a:lnTo>
                  <a:pt x="1744" y="552"/>
                </a:lnTo>
                <a:lnTo>
                  <a:pt x="1396" y="1105"/>
                </a:lnTo>
                <a:lnTo>
                  <a:pt x="1396" y="828"/>
                </a:lnTo>
                <a:lnTo>
                  <a:pt x="347" y="828"/>
                </a:lnTo>
                <a:lnTo>
                  <a:pt x="347" y="1105"/>
                </a:lnTo>
                <a:lnTo>
                  <a:pt x="0" y="552"/>
                </a:lnTo>
              </a:path>
            </a:pathLst>
          </a:custGeom>
          <a:solidFill>
            <a:srgbClr val="729fcf"/>
          </a:solidFill>
          <a:ln>
            <a:solidFill>
              <a:srgbClr val="3465a4"/>
            </a:solidFill>
          </a:ln>
        </p:spPr>
        <p:style>
          <a:lnRef idx="0"/>
          <a:fillRef idx="0"/>
          <a:effectRef idx="0"/>
          <a:fontRef idx="minor"/>
        </p:style>
      </p:sp>
      <p:pic>
        <p:nvPicPr>
          <p:cNvPr id="431" name="" descr=""/>
          <p:cNvPicPr/>
          <p:nvPr/>
        </p:nvPicPr>
        <p:blipFill>
          <a:blip r:embed="rId6"/>
          <a:stretch/>
        </p:blipFill>
        <p:spPr>
          <a:xfrm>
            <a:off x="4968000" y="3816000"/>
            <a:ext cx="1512000" cy="1512000"/>
          </a:xfrm>
          <a:prstGeom prst="rect">
            <a:avLst/>
          </a:prstGeom>
          <a:ln>
            <a:noFill/>
          </a:ln>
        </p:spPr>
      </p:pic>
      <p:sp>
        <p:nvSpPr>
          <p:cNvPr id="432" name="CustomShape 14"/>
          <p:cNvSpPr/>
          <p:nvPr/>
        </p:nvSpPr>
        <p:spPr>
          <a:xfrm>
            <a:off x="4403160" y="3349440"/>
            <a:ext cx="2880000" cy="720000"/>
          </a:xfrm>
          <a:custGeom>
            <a:avLst/>
            <a:gdLst/>
            <a:ahLst/>
            <a:rect l="0" t="0" r="r" b="b"/>
            <a:pathLst>
              <a:path w="9002" h="1497">
                <a:moveTo>
                  <a:pt x="6037" y="1000"/>
                </a:moveTo>
                <a:lnTo>
                  <a:pt x="6034" y="974"/>
                </a:lnTo>
                <a:lnTo>
                  <a:pt x="6027" y="948"/>
                </a:lnTo>
                <a:lnTo>
                  <a:pt x="6014" y="923"/>
                </a:lnTo>
                <a:lnTo>
                  <a:pt x="5995" y="897"/>
                </a:lnTo>
                <a:lnTo>
                  <a:pt x="5972" y="872"/>
                </a:lnTo>
                <a:lnTo>
                  <a:pt x="5944" y="847"/>
                </a:lnTo>
                <a:lnTo>
                  <a:pt x="5910" y="823"/>
                </a:lnTo>
                <a:lnTo>
                  <a:pt x="5872" y="799"/>
                </a:lnTo>
                <a:lnTo>
                  <a:pt x="5829" y="775"/>
                </a:lnTo>
                <a:lnTo>
                  <a:pt x="5781" y="752"/>
                </a:lnTo>
                <a:lnTo>
                  <a:pt x="5729" y="730"/>
                </a:lnTo>
                <a:lnTo>
                  <a:pt x="5672" y="709"/>
                </a:lnTo>
                <a:lnTo>
                  <a:pt x="5611" y="688"/>
                </a:lnTo>
                <a:lnTo>
                  <a:pt x="5546" y="668"/>
                </a:lnTo>
                <a:lnTo>
                  <a:pt x="5476" y="649"/>
                </a:lnTo>
                <a:lnTo>
                  <a:pt x="5403" y="630"/>
                </a:lnTo>
                <a:lnTo>
                  <a:pt x="5327" y="613"/>
                </a:lnTo>
                <a:lnTo>
                  <a:pt x="5247" y="597"/>
                </a:lnTo>
                <a:lnTo>
                  <a:pt x="5164" y="581"/>
                </a:lnTo>
                <a:lnTo>
                  <a:pt x="5077" y="567"/>
                </a:lnTo>
                <a:lnTo>
                  <a:pt x="4989" y="554"/>
                </a:lnTo>
                <a:lnTo>
                  <a:pt x="4897" y="542"/>
                </a:lnTo>
                <a:lnTo>
                  <a:pt x="4803" y="531"/>
                </a:lnTo>
                <a:lnTo>
                  <a:pt x="4707" y="522"/>
                </a:lnTo>
                <a:lnTo>
                  <a:pt x="4610" y="513"/>
                </a:lnTo>
                <a:lnTo>
                  <a:pt x="4511" y="506"/>
                </a:lnTo>
                <a:lnTo>
                  <a:pt x="4410" y="500"/>
                </a:lnTo>
                <a:lnTo>
                  <a:pt x="4308" y="496"/>
                </a:lnTo>
                <a:lnTo>
                  <a:pt x="4206" y="493"/>
                </a:lnTo>
                <a:lnTo>
                  <a:pt x="4103" y="491"/>
                </a:lnTo>
                <a:lnTo>
                  <a:pt x="4000" y="490"/>
                </a:lnTo>
                <a:lnTo>
                  <a:pt x="3897" y="491"/>
                </a:lnTo>
                <a:lnTo>
                  <a:pt x="3794" y="493"/>
                </a:lnTo>
                <a:lnTo>
                  <a:pt x="3692" y="496"/>
                </a:lnTo>
                <a:lnTo>
                  <a:pt x="3590" y="500"/>
                </a:lnTo>
                <a:lnTo>
                  <a:pt x="3489" y="506"/>
                </a:lnTo>
                <a:lnTo>
                  <a:pt x="3390" y="513"/>
                </a:lnTo>
                <a:lnTo>
                  <a:pt x="3293" y="522"/>
                </a:lnTo>
                <a:lnTo>
                  <a:pt x="3197" y="531"/>
                </a:lnTo>
                <a:lnTo>
                  <a:pt x="3103" y="542"/>
                </a:lnTo>
                <a:lnTo>
                  <a:pt x="3011" y="554"/>
                </a:lnTo>
                <a:lnTo>
                  <a:pt x="2923" y="567"/>
                </a:lnTo>
                <a:lnTo>
                  <a:pt x="2836" y="581"/>
                </a:lnTo>
                <a:lnTo>
                  <a:pt x="2753" y="597"/>
                </a:lnTo>
                <a:lnTo>
                  <a:pt x="2673" y="613"/>
                </a:lnTo>
                <a:lnTo>
                  <a:pt x="2597" y="630"/>
                </a:lnTo>
                <a:lnTo>
                  <a:pt x="2524" y="649"/>
                </a:lnTo>
                <a:lnTo>
                  <a:pt x="2454" y="668"/>
                </a:lnTo>
                <a:lnTo>
                  <a:pt x="2389" y="688"/>
                </a:lnTo>
                <a:lnTo>
                  <a:pt x="2328" y="709"/>
                </a:lnTo>
                <a:lnTo>
                  <a:pt x="2271" y="730"/>
                </a:lnTo>
                <a:lnTo>
                  <a:pt x="2219" y="752"/>
                </a:lnTo>
                <a:lnTo>
                  <a:pt x="2171" y="775"/>
                </a:lnTo>
                <a:lnTo>
                  <a:pt x="2128" y="799"/>
                </a:lnTo>
                <a:lnTo>
                  <a:pt x="2090" y="823"/>
                </a:lnTo>
                <a:lnTo>
                  <a:pt x="2056" y="847"/>
                </a:lnTo>
                <a:lnTo>
                  <a:pt x="2028" y="872"/>
                </a:lnTo>
                <a:lnTo>
                  <a:pt x="2005" y="897"/>
                </a:lnTo>
                <a:lnTo>
                  <a:pt x="1986" y="923"/>
                </a:lnTo>
                <a:lnTo>
                  <a:pt x="1973" y="948"/>
                </a:lnTo>
                <a:lnTo>
                  <a:pt x="1966" y="974"/>
                </a:lnTo>
                <a:lnTo>
                  <a:pt x="1963" y="1000"/>
                </a:lnTo>
                <a:lnTo>
                  <a:pt x="0" y="1000"/>
                </a:lnTo>
                <a:lnTo>
                  <a:pt x="5" y="949"/>
                </a:lnTo>
                <a:lnTo>
                  <a:pt x="21" y="899"/>
                </a:lnTo>
                <a:lnTo>
                  <a:pt x="46" y="849"/>
                </a:lnTo>
                <a:lnTo>
                  <a:pt x="82" y="799"/>
                </a:lnTo>
                <a:lnTo>
                  <a:pt x="128" y="749"/>
                </a:lnTo>
                <a:lnTo>
                  <a:pt x="183" y="701"/>
                </a:lnTo>
                <a:lnTo>
                  <a:pt x="249" y="653"/>
                </a:lnTo>
                <a:lnTo>
                  <a:pt x="324" y="606"/>
                </a:lnTo>
                <a:lnTo>
                  <a:pt x="409" y="560"/>
                </a:lnTo>
                <a:lnTo>
                  <a:pt x="503" y="515"/>
                </a:lnTo>
                <a:lnTo>
                  <a:pt x="605" y="471"/>
                </a:lnTo>
                <a:lnTo>
                  <a:pt x="717" y="429"/>
                </a:lnTo>
                <a:lnTo>
                  <a:pt x="837" y="388"/>
                </a:lnTo>
                <a:lnTo>
                  <a:pt x="965" y="349"/>
                </a:lnTo>
                <a:lnTo>
                  <a:pt x="1101" y="311"/>
                </a:lnTo>
                <a:lnTo>
                  <a:pt x="1244" y="275"/>
                </a:lnTo>
                <a:lnTo>
                  <a:pt x="1395" y="241"/>
                </a:lnTo>
                <a:lnTo>
                  <a:pt x="1552" y="209"/>
                </a:lnTo>
                <a:lnTo>
                  <a:pt x="1715" y="179"/>
                </a:lnTo>
                <a:lnTo>
                  <a:pt x="1884" y="151"/>
                </a:lnTo>
                <a:lnTo>
                  <a:pt x="2059" y="126"/>
                </a:lnTo>
                <a:lnTo>
                  <a:pt x="2238" y="102"/>
                </a:lnTo>
                <a:lnTo>
                  <a:pt x="2423" y="81"/>
                </a:lnTo>
                <a:lnTo>
                  <a:pt x="2611" y="62"/>
                </a:lnTo>
                <a:lnTo>
                  <a:pt x="2803" y="46"/>
                </a:lnTo>
                <a:lnTo>
                  <a:pt x="2997" y="32"/>
                </a:lnTo>
                <a:lnTo>
                  <a:pt x="3195" y="20"/>
                </a:lnTo>
                <a:lnTo>
                  <a:pt x="3394" y="12"/>
                </a:lnTo>
                <a:lnTo>
                  <a:pt x="3595" y="5"/>
                </a:lnTo>
                <a:lnTo>
                  <a:pt x="3797" y="1"/>
                </a:lnTo>
                <a:lnTo>
                  <a:pt x="4000" y="0"/>
                </a:lnTo>
                <a:lnTo>
                  <a:pt x="4203" y="1"/>
                </a:lnTo>
                <a:lnTo>
                  <a:pt x="4405" y="5"/>
                </a:lnTo>
                <a:lnTo>
                  <a:pt x="4606" y="12"/>
                </a:lnTo>
                <a:lnTo>
                  <a:pt x="4805" y="20"/>
                </a:lnTo>
                <a:lnTo>
                  <a:pt x="5003" y="32"/>
                </a:lnTo>
                <a:lnTo>
                  <a:pt x="5197" y="46"/>
                </a:lnTo>
                <a:lnTo>
                  <a:pt x="5389" y="62"/>
                </a:lnTo>
                <a:lnTo>
                  <a:pt x="5577" y="81"/>
                </a:lnTo>
                <a:lnTo>
                  <a:pt x="5762" y="102"/>
                </a:lnTo>
                <a:lnTo>
                  <a:pt x="5941" y="126"/>
                </a:lnTo>
                <a:lnTo>
                  <a:pt x="6116" y="151"/>
                </a:lnTo>
                <a:lnTo>
                  <a:pt x="6285" y="179"/>
                </a:lnTo>
                <a:lnTo>
                  <a:pt x="6448" y="209"/>
                </a:lnTo>
                <a:lnTo>
                  <a:pt x="6605" y="241"/>
                </a:lnTo>
                <a:lnTo>
                  <a:pt x="6756" y="275"/>
                </a:lnTo>
                <a:lnTo>
                  <a:pt x="6899" y="311"/>
                </a:lnTo>
                <a:lnTo>
                  <a:pt x="7035" y="349"/>
                </a:lnTo>
                <a:lnTo>
                  <a:pt x="7163" y="388"/>
                </a:lnTo>
                <a:lnTo>
                  <a:pt x="7283" y="429"/>
                </a:lnTo>
                <a:lnTo>
                  <a:pt x="7395" y="471"/>
                </a:lnTo>
                <a:lnTo>
                  <a:pt x="7497" y="515"/>
                </a:lnTo>
                <a:lnTo>
                  <a:pt x="7591" y="560"/>
                </a:lnTo>
                <a:lnTo>
                  <a:pt x="7676" y="606"/>
                </a:lnTo>
                <a:lnTo>
                  <a:pt x="7751" y="653"/>
                </a:lnTo>
                <a:lnTo>
                  <a:pt x="7817" y="701"/>
                </a:lnTo>
                <a:lnTo>
                  <a:pt x="7872" y="749"/>
                </a:lnTo>
                <a:lnTo>
                  <a:pt x="7918" y="799"/>
                </a:lnTo>
                <a:lnTo>
                  <a:pt x="7954" y="849"/>
                </a:lnTo>
                <a:lnTo>
                  <a:pt x="7979" y="899"/>
                </a:lnTo>
                <a:lnTo>
                  <a:pt x="7995" y="949"/>
                </a:lnTo>
                <a:lnTo>
                  <a:pt x="8000" y="1000"/>
                </a:lnTo>
                <a:lnTo>
                  <a:pt x="9001" y="1000"/>
                </a:lnTo>
                <a:lnTo>
                  <a:pt x="7019" y="1496"/>
                </a:lnTo>
                <a:lnTo>
                  <a:pt x="5037" y="1000"/>
                </a:lnTo>
                <a:lnTo>
                  <a:pt x="6037" y="1000"/>
                </a:lnTo>
              </a:path>
            </a:pathLst>
          </a:custGeom>
          <a:solidFill>
            <a:srgbClr val="729fcf"/>
          </a:solidFill>
          <a:ln>
            <a:solidFill>
              <a:srgbClr val="3465a4"/>
            </a:solidFill>
          </a:ln>
        </p:spPr>
        <p:style>
          <a:lnRef idx="0"/>
          <a:fillRef idx="0"/>
          <a:effectRef idx="0"/>
          <a:fontRef idx="minor"/>
        </p:style>
      </p:sp>
    </p:spTree>
  </p:cSld>
  <p:timing>
    <p:tnLst>
      <p:par>
        <p:cTn id="101" dur="indefinite" restart="never" nodeType="tmRoot">
          <p:childTnLst>
            <p:seq>
              <p:cTn id="102"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3"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434"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101 </a:t>
            </a:r>
            <a:endParaRPr/>
          </a:p>
          <a:p>
            <a:pPr algn="ctr"/>
            <a:r>
              <a:rPr lang="de-DE" sz="1400" spc="-1">
                <a:solidFill>
                  <a:srgbClr val="808080"/>
                </a:solidFill>
                <a:latin typeface="Arial"/>
              </a:rPr>
              <a:t>Originaltext</a:t>
            </a:r>
            <a:endParaRPr/>
          </a:p>
        </p:txBody>
      </p:sp>
      <p:sp>
        <p:nvSpPr>
          <p:cNvPr id="435"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436"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437"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438"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en-GB" sz="2000" spc="-1">
                <a:solidFill>
                  <a:srgbClr val="000000"/>
                </a:solidFill>
                <a:latin typeface="Arial"/>
                <a:ea typeface="Arial"/>
              </a:rPr>
              <a:t>Teil 1: Widerspruch: individueller und gesellschaftlicher Aspekt</a:t>
            </a:r>
            <a:endParaRPr/>
          </a:p>
        </p:txBody>
      </p:sp>
      <p:sp>
        <p:nvSpPr>
          <p:cNvPr id="439"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440" name="CustomShape 8"/>
          <p:cNvSpPr/>
          <p:nvPr/>
        </p:nvSpPr>
        <p:spPr>
          <a:xfrm>
            <a:off x="3277440" y="2952360"/>
            <a:ext cx="2770560" cy="3023640"/>
          </a:xfrm>
          <a:prstGeom prst="ellipse">
            <a:avLst/>
          </a:prstGeom>
          <a:solidFill>
            <a:srgbClr val="3399ff"/>
          </a:solidFill>
          <a:ln>
            <a:solidFill>
              <a:srgbClr val="3465a4"/>
            </a:solidFill>
          </a:ln>
        </p:spPr>
        <p:style>
          <a:lnRef idx="0"/>
          <a:fillRef idx="0"/>
          <a:effectRef idx="0"/>
          <a:fontRef idx="minor"/>
        </p:style>
      </p:sp>
      <p:sp>
        <p:nvSpPr>
          <p:cNvPr id="441" name="CustomShape 9"/>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442" name="CustomShape 10"/>
          <p:cNvSpPr/>
          <p:nvPr/>
        </p:nvSpPr>
        <p:spPr>
          <a:xfrm>
            <a:off x="1118160" y="3450600"/>
            <a:ext cx="1646640" cy="2271240"/>
          </a:xfrm>
          <a:prstGeom prst="frame">
            <a:avLst>
              <a:gd name="adj1" fmla="val 606"/>
            </a:avLst>
          </a:prstGeom>
          <a:solidFill>
            <a:srgbClr val="729fcf"/>
          </a:solidFill>
          <a:ln>
            <a:solidFill>
              <a:srgbClr val="3465a4"/>
            </a:solidFill>
          </a:ln>
        </p:spPr>
        <p:style>
          <a:lnRef idx="0"/>
          <a:fillRef idx="0"/>
          <a:effectRef idx="0"/>
          <a:fontRef idx="minor"/>
        </p:style>
      </p:sp>
      <p:pic>
        <p:nvPicPr>
          <p:cNvPr id="443" name="" descr=""/>
          <p:cNvPicPr/>
          <p:nvPr/>
        </p:nvPicPr>
        <p:blipFill>
          <a:blip r:embed="rId1"/>
          <a:stretch/>
        </p:blipFill>
        <p:spPr>
          <a:xfrm>
            <a:off x="1261440" y="3638520"/>
            <a:ext cx="1444320" cy="1941840"/>
          </a:xfrm>
          <a:prstGeom prst="rect">
            <a:avLst/>
          </a:prstGeom>
          <a:ln>
            <a:noFill/>
          </a:ln>
        </p:spPr>
      </p:pic>
      <p:sp>
        <p:nvSpPr>
          <p:cNvPr id="444" name="CustomShape 11"/>
          <p:cNvSpPr/>
          <p:nvPr/>
        </p:nvSpPr>
        <p:spPr>
          <a:xfrm>
            <a:off x="2686320" y="4465080"/>
            <a:ext cx="627480" cy="397440"/>
          </a:xfrm>
          <a:custGeom>
            <a:avLst/>
            <a:gdLst/>
            <a:ahLst/>
            <a:rect l="0" t="0" r="r" b="b"/>
            <a:pathLst>
              <a:path w="1745" h="1106">
                <a:moveTo>
                  <a:pt x="0" y="552"/>
                </a:moveTo>
                <a:lnTo>
                  <a:pt x="347" y="0"/>
                </a:lnTo>
                <a:lnTo>
                  <a:pt x="347" y="276"/>
                </a:lnTo>
                <a:lnTo>
                  <a:pt x="1396" y="276"/>
                </a:lnTo>
                <a:lnTo>
                  <a:pt x="1396" y="0"/>
                </a:lnTo>
                <a:lnTo>
                  <a:pt x="1744" y="552"/>
                </a:lnTo>
                <a:lnTo>
                  <a:pt x="1396" y="1105"/>
                </a:lnTo>
                <a:lnTo>
                  <a:pt x="1396" y="828"/>
                </a:lnTo>
                <a:lnTo>
                  <a:pt x="347" y="828"/>
                </a:lnTo>
                <a:lnTo>
                  <a:pt x="347" y="1105"/>
                </a:lnTo>
                <a:lnTo>
                  <a:pt x="0" y="552"/>
                </a:lnTo>
              </a:path>
            </a:pathLst>
          </a:custGeom>
          <a:solidFill>
            <a:srgbClr val="729fcf"/>
          </a:solidFill>
          <a:ln>
            <a:solidFill>
              <a:srgbClr val="3465a4"/>
            </a:solidFill>
          </a:ln>
        </p:spPr>
        <p:style>
          <a:lnRef idx="0"/>
          <a:fillRef idx="0"/>
          <a:effectRef idx="0"/>
          <a:fontRef idx="minor"/>
        </p:style>
      </p:sp>
      <p:pic>
        <p:nvPicPr>
          <p:cNvPr id="445" name="" descr=""/>
          <p:cNvPicPr/>
          <p:nvPr/>
        </p:nvPicPr>
        <p:blipFill>
          <a:blip r:embed="rId2"/>
          <a:stretch/>
        </p:blipFill>
        <p:spPr>
          <a:xfrm>
            <a:off x="4788000" y="5510160"/>
            <a:ext cx="864360" cy="1221840"/>
          </a:xfrm>
          <a:prstGeom prst="rect">
            <a:avLst/>
          </a:prstGeom>
          <a:ln>
            <a:noFill/>
          </a:ln>
        </p:spPr>
      </p:pic>
      <p:sp>
        <p:nvSpPr>
          <p:cNvPr id="446" name="CustomShape 12"/>
          <p:cNvSpPr/>
          <p:nvPr/>
        </p:nvSpPr>
        <p:spPr>
          <a:xfrm>
            <a:off x="4465440" y="2539440"/>
            <a:ext cx="1538280" cy="1167120"/>
          </a:xfrm>
          <a:prstGeom prst="frame">
            <a:avLst>
              <a:gd name="adj1" fmla="val 606"/>
            </a:avLst>
          </a:prstGeom>
          <a:solidFill>
            <a:srgbClr val="729fcf"/>
          </a:solidFill>
          <a:ln>
            <a:solidFill>
              <a:srgbClr val="3465a4"/>
            </a:solidFill>
          </a:ln>
        </p:spPr>
        <p:style>
          <a:lnRef idx="0"/>
          <a:fillRef idx="0"/>
          <a:effectRef idx="0"/>
          <a:fontRef idx="minor"/>
        </p:style>
      </p:sp>
      <p:sp>
        <p:nvSpPr>
          <p:cNvPr id="447" name="CustomShape 13"/>
          <p:cNvSpPr/>
          <p:nvPr/>
        </p:nvSpPr>
        <p:spPr>
          <a:xfrm>
            <a:off x="6056640" y="3839040"/>
            <a:ext cx="1538280" cy="1326240"/>
          </a:xfrm>
          <a:prstGeom prst="frame">
            <a:avLst>
              <a:gd name="adj1" fmla="val 606"/>
            </a:avLst>
          </a:prstGeom>
          <a:solidFill>
            <a:srgbClr val="729fcf"/>
          </a:solidFill>
          <a:ln>
            <a:solidFill>
              <a:srgbClr val="3465a4"/>
            </a:solidFill>
          </a:ln>
        </p:spPr>
        <p:style>
          <a:lnRef idx="0"/>
          <a:fillRef idx="0"/>
          <a:effectRef idx="0"/>
          <a:fontRef idx="minor"/>
        </p:style>
      </p:sp>
      <p:sp>
        <p:nvSpPr>
          <p:cNvPr id="448" name="CustomShape 14"/>
          <p:cNvSpPr/>
          <p:nvPr/>
        </p:nvSpPr>
        <p:spPr>
          <a:xfrm>
            <a:off x="4209480" y="5483520"/>
            <a:ext cx="1538280" cy="1140480"/>
          </a:xfrm>
          <a:prstGeom prst="frame">
            <a:avLst>
              <a:gd name="adj1" fmla="val 606"/>
            </a:avLst>
          </a:prstGeom>
          <a:solidFill>
            <a:srgbClr val="729fcf"/>
          </a:solidFill>
          <a:ln>
            <a:solidFill>
              <a:srgbClr val="3465a4"/>
            </a:solidFill>
          </a:ln>
        </p:spPr>
        <p:style>
          <a:lnRef idx="0"/>
          <a:fillRef idx="0"/>
          <a:effectRef idx="0"/>
          <a:fontRef idx="minor"/>
        </p:style>
      </p:sp>
      <p:sp>
        <p:nvSpPr>
          <p:cNvPr id="449" name="CustomShape 15"/>
          <p:cNvSpPr/>
          <p:nvPr/>
        </p:nvSpPr>
        <p:spPr>
          <a:xfrm>
            <a:off x="5010480" y="4310640"/>
            <a:ext cx="965520" cy="477360"/>
          </a:xfrm>
          <a:prstGeom prst="bevel">
            <a:avLst>
              <a:gd name="adj" fmla="val 2700"/>
            </a:avLst>
          </a:prstGeom>
          <a:solidFill>
            <a:srgbClr val="729fcf"/>
          </a:solidFill>
          <a:ln>
            <a:solidFill>
              <a:srgbClr val="3465a4"/>
            </a:solidFill>
          </a:ln>
        </p:spPr>
        <p:style>
          <a:lnRef idx="0"/>
          <a:fillRef idx="0"/>
          <a:effectRef idx="0"/>
          <a:fontRef idx="minor"/>
        </p:style>
        <p:txBody>
          <a:bodyPr wrap="none" lIns="90000" rIns="90000" tIns="45000" bIns="45000" anchor="ctr"/>
          <a:p>
            <a:pPr algn="ctr"/>
            <a:r>
              <a:rPr lang="de-DE" sz="1200" spc="-1">
                <a:latin typeface="Arial"/>
              </a:rPr>
              <a:t>CNC </a:t>
            </a:r>
            <a:endParaRPr/>
          </a:p>
          <a:p>
            <a:pPr algn="ctr"/>
            <a:r>
              <a:rPr lang="de-DE" sz="1200" spc="-1">
                <a:latin typeface="Arial"/>
              </a:rPr>
              <a:t>Maschine</a:t>
            </a:r>
            <a:endParaRPr/>
          </a:p>
        </p:txBody>
      </p:sp>
      <p:sp>
        <p:nvSpPr>
          <p:cNvPr id="450" name="CustomShape 16"/>
          <p:cNvSpPr/>
          <p:nvPr/>
        </p:nvSpPr>
        <p:spPr>
          <a:xfrm>
            <a:off x="4793040" y="3757680"/>
            <a:ext cx="742680" cy="477360"/>
          </a:xfrm>
          <a:prstGeom prst="bevel">
            <a:avLst>
              <a:gd name="adj" fmla="val 2700"/>
            </a:avLst>
          </a:prstGeom>
          <a:solidFill>
            <a:srgbClr val="729fcf"/>
          </a:solidFill>
          <a:ln>
            <a:solidFill>
              <a:srgbClr val="3465a4"/>
            </a:solidFill>
          </a:ln>
        </p:spPr>
        <p:style>
          <a:lnRef idx="0"/>
          <a:fillRef idx="0"/>
          <a:effectRef idx="0"/>
          <a:fontRef idx="minor"/>
        </p:style>
        <p:txBody>
          <a:bodyPr wrap="none" lIns="90000" rIns="90000" tIns="45000" bIns="45000" anchor="ctr"/>
          <a:p>
            <a:pPr algn="ctr"/>
            <a:r>
              <a:rPr lang="de-DE" sz="1200" spc="-1">
                <a:latin typeface="Arial"/>
              </a:rPr>
              <a:t>Taxi-fahrt</a:t>
            </a:r>
            <a:endParaRPr/>
          </a:p>
        </p:txBody>
      </p:sp>
      <p:sp>
        <p:nvSpPr>
          <p:cNvPr id="451" name="CustomShape 17"/>
          <p:cNvSpPr/>
          <p:nvPr/>
        </p:nvSpPr>
        <p:spPr>
          <a:xfrm>
            <a:off x="5950440" y="4502160"/>
            <a:ext cx="636480" cy="106200"/>
          </a:xfrm>
          <a:custGeom>
            <a:avLst/>
            <a:gdLst/>
            <a:ahLst/>
            <a:rect l="0" t="0" r="r" b="b"/>
            <a:pathLst>
              <a:path w="1770" h="297">
                <a:moveTo>
                  <a:pt x="0" y="148"/>
                </a:moveTo>
                <a:lnTo>
                  <a:pt x="352" y="0"/>
                </a:lnTo>
                <a:lnTo>
                  <a:pt x="352" y="74"/>
                </a:lnTo>
                <a:lnTo>
                  <a:pt x="1416" y="74"/>
                </a:lnTo>
                <a:lnTo>
                  <a:pt x="1416" y="0"/>
                </a:lnTo>
                <a:lnTo>
                  <a:pt x="1769" y="148"/>
                </a:lnTo>
                <a:lnTo>
                  <a:pt x="1416" y="296"/>
                </a:lnTo>
                <a:lnTo>
                  <a:pt x="1416" y="222"/>
                </a:lnTo>
                <a:lnTo>
                  <a:pt x="352" y="222"/>
                </a:lnTo>
                <a:lnTo>
                  <a:pt x="352" y="296"/>
                </a:lnTo>
                <a:lnTo>
                  <a:pt x="0" y="148"/>
                </a:lnTo>
              </a:path>
            </a:pathLst>
          </a:custGeom>
          <a:solidFill>
            <a:srgbClr val="729fcf"/>
          </a:solidFill>
          <a:ln>
            <a:solidFill>
              <a:srgbClr val="3465a4"/>
            </a:solidFill>
          </a:ln>
        </p:spPr>
        <p:style>
          <a:lnRef idx="0"/>
          <a:fillRef idx="0"/>
          <a:effectRef idx="0"/>
          <a:fontRef idx="minor"/>
        </p:style>
      </p:sp>
      <p:sp>
        <p:nvSpPr>
          <p:cNvPr id="452" name="CustomShape 18"/>
          <p:cNvSpPr/>
          <p:nvPr/>
        </p:nvSpPr>
        <p:spPr>
          <a:xfrm rot="4563000">
            <a:off x="4652640" y="5368680"/>
            <a:ext cx="439200" cy="90000"/>
          </a:xfrm>
          <a:custGeom>
            <a:avLst/>
            <a:gdLst/>
            <a:ahLst/>
            <a:rect l="0" t="0" r="r" b="b"/>
            <a:pathLst>
              <a:path w="422" h="1186">
                <a:moveTo>
                  <a:pt x="64" y="0"/>
                </a:moveTo>
                <a:lnTo>
                  <a:pt x="244" y="205"/>
                </a:lnTo>
                <a:lnTo>
                  <a:pt x="184" y="220"/>
                </a:lnTo>
                <a:lnTo>
                  <a:pt x="361" y="933"/>
                </a:lnTo>
                <a:lnTo>
                  <a:pt x="421" y="918"/>
                </a:lnTo>
                <a:lnTo>
                  <a:pt x="358" y="1185"/>
                </a:lnTo>
                <a:lnTo>
                  <a:pt x="177" y="979"/>
                </a:lnTo>
                <a:lnTo>
                  <a:pt x="238" y="964"/>
                </a:lnTo>
                <a:lnTo>
                  <a:pt x="61" y="251"/>
                </a:lnTo>
                <a:lnTo>
                  <a:pt x="0" y="267"/>
                </a:lnTo>
                <a:lnTo>
                  <a:pt x="64" y="0"/>
                </a:lnTo>
              </a:path>
            </a:pathLst>
          </a:custGeom>
          <a:solidFill>
            <a:srgbClr val="729fcf"/>
          </a:solidFill>
          <a:ln>
            <a:solidFill>
              <a:srgbClr val="3465a4"/>
            </a:solidFill>
          </a:ln>
        </p:spPr>
        <p:style>
          <a:lnRef idx="0"/>
          <a:fillRef idx="0"/>
          <a:effectRef idx="0"/>
          <a:fontRef idx="minor"/>
        </p:style>
      </p:sp>
      <p:sp>
        <p:nvSpPr>
          <p:cNvPr id="453" name="CustomShape 19"/>
          <p:cNvSpPr/>
          <p:nvPr/>
        </p:nvSpPr>
        <p:spPr>
          <a:xfrm rot="17591400">
            <a:off x="4939200" y="3651840"/>
            <a:ext cx="333360" cy="159480"/>
          </a:xfrm>
          <a:custGeom>
            <a:avLst/>
            <a:gdLst/>
            <a:ahLst/>
            <a:rect l="0" t="0" r="r" b="b"/>
            <a:pathLst>
              <a:path w="629" h="854">
                <a:moveTo>
                  <a:pt x="132" y="853"/>
                </a:moveTo>
                <a:lnTo>
                  <a:pt x="0" y="596"/>
                </a:lnTo>
                <a:lnTo>
                  <a:pt x="102" y="640"/>
                </a:lnTo>
                <a:lnTo>
                  <a:pt x="322" y="127"/>
                </a:lnTo>
                <a:lnTo>
                  <a:pt x="220" y="83"/>
                </a:lnTo>
                <a:lnTo>
                  <a:pt x="497" y="0"/>
                </a:lnTo>
                <a:lnTo>
                  <a:pt x="628" y="258"/>
                </a:lnTo>
                <a:lnTo>
                  <a:pt x="526" y="214"/>
                </a:lnTo>
                <a:lnTo>
                  <a:pt x="306" y="727"/>
                </a:lnTo>
                <a:lnTo>
                  <a:pt x="408" y="771"/>
                </a:lnTo>
                <a:lnTo>
                  <a:pt x="132" y="853"/>
                </a:lnTo>
              </a:path>
            </a:pathLst>
          </a:custGeom>
          <a:solidFill>
            <a:srgbClr val="729fcf"/>
          </a:solidFill>
          <a:ln>
            <a:solidFill>
              <a:srgbClr val="3465a4"/>
            </a:solidFill>
          </a:ln>
        </p:spPr>
        <p:style>
          <a:lnRef idx="0"/>
          <a:fillRef idx="0"/>
          <a:effectRef idx="0"/>
          <a:fontRef idx="minor"/>
        </p:style>
      </p:sp>
      <p:pic>
        <p:nvPicPr>
          <p:cNvPr id="454" name="" descr=""/>
          <p:cNvPicPr/>
          <p:nvPr/>
        </p:nvPicPr>
        <p:blipFill>
          <a:blip r:embed="rId3"/>
          <a:stretch/>
        </p:blipFill>
        <p:spPr>
          <a:xfrm>
            <a:off x="6444000" y="3924000"/>
            <a:ext cx="864360" cy="1221840"/>
          </a:xfrm>
          <a:prstGeom prst="rect">
            <a:avLst/>
          </a:prstGeom>
          <a:ln>
            <a:noFill/>
          </a:ln>
        </p:spPr>
      </p:pic>
      <p:pic>
        <p:nvPicPr>
          <p:cNvPr id="455" name="" descr=""/>
          <p:cNvPicPr/>
          <p:nvPr/>
        </p:nvPicPr>
        <p:blipFill>
          <a:blip r:embed="rId4"/>
          <a:stretch/>
        </p:blipFill>
        <p:spPr>
          <a:xfrm>
            <a:off x="4932000" y="2539440"/>
            <a:ext cx="864360" cy="1221840"/>
          </a:xfrm>
          <a:prstGeom prst="rect">
            <a:avLst/>
          </a:prstGeom>
          <a:ln>
            <a:noFill/>
          </a:ln>
        </p:spPr>
      </p:pic>
      <p:sp>
        <p:nvSpPr>
          <p:cNvPr id="456" name="CustomShape 20"/>
          <p:cNvSpPr/>
          <p:nvPr/>
        </p:nvSpPr>
        <p:spPr>
          <a:xfrm>
            <a:off x="4577400" y="4877640"/>
            <a:ext cx="894960" cy="477000"/>
          </a:xfrm>
          <a:prstGeom prst="bevel">
            <a:avLst>
              <a:gd name="adj" fmla="val 2700"/>
            </a:avLst>
          </a:prstGeom>
          <a:solidFill>
            <a:srgbClr val="729fcf"/>
          </a:solidFill>
          <a:ln>
            <a:solidFill>
              <a:srgbClr val="3465a4"/>
            </a:solidFill>
          </a:ln>
        </p:spPr>
        <p:style>
          <a:lnRef idx="0"/>
          <a:fillRef idx="0"/>
          <a:effectRef idx="0"/>
          <a:fontRef idx="minor"/>
        </p:style>
        <p:txBody>
          <a:bodyPr wrap="none" lIns="90000" rIns="90000" tIns="45000" bIns="45000" anchor="ctr"/>
          <a:p>
            <a:pPr algn="ctr"/>
            <a:r>
              <a:rPr lang="de-DE" sz="1200" spc="-1">
                <a:latin typeface="Arial"/>
              </a:rPr>
              <a:t>Schuhe</a:t>
            </a:r>
            <a:endParaRPr/>
          </a:p>
        </p:txBody>
      </p:sp>
      <p:sp>
        <p:nvSpPr>
          <p:cNvPr id="457" name="CustomShape 21"/>
          <p:cNvSpPr/>
          <p:nvPr/>
        </p:nvSpPr>
        <p:spPr>
          <a:xfrm>
            <a:off x="3303000" y="4064400"/>
            <a:ext cx="1169640" cy="1110960"/>
          </a:xfrm>
          <a:prstGeom prst="ellipse">
            <a:avLst/>
          </a:prstGeom>
          <a:solidFill>
            <a:srgbClr val="ffffff"/>
          </a:solidFill>
          <a:ln>
            <a:solidFill>
              <a:srgbClr val="3465a4"/>
            </a:solidFill>
          </a:ln>
        </p:spPr>
        <p:style>
          <a:lnRef idx="0"/>
          <a:fillRef idx="0"/>
          <a:effectRef idx="0"/>
          <a:fontRef idx="minor"/>
        </p:style>
      </p:sp>
      <p:sp>
        <p:nvSpPr>
          <p:cNvPr id="458" name="CustomShape 22"/>
          <p:cNvSpPr/>
          <p:nvPr/>
        </p:nvSpPr>
        <p:spPr>
          <a:xfrm>
            <a:off x="3398760" y="4132440"/>
            <a:ext cx="1002240" cy="952200"/>
          </a:xfrm>
          <a:custGeom>
            <a:avLst/>
            <a:gdLst/>
            <a:ahLst/>
            <a:rect l="0" t="0" r="r" b="b"/>
            <a:pathLst>
              <a:path w="1393" h="1760">
                <a:moveTo>
                  <a:pt x="2" y="0"/>
                </a:moveTo>
                <a:lnTo>
                  <a:pt x="74" y="2"/>
                </a:lnTo>
                <a:lnTo>
                  <a:pt x="145" y="7"/>
                </a:lnTo>
                <a:lnTo>
                  <a:pt x="216" y="16"/>
                </a:lnTo>
                <a:lnTo>
                  <a:pt x="287" y="28"/>
                </a:lnTo>
                <a:lnTo>
                  <a:pt x="356" y="44"/>
                </a:lnTo>
                <a:lnTo>
                  <a:pt x="425" y="63"/>
                </a:lnTo>
                <a:lnTo>
                  <a:pt x="493" y="86"/>
                </a:lnTo>
                <a:lnTo>
                  <a:pt x="559" y="111"/>
                </a:lnTo>
                <a:lnTo>
                  <a:pt x="624" y="140"/>
                </a:lnTo>
                <a:lnTo>
                  <a:pt x="687" y="172"/>
                </a:lnTo>
                <a:lnTo>
                  <a:pt x="749" y="208"/>
                </a:lnTo>
                <a:lnTo>
                  <a:pt x="808" y="246"/>
                </a:lnTo>
                <a:lnTo>
                  <a:pt x="865" y="287"/>
                </a:lnTo>
                <a:lnTo>
                  <a:pt x="920" y="330"/>
                </a:lnTo>
                <a:lnTo>
                  <a:pt x="973" y="377"/>
                </a:lnTo>
                <a:lnTo>
                  <a:pt x="1023" y="425"/>
                </a:lnTo>
                <a:lnTo>
                  <a:pt x="1070" y="477"/>
                </a:lnTo>
                <a:lnTo>
                  <a:pt x="1114" y="530"/>
                </a:lnTo>
                <a:lnTo>
                  <a:pt x="1156" y="586"/>
                </a:lnTo>
                <a:lnTo>
                  <a:pt x="1194" y="643"/>
                </a:lnTo>
                <a:lnTo>
                  <a:pt x="1229" y="703"/>
                </a:lnTo>
                <a:lnTo>
                  <a:pt x="1261" y="763"/>
                </a:lnTo>
                <a:lnTo>
                  <a:pt x="1290" y="826"/>
                </a:lnTo>
                <a:lnTo>
                  <a:pt x="1315" y="890"/>
                </a:lnTo>
                <a:lnTo>
                  <a:pt x="1337" y="955"/>
                </a:lnTo>
                <a:lnTo>
                  <a:pt x="1355" y="1020"/>
                </a:lnTo>
                <a:lnTo>
                  <a:pt x="1370" y="1087"/>
                </a:lnTo>
                <a:lnTo>
                  <a:pt x="1381" y="1154"/>
                </a:lnTo>
                <a:lnTo>
                  <a:pt x="1388" y="1222"/>
                </a:lnTo>
                <a:lnTo>
                  <a:pt x="1392" y="1290"/>
                </a:lnTo>
                <a:lnTo>
                  <a:pt x="1392" y="1358"/>
                </a:lnTo>
                <a:lnTo>
                  <a:pt x="1388" y="1426"/>
                </a:lnTo>
                <a:lnTo>
                  <a:pt x="1380" y="1494"/>
                </a:lnTo>
                <a:lnTo>
                  <a:pt x="1369" y="1561"/>
                </a:lnTo>
                <a:lnTo>
                  <a:pt x="1354" y="1628"/>
                </a:lnTo>
                <a:lnTo>
                  <a:pt x="1336" y="1694"/>
                </a:lnTo>
                <a:lnTo>
                  <a:pt x="1314" y="1759"/>
                </a:lnTo>
                <a:lnTo>
                  <a:pt x="0" y="1323"/>
                </a:lnTo>
                <a:lnTo>
                  <a:pt x="2" y="0"/>
                </a:lnTo>
              </a:path>
            </a:pathLst>
          </a:custGeom>
          <a:solidFill>
            <a:srgbClr val="ffd320"/>
          </a:solidFill>
          <a:ln>
            <a:solidFill>
              <a:srgbClr val="3465a4"/>
            </a:solidFill>
          </a:ln>
        </p:spPr>
        <p:style>
          <a:lnRef idx="0"/>
          <a:fillRef idx="0"/>
          <a:effectRef idx="0"/>
          <a:fontRef idx="minor"/>
        </p:style>
      </p:sp>
      <p:sp>
        <p:nvSpPr>
          <p:cNvPr id="459" name="CustomShape 23"/>
          <p:cNvSpPr/>
          <p:nvPr/>
        </p:nvSpPr>
        <p:spPr>
          <a:xfrm>
            <a:off x="4860000" y="3600000"/>
            <a:ext cx="576000" cy="576000"/>
          </a:xfrm>
          <a:prstGeom prst="ellipse">
            <a:avLst/>
          </a:prstGeom>
          <a:solidFill>
            <a:srgbClr val="ffffff"/>
          </a:solidFill>
          <a:ln>
            <a:solidFill>
              <a:srgbClr val="3465a4"/>
            </a:solidFill>
          </a:ln>
        </p:spPr>
        <p:style>
          <a:lnRef idx="0"/>
          <a:fillRef idx="0"/>
          <a:effectRef idx="0"/>
          <a:fontRef idx="minor"/>
        </p:style>
      </p:sp>
      <p:sp>
        <p:nvSpPr>
          <p:cNvPr id="460" name="CustomShape 24"/>
          <p:cNvSpPr/>
          <p:nvPr/>
        </p:nvSpPr>
        <p:spPr>
          <a:xfrm>
            <a:off x="4907160" y="3635280"/>
            <a:ext cx="493920" cy="493920"/>
          </a:xfrm>
          <a:custGeom>
            <a:avLst/>
            <a:gdLst/>
            <a:ahLst/>
            <a:rect l="0" t="0" r="r" b="b"/>
            <a:pathLst>
              <a:path w="687" h="913">
                <a:moveTo>
                  <a:pt x="1" y="0"/>
                </a:moveTo>
                <a:lnTo>
                  <a:pt x="36" y="1"/>
                </a:lnTo>
                <a:lnTo>
                  <a:pt x="72" y="4"/>
                </a:lnTo>
                <a:lnTo>
                  <a:pt x="107" y="8"/>
                </a:lnTo>
                <a:lnTo>
                  <a:pt x="141" y="15"/>
                </a:lnTo>
                <a:lnTo>
                  <a:pt x="176" y="23"/>
                </a:lnTo>
                <a:lnTo>
                  <a:pt x="210" y="33"/>
                </a:lnTo>
                <a:lnTo>
                  <a:pt x="243" y="44"/>
                </a:lnTo>
                <a:lnTo>
                  <a:pt x="276" y="58"/>
                </a:lnTo>
                <a:lnTo>
                  <a:pt x="308" y="73"/>
                </a:lnTo>
                <a:lnTo>
                  <a:pt x="339" y="89"/>
                </a:lnTo>
                <a:lnTo>
                  <a:pt x="369" y="108"/>
                </a:lnTo>
                <a:lnTo>
                  <a:pt x="398" y="127"/>
                </a:lnTo>
                <a:lnTo>
                  <a:pt x="426" y="149"/>
                </a:lnTo>
                <a:lnTo>
                  <a:pt x="453" y="171"/>
                </a:lnTo>
                <a:lnTo>
                  <a:pt x="479" y="195"/>
                </a:lnTo>
                <a:lnTo>
                  <a:pt x="504" y="221"/>
                </a:lnTo>
                <a:lnTo>
                  <a:pt x="527" y="247"/>
                </a:lnTo>
                <a:lnTo>
                  <a:pt x="549" y="275"/>
                </a:lnTo>
                <a:lnTo>
                  <a:pt x="570" y="304"/>
                </a:lnTo>
                <a:lnTo>
                  <a:pt x="589" y="334"/>
                </a:lnTo>
                <a:lnTo>
                  <a:pt x="606" y="364"/>
                </a:lnTo>
                <a:lnTo>
                  <a:pt x="622" y="396"/>
                </a:lnTo>
                <a:lnTo>
                  <a:pt x="636" y="428"/>
                </a:lnTo>
                <a:lnTo>
                  <a:pt x="648" y="461"/>
                </a:lnTo>
                <a:lnTo>
                  <a:pt x="659" y="495"/>
                </a:lnTo>
                <a:lnTo>
                  <a:pt x="668" y="529"/>
                </a:lnTo>
                <a:lnTo>
                  <a:pt x="675" y="564"/>
                </a:lnTo>
                <a:lnTo>
                  <a:pt x="680" y="599"/>
                </a:lnTo>
                <a:lnTo>
                  <a:pt x="684" y="634"/>
                </a:lnTo>
                <a:lnTo>
                  <a:pt x="686" y="669"/>
                </a:lnTo>
                <a:lnTo>
                  <a:pt x="686" y="704"/>
                </a:lnTo>
                <a:lnTo>
                  <a:pt x="684" y="740"/>
                </a:lnTo>
                <a:lnTo>
                  <a:pt x="680" y="775"/>
                </a:lnTo>
                <a:lnTo>
                  <a:pt x="675" y="810"/>
                </a:lnTo>
                <a:lnTo>
                  <a:pt x="668" y="844"/>
                </a:lnTo>
                <a:lnTo>
                  <a:pt x="659" y="878"/>
                </a:lnTo>
                <a:lnTo>
                  <a:pt x="648" y="912"/>
                </a:lnTo>
                <a:lnTo>
                  <a:pt x="0" y="686"/>
                </a:lnTo>
                <a:lnTo>
                  <a:pt x="1" y="0"/>
                </a:lnTo>
              </a:path>
            </a:pathLst>
          </a:custGeom>
          <a:solidFill>
            <a:srgbClr val="ffd320"/>
          </a:solidFill>
          <a:ln>
            <a:solidFill>
              <a:srgbClr val="3465a4"/>
            </a:solidFill>
          </a:ln>
        </p:spPr>
        <p:style>
          <a:lnRef idx="0"/>
          <a:fillRef idx="0"/>
          <a:effectRef idx="0"/>
          <a:fontRef idx="minor"/>
        </p:style>
      </p:sp>
      <p:sp>
        <p:nvSpPr>
          <p:cNvPr id="461" name="CustomShape 25"/>
          <p:cNvSpPr/>
          <p:nvPr/>
        </p:nvSpPr>
        <p:spPr>
          <a:xfrm>
            <a:off x="5220360" y="4212360"/>
            <a:ext cx="576000" cy="576000"/>
          </a:xfrm>
          <a:prstGeom prst="ellipse">
            <a:avLst/>
          </a:prstGeom>
          <a:solidFill>
            <a:srgbClr val="ffffff"/>
          </a:solidFill>
          <a:ln>
            <a:solidFill>
              <a:srgbClr val="3465a4"/>
            </a:solidFill>
          </a:ln>
        </p:spPr>
        <p:style>
          <a:lnRef idx="0"/>
          <a:fillRef idx="0"/>
          <a:effectRef idx="0"/>
          <a:fontRef idx="minor"/>
        </p:style>
      </p:sp>
      <p:sp>
        <p:nvSpPr>
          <p:cNvPr id="462" name="CustomShape 26"/>
          <p:cNvSpPr/>
          <p:nvPr/>
        </p:nvSpPr>
        <p:spPr>
          <a:xfrm>
            <a:off x="5267520" y="4247640"/>
            <a:ext cx="493920" cy="493920"/>
          </a:xfrm>
          <a:custGeom>
            <a:avLst/>
            <a:gdLst/>
            <a:ahLst/>
            <a:rect l="0" t="0" r="r" b="b"/>
            <a:pathLst>
              <a:path w="687" h="913">
                <a:moveTo>
                  <a:pt x="1" y="0"/>
                </a:moveTo>
                <a:lnTo>
                  <a:pt x="36" y="1"/>
                </a:lnTo>
                <a:lnTo>
                  <a:pt x="72" y="4"/>
                </a:lnTo>
                <a:lnTo>
                  <a:pt x="107" y="8"/>
                </a:lnTo>
                <a:lnTo>
                  <a:pt x="141" y="15"/>
                </a:lnTo>
                <a:lnTo>
                  <a:pt x="176" y="23"/>
                </a:lnTo>
                <a:lnTo>
                  <a:pt x="210" y="33"/>
                </a:lnTo>
                <a:lnTo>
                  <a:pt x="243" y="44"/>
                </a:lnTo>
                <a:lnTo>
                  <a:pt x="276" y="58"/>
                </a:lnTo>
                <a:lnTo>
                  <a:pt x="308" y="73"/>
                </a:lnTo>
                <a:lnTo>
                  <a:pt x="339" y="89"/>
                </a:lnTo>
                <a:lnTo>
                  <a:pt x="369" y="108"/>
                </a:lnTo>
                <a:lnTo>
                  <a:pt x="398" y="127"/>
                </a:lnTo>
                <a:lnTo>
                  <a:pt x="426" y="149"/>
                </a:lnTo>
                <a:lnTo>
                  <a:pt x="453" y="171"/>
                </a:lnTo>
                <a:lnTo>
                  <a:pt x="479" y="195"/>
                </a:lnTo>
                <a:lnTo>
                  <a:pt x="504" y="221"/>
                </a:lnTo>
                <a:lnTo>
                  <a:pt x="527" y="247"/>
                </a:lnTo>
                <a:lnTo>
                  <a:pt x="549" y="275"/>
                </a:lnTo>
                <a:lnTo>
                  <a:pt x="570" y="304"/>
                </a:lnTo>
                <a:lnTo>
                  <a:pt x="589" y="334"/>
                </a:lnTo>
                <a:lnTo>
                  <a:pt x="606" y="364"/>
                </a:lnTo>
                <a:lnTo>
                  <a:pt x="622" y="396"/>
                </a:lnTo>
                <a:lnTo>
                  <a:pt x="636" y="428"/>
                </a:lnTo>
                <a:lnTo>
                  <a:pt x="648" y="461"/>
                </a:lnTo>
                <a:lnTo>
                  <a:pt x="659" y="495"/>
                </a:lnTo>
                <a:lnTo>
                  <a:pt x="668" y="529"/>
                </a:lnTo>
                <a:lnTo>
                  <a:pt x="675" y="564"/>
                </a:lnTo>
                <a:lnTo>
                  <a:pt x="680" y="599"/>
                </a:lnTo>
                <a:lnTo>
                  <a:pt x="684" y="634"/>
                </a:lnTo>
                <a:lnTo>
                  <a:pt x="686" y="669"/>
                </a:lnTo>
                <a:lnTo>
                  <a:pt x="686" y="704"/>
                </a:lnTo>
                <a:lnTo>
                  <a:pt x="684" y="740"/>
                </a:lnTo>
                <a:lnTo>
                  <a:pt x="680" y="775"/>
                </a:lnTo>
                <a:lnTo>
                  <a:pt x="675" y="810"/>
                </a:lnTo>
                <a:lnTo>
                  <a:pt x="668" y="844"/>
                </a:lnTo>
                <a:lnTo>
                  <a:pt x="659" y="878"/>
                </a:lnTo>
                <a:lnTo>
                  <a:pt x="648" y="912"/>
                </a:lnTo>
                <a:lnTo>
                  <a:pt x="0" y="686"/>
                </a:lnTo>
                <a:lnTo>
                  <a:pt x="1" y="0"/>
                </a:lnTo>
              </a:path>
            </a:pathLst>
          </a:custGeom>
          <a:solidFill>
            <a:srgbClr val="ffd320"/>
          </a:solidFill>
          <a:ln>
            <a:solidFill>
              <a:srgbClr val="3465a4"/>
            </a:solidFill>
          </a:ln>
        </p:spPr>
        <p:style>
          <a:lnRef idx="0"/>
          <a:fillRef idx="0"/>
          <a:effectRef idx="0"/>
          <a:fontRef idx="minor"/>
        </p:style>
      </p:sp>
      <p:sp>
        <p:nvSpPr>
          <p:cNvPr id="463" name="CustomShape 27"/>
          <p:cNvSpPr/>
          <p:nvPr/>
        </p:nvSpPr>
        <p:spPr>
          <a:xfrm>
            <a:off x="4716720" y="4788720"/>
            <a:ext cx="576000" cy="576000"/>
          </a:xfrm>
          <a:prstGeom prst="ellipse">
            <a:avLst/>
          </a:prstGeom>
          <a:solidFill>
            <a:srgbClr val="ffffff"/>
          </a:solidFill>
          <a:ln>
            <a:solidFill>
              <a:srgbClr val="3465a4"/>
            </a:solidFill>
          </a:ln>
        </p:spPr>
        <p:style>
          <a:lnRef idx="0"/>
          <a:fillRef idx="0"/>
          <a:effectRef idx="0"/>
          <a:fontRef idx="minor"/>
        </p:style>
      </p:sp>
      <p:sp>
        <p:nvSpPr>
          <p:cNvPr id="464" name="CustomShape 28"/>
          <p:cNvSpPr/>
          <p:nvPr/>
        </p:nvSpPr>
        <p:spPr>
          <a:xfrm>
            <a:off x="4763880" y="4824000"/>
            <a:ext cx="493920" cy="493920"/>
          </a:xfrm>
          <a:custGeom>
            <a:avLst/>
            <a:gdLst/>
            <a:ahLst/>
            <a:rect l="0" t="0" r="r" b="b"/>
            <a:pathLst>
              <a:path w="687" h="913">
                <a:moveTo>
                  <a:pt x="1" y="0"/>
                </a:moveTo>
                <a:lnTo>
                  <a:pt x="36" y="1"/>
                </a:lnTo>
                <a:lnTo>
                  <a:pt x="72" y="4"/>
                </a:lnTo>
                <a:lnTo>
                  <a:pt x="107" y="8"/>
                </a:lnTo>
                <a:lnTo>
                  <a:pt x="141" y="15"/>
                </a:lnTo>
                <a:lnTo>
                  <a:pt x="176" y="23"/>
                </a:lnTo>
                <a:lnTo>
                  <a:pt x="210" y="33"/>
                </a:lnTo>
                <a:lnTo>
                  <a:pt x="243" y="44"/>
                </a:lnTo>
                <a:lnTo>
                  <a:pt x="276" y="58"/>
                </a:lnTo>
                <a:lnTo>
                  <a:pt x="308" y="73"/>
                </a:lnTo>
                <a:lnTo>
                  <a:pt x="339" y="89"/>
                </a:lnTo>
                <a:lnTo>
                  <a:pt x="369" y="108"/>
                </a:lnTo>
                <a:lnTo>
                  <a:pt x="398" y="127"/>
                </a:lnTo>
                <a:lnTo>
                  <a:pt x="426" y="149"/>
                </a:lnTo>
                <a:lnTo>
                  <a:pt x="453" y="171"/>
                </a:lnTo>
                <a:lnTo>
                  <a:pt x="479" y="195"/>
                </a:lnTo>
                <a:lnTo>
                  <a:pt x="504" y="221"/>
                </a:lnTo>
                <a:lnTo>
                  <a:pt x="527" y="247"/>
                </a:lnTo>
                <a:lnTo>
                  <a:pt x="549" y="275"/>
                </a:lnTo>
                <a:lnTo>
                  <a:pt x="570" y="304"/>
                </a:lnTo>
                <a:lnTo>
                  <a:pt x="589" y="334"/>
                </a:lnTo>
                <a:lnTo>
                  <a:pt x="606" y="364"/>
                </a:lnTo>
                <a:lnTo>
                  <a:pt x="622" y="396"/>
                </a:lnTo>
                <a:lnTo>
                  <a:pt x="636" y="428"/>
                </a:lnTo>
                <a:lnTo>
                  <a:pt x="648" y="461"/>
                </a:lnTo>
                <a:lnTo>
                  <a:pt x="659" y="495"/>
                </a:lnTo>
                <a:lnTo>
                  <a:pt x="668" y="529"/>
                </a:lnTo>
                <a:lnTo>
                  <a:pt x="675" y="564"/>
                </a:lnTo>
                <a:lnTo>
                  <a:pt x="680" y="599"/>
                </a:lnTo>
                <a:lnTo>
                  <a:pt x="684" y="634"/>
                </a:lnTo>
                <a:lnTo>
                  <a:pt x="686" y="669"/>
                </a:lnTo>
                <a:lnTo>
                  <a:pt x="686" y="704"/>
                </a:lnTo>
                <a:lnTo>
                  <a:pt x="684" y="740"/>
                </a:lnTo>
                <a:lnTo>
                  <a:pt x="680" y="775"/>
                </a:lnTo>
                <a:lnTo>
                  <a:pt x="675" y="810"/>
                </a:lnTo>
                <a:lnTo>
                  <a:pt x="668" y="844"/>
                </a:lnTo>
                <a:lnTo>
                  <a:pt x="659" y="878"/>
                </a:lnTo>
                <a:lnTo>
                  <a:pt x="648" y="912"/>
                </a:lnTo>
                <a:lnTo>
                  <a:pt x="0" y="686"/>
                </a:lnTo>
                <a:lnTo>
                  <a:pt x="1" y="0"/>
                </a:lnTo>
              </a:path>
            </a:pathLst>
          </a:custGeom>
          <a:solidFill>
            <a:srgbClr val="ffd320"/>
          </a:solidFill>
          <a:ln>
            <a:solidFill>
              <a:srgbClr val="3465a4"/>
            </a:solidFill>
          </a:ln>
        </p:spPr>
        <p:style>
          <a:lnRef idx="0"/>
          <a:fillRef idx="0"/>
          <a:effectRef idx="0"/>
          <a:fontRef idx="minor"/>
        </p:style>
      </p:sp>
      <p:sp>
        <p:nvSpPr>
          <p:cNvPr id="465" name="TextShape 29"/>
          <p:cNvSpPr txBox="1"/>
          <p:nvPr/>
        </p:nvSpPr>
        <p:spPr>
          <a:xfrm>
            <a:off x="9288000" y="2448000"/>
            <a:ext cx="2145240" cy="333720"/>
          </a:xfrm>
          <a:prstGeom prst="rect">
            <a:avLst/>
          </a:prstGeom>
          <a:noFill/>
          <a:ln>
            <a:noFill/>
          </a:ln>
        </p:spPr>
        <p:txBody>
          <a:bodyPr lIns="90000" rIns="90000" tIns="45000" bIns="45000"/>
          <a:p>
            <a:pPr algn="ctr"/>
            <a:r>
              <a:rPr lang="de-DE" sz="1600" spc="-1">
                <a:latin typeface="Arial"/>
              </a:rPr>
              <a:t>Letzter Satz absetzen</a:t>
            </a:r>
            <a:endParaRPr/>
          </a:p>
        </p:txBody>
      </p:sp>
      <p:sp>
        <p:nvSpPr>
          <p:cNvPr id="466" name="CustomShape 30"/>
          <p:cNvSpPr/>
          <p:nvPr/>
        </p:nvSpPr>
        <p:spPr>
          <a:xfrm>
            <a:off x="1152360" y="972000"/>
            <a:ext cx="7560000" cy="228420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b="1" lang="de-DE" sz="1600" spc="-1">
                <a:latin typeface="Arial"/>
              </a:rPr>
              <a:t>Gesellschaftliche Seite des Austausches:</a:t>
            </a:r>
            <a:endParaRPr/>
          </a:p>
          <a:p>
            <a:endParaRPr/>
          </a:p>
          <a:p>
            <a:r>
              <a:rPr lang="de-DE" sz="1600" spc="-1">
                <a:latin typeface="Arial"/>
              </a:rPr>
              <a:t>"Andrerseits will er seine Ware als Wert realisieren, also in jeder ihm beliebigen andren Ware von demselben Wert, ob seine eigne Ware nun für den Besitzer der andren Ware Gebrauchswert habe oder nicht. Sofern ist der Austausch für ihn allgemein gesellschaftlicher Prozeß. </a:t>
            </a:r>
            <a:endParaRPr/>
          </a:p>
          <a:p>
            <a:endParaRPr/>
          </a:p>
          <a:p>
            <a:r>
              <a:rPr lang="de-DE" sz="1600" spc="-1">
                <a:latin typeface="Arial"/>
              </a:rPr>
              <a:t>Aber derselbe Prozeß kann nicht gleichzeitig für alle Warenbesitzer nur individuell und zugleich nur allgemein gesellschaftlich sein."</a:t>
            </a:r>
            <a:endParaRPr/>
          </a:p>
        </p:txBody>
      </p:sp>
    </p:spTree>
  </p:cSld>
  <p:timing>
    <p:tnLst>
      <p:par>
        <p:cTn id="103" dur="indefinite" restart="never" nodeType="tmRoot">
          <p:childTnLst>
            <p:seq>
              <p:cTn id="104"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7"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468"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101 </a:t>
            </a:r>
            <a:endParaRPr/>
          </a:p>
          <a:p>
            <a:pPr algn="ctr"/>
            <a:r>
              <a:rPr lang="de-DE" sz="1400" spc="-1">
                <a:solidFill>
                  <a:srgbClr val="808080"/>
                </a:solidFill>
                <a:latin typeface="Arial"/>
              </a:rPr>
              <a:t>Originaltext</a:t>
            </a:r>
            <a:endParaRPr/>
          </a:p>
        </p:txBody>
      </p:sp>
      <p:sp>
        <p:nvSpPr>
          <p:cNvPr id="469"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470"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471"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472"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en-GB" sz="2000" spc="-1">
                <a:solidFill>
                  <a:srgbClr val="000000"/>
                </a:solidFill>
                <a:latin typeface="Arial"/>
                <a:ea typeface="Arial"/>
              </a:rPr>
              <a:t>Teil 1: Austauschprozess erzeugt notwendig Ware als Geld 1</a:t>
            </a:r>
            <a:endParaRPr/>
          </a:p>
        </p:txBody>
      </p:sp>
      <p:sp>
        <p:nvSpPr>
          <p:cNvPr id="473"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474" name="CustomShape 8"/>
          <p:cNvSpPr/>
          <p:nvPr/>
        </p:nvSpPr>
        <p:spPr>
          <a:xfrm>
            <a:off x="3348720" y="2844000"/>
            <a:ext cx="3599280" cy="3456000"/>
          </a:xfrm>
          <a:prstGeom prst="ellipse">
            <a:avLst/>
          </a:prstGeom>
          <a:solidFill>
            <a:srgbClr val="3399ff"/>
          </a:solidFill>
          <a:ln>
            <a:solidFill>
              <a:srgbClr val="3465a4"/>
            </a:solidFill>
          </a:ln>
        </p:spPr>
        <p:style>
          <a:lnRef idx="0"/>
          <a:fillRef idx="0"/>
          <a:effectRef idx="0"/>
          <a:fontRef idx="minor"/>
        </p:style>
      </p:sp>
      <p:sp>
        <p:nvSpPr>
          <p:cNvPr id="475" name="CustomShape 9"/>
          <p:cNvSpPr/>
          <p:nvPr/>
        </p:nvSpPr>
        <p:spPr>
          <a:xfrm>
            <a:off x="1152360" y="972000"/>
            <a:ext cx="7560000" cy="301428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Anders gesagt sieht derselbe Widerspruch so aus: </a:t>
            </a:r>
            <a:endParaRPr/>
          </a:p>
          <a:p>
            <a:r>
              <a:rPr lang="de-DE" sz="1600" spc="-1">
                <a:latin typeface="Arial"/>
              </a:rPr>
              <a:t>1.) Für </a:t>
            </a:r>
            <a:r>
              <a:rPr b="1" lang="de-DE" sz="1600" spc="-1">
                <a:latin typeface="Arial"/>
              </a:rPr>
              <a:t>jeden</a:t>
            </a:r>
            <a:r>
              <a:rPr lang="de-DE" sz="1600" spc="-1">
                <a:latin typeface="Arial"/>
              </a:rPr>
              <a:t> ist seine eigene Ware allgemeines Äquivalent für alle anderen Waren </a:t>
            </a:r>
            <a:endParaRPr/>
          </a:p>
          <a:p>
            <a:r>
              <a:rPr lang="de-DE" sz="1600" spc="-1">
                <a:latin typeface="Arial"/>
              </a:rPr>
              <a:t>2.) und somit ist </a:t>
            </a:r>
            <a:r>
              <a:rPr b="1" lang="de-DE" sz="1600" spc="-1">
                <a:latin typeface="Arial"/>
              </a:rPr>
              <a:t>keine</a:t>
            </a:r>
            <a:r>
              <a:rPr lang="de-DE" sz="1600" spc="-1">
                <a:latin typeface="Arial"/>
              </a:rPr>
              <a:t> Ware allgemeines Äquivialent.</a:t>
            </a:r>
            <a:endParaRPr/>
          </a:p>
          <a:p>
            <a:endParaRPr/>
          </a:p>
          <a:p>
            <a:r>
              <a:rPr lang="de-DE" sz="1600" spc="-1">
                <a:latin typeface="Arial"/>
              </a:rPr>
              <a:t>Wenn der Warenbesitzer dessen Ware ich möchte (ist Gebrauchswert für mich) an meiner Ware nicht interessiert ist (ist kein Gebrauchswert für ihn), dann kommt so kein Tausch zustande. Meine individuelle Ware scheitert aber somit als allgemeines Äquivalent zu fungieren (siehe Punkt 1).</a:t>
            </a:r>
            <a:endParaRPr/>
          </a:p>
          <a:p>
            <a:endParaRPr/>
          </a:p>
          <a:p>
            <a:endParaRPr/>
          </a:p>
          <a:p>
            <a:endParaRPr/>
          </a:p>
        </p:txBody>
      </p:sp>
      <p:sp>
        <p:nvSpPr>
          <p:cNvPr id="476" name="CustomShape 10"/>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477" name="CustomShape 11"/>
          <p:cNvSpPr/>
          <p:nvPr/>
        </p:nvSpPr>
        <p:spPr>
          <a:xfrm>
            <a:off x="1118160" y="3450600"/>
            <a:ext cx="1646640" cy="2271240"/>
          </a:xfrm>
          <a:prstGeom prst="frame">
            <a:avLst>
              <a:gd name="adj1" fmla="val 606"/>
            </a:avLst>
          </a:prstGeom>
          <a:solidFill>
            <a:srgbClr val="729fcf"/>
          </a:solidFill>
          <a:ln>
            <a:solidFill>
              <a:srgbClr val="3465a4"/>
            </a:solidFill>
          </a:ln>
        </p:spPr>
        <p:style>
          <a:lnRef idx="0"/>
          <a:fillRef idx="0"/>
          <a:effectRef idx="0"/>
          <a:fontRef idx="minor"/>
        </p:style>
      </p:sp>
      <p:pic>
        <p:nvPicPr>
          <p:cNvPr id="478" name="" descr=""/>
          <p:cNvPicPr/>
          <p:nvPr/>
        </p:nvPicPr>
        <p:blipFill>
          <a:blip r:embed="rId1"/>
          <a:stretch/>
        </p:blipFill>
        <p:spPr>
          <a:xfrm>
            <a:off x="1261440" y="3638520"/>
            <a:ext cx="1444320" cy="1941840"/>
          </a:xfrm>
          <a:prstGeom prst="rect">
            <a:avLst/>
          </a:prstGeom>
          <a:ln>
            <a:noFill/>
          </a:ln>
        </p:spPr>
      </p:pic>
      <p:sp>
        <p:nvSpPr>
          <p:cNvPr id="479" name="CustomShape 12"/>
          <p:cNvSpPr/>
          <p:nvPr/>
        </p:nvSpPr>
        <p:spPr>
          <a:xfrm>
            <a:off x="2758320" y="4357080"/>
            <a:ext cx="627480" cy="397440"/>
          </a:xfrm>
          <a:custGeom>
            <a:avLst/>
            <a:gdLst/>
            <a:ahLst/>
            <a:rect l="0" t="0" r="r" b="b"/>
            <a:pathLst>
              <a:path w="1745" h="1106">
                <a:moveTo>
                  <a:pt x="0" y="552"/>
                </a:moveTo>
                <a:lnTo>
                  <a:pt x="347" y="0"/>
                </a:lnTo>
                <a:lnTo>
                  <a:pt x="347" y="276"/>
                </a:lnTo>
                <a:lnTo>
                  <a:pt x="1396" y="276"/>
                </a:lnTo>
                <a:lnTo>
                  <a:pt x="1396" y="0"/>
                </a:lnTo>
                <a:lnTo>
                  <a:pt x="1744" y="552"/>
                </a:lnTo>
                <a:lnTo>
                  <a:pt x="1396" y="1105"/>
                </a:lnTo>
                <a:lnTo>
                  <a:pt x="1396" y="828"/>
                </a:lnTo>
                <a:lnTo>
                  <a:pt x="347" y="828"/>
                </a:lnTo>
                <a:lnTo>
                  <a:pt x="347" y="1105"/>
                </a:lnTo>
                <a:lnTo>
                  <a:pt x="0" y="552"/>
                </a:lnTo>
              </a:path>
            </a:pathLst>
          </a:custGeom>
          <a:solidFill>
            <a:srgbClr val="729fcf"/>
          </a:solidFill>
          <a:ln>
            <a:solidFill>
              <a:srgbClr val="3465a4"/>
            </a:solidFill>
          </a:ln>
        </p:spPr>
        <p:style>
          <a:lnRef idx="0"/>
          <a:fillRef idx="0"/>
          <a:effectRef idx="0"/>
          <a:fontRef idx="minor"/>
        </p:style>
      </p:sp>
      <p:sp>
        <p:nvSpPr>
          <p:cNvPr id="480" name="CustomShape 13"/>
          <p:cNvSpPr/>
          <p:nvPr/>
        </p:nvSpPr>
        <p:spPr>
          <a:xfrm>
            <a:off x="3456720" y="4212720"/>
            <a:ext cx="972000" cy="576000"/>
          </a:xfrm>
          <a:prstGeom prst="bevel">
            <a:avLst>
              <a:gd name="adj" fmla="val 2700"/>
            </a:avLst>
          </a:prstGeom>
          <a:solidFill>
            <a:srgbClr val="ffff66"/>
          </a:solidFill>
          <a:ln>
            <a:solidFill>
              <a:srgbClr val="3465a4"/>
            </a:solidFill>
          </a:ln>
        </p:spPr>
        <p:style>
          <a:lnRef idx="0"/>
          <a:fillRef idx="0"/>
          <a:effectRef idx="0"/>
          <a:fontRef idx="minor"/>
        </p:style>
      </p:sp>
      <p:pic>
        <p:nvPicPr>
          <p:cNvPr id="481" name="" descr=""/>
          <p:cNvPicPr/>
          <p:nvPr/>
        </p:nvPicPr>
        <p:blipFill>
          <a:blip r:embed="rId2"/>
          <a:stretch/>
        </p:blipFill>
        <p:spPr>
          <a:xfrm>
            <a:off x="3708000" y="4290480"/>
            <a:ext cx="432000" cy="428040"/>
          </a:xfrm>
          <a:prstGeom prst="rect">
            <a:avLst/>
          </a:prstGeom>
          <a:ln>
            <a:noFill/>
          </a:ln>
        </p:spPr>
      </p:pic>
      <p:sp>
        <p:nvSpPr>
          <p:cNvPr id="482" name="TextShape 14"/>
          <p:cNvSpPr txBox="1"/>
          <p:nvPr/>
        </p:nvSpPr>
        <p:spPr>
          <a:xfrm>
            <a:off x="9684000" y="2988000"/>
            <a:ext cx="4380840" cy="333720"/>
          </a:xfrm>
          <a:prstGeom prst="rect">
            <a:avLst/>
          </a:prstGeom>
          <a:noFill/>
          <a:ln>
            <a:noFill/>
          </a:ln>
        </p:spPr>
        <p:txBody>
          <a:bodyPr lIns="90000" rIns="90000" tIns="45000" bIns="45000"/>
          <a:p>
            <a:pPr algn="ctr"/>
            <a:r>
              <a:rPr lang="de-DE" sz="1600" spc="-1">
                <a:latin typeface="Arial"/>
              </a:rPr>
              <a:t>mehrere rechts, einer davon mit Gold als Ware</a:t>
            </a:r>
            <a:endParaRPr/>
          </a:p>
        </p:txBody>
      </p:sp>
      <p:sp>
        <p:nvSpPr>
          <p:cNvPr id="483" name="CustomShape 15"/>
          <p:cNvSpPr/>
          <p:nvPr/>
        </p:nvSpPr>
        <p:spPr>
          <a:xfrm>
            <a:off x="5868360" y="4248360"/>
            <a:ext cx="972000" cy="576000"/>
          </a:xfrm>
          <a:prstGeom prst="bevel">
            <a:avLst>
              <a:gd name="adj" fmla="val 2700"/>
            </a:avLst>
          </a:prstGeom>
          <a:solidFill>
            <a:srgbClr val="ffff66"/>
          </a:solidFill>
          <a:ln>
            <a:solidFill>
              <a:srgbClr val="3465a4"/>
            </a:solidFill>
          </a:ln>
        </p:spPr>
        <p:style>
          <a:lnRef idx="0"/>
          <a:fillRef idx="0"/>
          <a:effectRef idx="0"/>
          <a:fontRef idx="minor"/>
        </p:style>
      </p:sp>
      <p:pic>
        <p:nvPicPr>
          <p:cNvPr id="484" name="" descr=""/>
          <p:cNvPicPr/>
          <p:nvPr/>
        </p:nvPicPr>
        <p:blipFill>
          <a:blip r:embed="rId3"/>
          <a:stretch/>
        </p:blipFill>
        <p:spPr>
          <a:xfrm>
            <a:off x="6156360" y="4356360"/>
            <a:ext cx="360000" cy="360000"/>
          </a:xfrm>
          <a:prstGeom prst="rect">
            <a:avLst/>
          </a:prstGeom>
          <a:ln>
            <a:noFill/>
          </a:ln>
        </p:spPr>
      </p:pic>
      <p:sp>
        <p:nvSpPr>
          <p:cNvPr id="485" name="CustomShape 16"/>
          <p:cNvSpPr/>
          <p:nvPr/>
        </p:nvSpPr>
        <p:spPr>
          <a:xfrm>
            <a:off x="7130520" y="3450600"/>
            <a:ext cx="1646640" cy="2271240"/>
          </a:xfrm>
          <a:prstGeom prst="frame">
            <a:avLst>
              <a:gd name="adj1" fmla="val 606"/>
            </a:avLst>
          </a:prstGeom>
          <a:solidFill>
            <a:srgbClr val="729fcf"/>
          </a:solidFill>
          <a:ln>
            <a:solidFill>
              <a:srgbClr val="3465a4"/>
            </a:solidFill>
          </a:ln>
        </p:spPr>
        <p:style>
          <a:lnRef idx="0"/>
          <a:fillRef idx="0"/>
          <a:effectRef idx="0"/>
          <a:fontRef idx="minor"/>
        </p:style>
      </p:sp>
      <p:pic>
        <p:nvPicPr>
          <p:cNvPr id="486" name="" descr=""/>
          <p:cNvPicPr/>
          <p:nvPr/>
        </p:nvPicPr>
        <p:blipFill>
          <a:blip r:embed="rId4"/>
          <a:stretch/>
        </p:blipFill>
        <p:spPr>
          <a:xfrm>
            <a:off x="7273800" y="3638520"/>
            <a:ext cx="1444320" cy="1941840"/>
          </a:xfrm>
          <a:prstGeom prst="rect">
            <a:avLst/>
          </a:prstGeom>
          <a:ln>
            <a:noFill/>
          </a:ln>
        </p:spPr>
      </p:pic>
      <p:sp>
        <p:nvSpPr>
          <p:cNvPr id="487" name="CustomShape 17"/>
          <p:cNvSpPr/>
          <p:nvPr/>
        </p:nvSpPr>
        <p:spPr>
          <a:xfrm>
            <a:off x="6862320" y="4357440"/>
            <a:ext cx="627480" cy="397440"/>
          </a:xfrm>
          <a:custGeom>
            <a:avLst/>
            <a:gdLst/>
            <a:ahLst/>
            <a:rect l="0" t="0" r="r" b="b"/>
            <a:pathLst>
              <a:path w="1745" h="1106">
                <a:moveTo>
                  <a:pt x="0" y="552"/>
                </a:moveTo>
                <a:lnTo>
                  <a:pt x="347" y="0"/>
                </a:lnTo>
                <a:lnTo>
                  <a:pt x="347" y="276"/>
                </a:lnTo>
                <a:lnTo>
                  <a:pt x="1396" y="276"/>
                </a:lnTo>
                <a:lnTo>
                  <a:pt x="1396" y="0"/>
                </a:lnTo>
                <a:lnTo>
                  <a:pt x="1744" y="552"/>
                </a:lnTo>
                <a:lnTo>
                  <a:pt x="1396" y="1105"/>
                </a:lnTo>
                <a:lnTo>
                  <a:pt x="1396" y="828"/>
                </a:lnTo>
                <a:lnTo>
                  <a:pt x="347" y="828"/>
                </a:lnTo>
                <a:lnTo>
                  <a:pt x="347" y="1105"/>
                </a:lnTo>
                <a:lnTo>
                  <a:pt x="0" y="552"/>
                </a:lnTo>
              </a:path>
            </a:pathLst>
          </a:custGeom>
          <a:solidFill>
            <a:srgbClr val="729fcf"/>
          </a:solidFill>
          <a:ln>
            <a:solidFill>
              <a:srgbClr val="3465a4"/>
            </a:solidFill>
          </a:ln>
        </p:spPr>
        <p:style>
          <a:lnRef idx="0"/>
          <a:fillRef idx="0"/>
          <a:effectRef idx="0"/>
          <a:fontRef idx="minor"/>
        </p:style>
      </p:sp>
      <p:sp>
        <p:nvSpPr>
          <p:cNvPr id="488" name="CustomShape 18"/>
          <p:cNvSpPr/>
          <p:nvPr/>
        </p:nvSpPr>
        <p:spPr>
          <a:xfrm>
            <a:off x="4968000" y="3816000"/>
            <a:ext cx="504000" cy="1008000"/>
          </a:xfrm>
          <a:custGeom>
            <a:avLst/>
            <a:gdLst/>
            <a:ahLst/>
            <a:rect l="l" t="t" r="r" b="b"/>
            <a:pathLst>
              <a:path w="640" h="861">
                <a:moveTo>
                  <a:pt x="640" y="233"/>
                </a:moveTo>
                <a:lnTo>
                  <a:pt x="221" y="293"/>
                </a:lnTo>
                <a:lnTo>
                  <a:pt x="506" y="12"/>
                </a:lnTo>
                <a:lnTo>
                  <a:pt x="367" y="0"/>
                </a:lnTo>
                <a:lnTo>
                  <a:pt x="29" y="406"/>
                </a:lnTo>
                <a:lnTo>
                  <a:pt x="431" y="347"/>
                </a:lnTo>
                <a:lnTo>
                  <a:pt x="145" y="645"/>
                </a:lnTo>
                <a:lnTo>
                  <a:pt x="99" y="520"/>
                </a:lnTo>
                <a:lnTo>
                  <a:pt x="0" y="861"/>
                </a:lnTo>
                <a:lnTo>
                  <a:pt x="326" y="765"/>
                </a:lnTo>
                <a:lnTo>
                  <a:pt x="209" y="711"/>
                </a:lnTo>
                <a:lnTo>
                  <a:pt x="640" y="233"/>
                </a:lnTo>
                <a:lnTo>
                  <a:pt x="640" y="233"/>
                </a:lnTo>
                <a:close/>
              </a:path>
            </a:pathLst>
          </a:custGeom>
          <a:solidFill>
            <a:srgbClr val="000000"/>
          </a:solidFill>
          <a:ln>
            <a:solidFill>
              <a:srgbClr val="3465a4"/>
            </a:solidFill>
          </a:ln>
        </p:spPr>
        <p:style>
          <a:lnRef idx="0"/>
          <a:fillRef idx="0"/>
          <a:effectRef idx="0"/>
          <a:fontRef idx="minor"/>
        </p:style>
      </p:sp>
    </p:spTree>
  </p:cSld>
  <p:timing>
    <p:tnLst>
      <p:par>
        <p:cTn id="105" dur="indefinite" restart="never" nodeType="tmRoot">
          <p:childTnLst>
            <p:seq>
              <p:cTn id="106"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107" name="CustomShape 1"/>
          <p:cNvSpPr/>
          <p:nvPr/>
        </p:nvSpPr>
        <p:spPr>
          <a:xfrm>
            <a:off x="7956720" y="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a:t>
            </a:r>
            <a:fld id="{23142407-CCE1-430A-9D36-ABADD02D3A60}" type="slidenum">
              <a:rPr lang="de-DE" sz="1000" spc="-1">
                <a:latin typeface="Arial"/>
              </a:rPr>
              <a:t>&lt;number&gt;</a:t>
            </a:fld>
            <a:endParaRPr/>
          </a:p>
        </p:txBody>
      </p:sp>
      <p:sp>
        <p:nvSpPr>
          <p:cNvPr id="108" name="TextShape 2"/>
          <p:cNvSpPr txBox="1"/>
          <p:nvPr/>
        </p:nvSpPr>
        <p:spPr>
          <a:xfrm>
            <a:off x="1117440" y="281160"/>
            <a:ext cx="7599600" cy="703800"/>
          </a:xfrm>
          <a:prstGeom prst="rect">
            <a:avLst/>
          </a:prstGeom>
          <a:noFill/>
          <a:ln>
            <a:noFill/>
          </a:ln>
        </p:spPr>
        <p:txBody>
          <a:bodyPr lIns="90000" rIns="90000" tIns="46800" bIns="46800" anchor="ctr"/>
          <a:p>
            <a:pPr algn="ctr"/>
            <a:r>
              <a:rPr lang="de-DE" sz="2000" spc="-1">
                <a:latin typeface="Arial"/>
              </a:rPr>
              <a:t>Titel</a:t>
            </a:r>
            <a:r>
              <a:rPr lang="de-DE" sz="2000" spc="-1">
                <a:latin typeface="Arial"/>
              </a:rPr>
              <a:t>
</a:t>
            </a:r>
            <a:r>
              <a:rPr lang="de-DE" sz="2000" spc="-1">
                <a:latin typeface="Arial"/>
              </a:rPr>
              <a:t>maximal zweizeilig </a:t>
            </a:r>
            <a:endParaRPr/>
          </a:p>
        </p:txBody>
      </p:sp>
      <p:sp>
        <p:nvSpPr>
          <p:cNvPr id="109" name="CustomShape 3"/>
          <p:cNvSpPr/>
          <p:nvPr/>
        </p:nvSpPr>
        <p:spPr>
          <a:xfrm>
            <a:off x="7058160" y="3573360"/>
            <a:ext cx="984240" cy="406440"/>
          </a:xfrm>
          <a:custGeom>
            <a:avLst/>
            <a:gdLst/>
            <a:ahLst/>
            <a:rect l="l" t="t" r="r" b="b"/>
            <a:pathLst>
              <a:path w="21600" h="21600">
                <a:moveTo>
                  <a:pt x="0" y="0"/>
                </a:moveTo>
                <a:lnTo>
                  <a:pt x="21600" y="0"/>
                </a:lnTo>
                <a:lnTo>
                  <a:pt x="21600" y="21600"/>
                </a:lnTo>
                <a:lnTo>
                  <a:pt x="0" y="21600"/>
                </a:lnTo>
                <a:lnTo>
                  <a:pt x="0" y="0"/>
                </a:lnTo>
                <a:close/>
              </a:path>
            </a:pathLst>
          </a:custGeom>
          <a:solidFill>
            <a:srgbClr val="3366ff">
              <a:alpha val="30000"/>
            </a:srgbClr>
          </a:solidFill>
          <a:ln w="9360">
            <a:solidFill>
              <a:srgbClr val="000000"/>
            </a:solidFill>
            <a:miter/>
          </a:ln>
        </p:spPr>
        <p:style>
          <a:lnRef idx="0"/>
          <a:fillRef idx="0"/>
          <a:effectRef idx="0"/>
          <a:fontRef idx="minor"/>
        </p:style>
        <p:txBody>
          <a:bodyPr lIns="90000" rIns="90000" tIns="46800" bIns="46800"/>
          <a:p>
            <a:pPr/>
            <a:r>
              <a:rPr lang="de-DE" sz="2000" spc="-1">
                <a:latin typeface="Arial"/>
              </a:rPr>
              <a:t>Titel W</a:t>
            </a:r>
            <a:endParaRPr/>
          </a:p>
        </p:txBody>
      </p:sp>
      <p:sp>
        <p:nvSpPr>
          <p:cNvPr id="110" name="CustomShape 4"/>
          <p:cNvSpPr/>
          <p:nvPr/>
        </p:nvSpPr>
        <p:spPr>
          <a:xfrm>
            <a:off x="7058160" y="4076640"/>
            <a:ext cx="941400" cy="406440"/>
          </a:xfrm>
          <a:custGeom>
            <a:avLst/>
            <a:gdLst/>
            <a:ahLst/>
            <a:rect l="l" t="t" r="r" b="b"/>
            <a:pathLst>
              <a:path w="21600" h="21600">
                <a:moveTo>
                  <a:pt x="0" y="0"/>
                </a:moveTo>
                <a:lnTo>
                  <a:pt x="21600" y="0"/>
                </a:lnTo>
                <a:lnTo>
                  <a:pt x="21600" y="21600"/>
                </a:lnTo>
                <a:lnTo>
                  <a:pt x="0" y="21600"/>
                </a:lnTo>
                <a:lnTo>
                  <a:pt x="0" y="0"/>
                </a:lnTo>
                <a:close/>
              </a:path>
            </a:pathLst>
          </a:custGeom>
          <a:solidFill>
            <a:srgbClr val="ffcc00">
              <a:alpha val="30000"/>
            </a:srgbClr>
          </a:solidFill>
          <a:ln w="9360">
            <a:solidFill>
              <a:srgbClr val="000000"/>
            </a:solidFill>
            <a:miter/>
          </a:ln>
        </p:spPr>
        <p:style>
          <a:lnRef idx="0"/>
          <a:fillRef idx="0"/>
          <a:effectRef idx="0"/>
          <a:fontRef idx="minor"/>
        </p:style>
        <p:txBody>
          <a:bodyPr lIns="90000" rIns="90000" tIns="46800" bIns="46800"/>
          <a:p>
            <a:pPr/>
            <a:r>
              <a:rPr lang="de-DE" sz="2000" spc="-1">
                <a:latin typeface="Arial"/>
              </a:rPr>
              <a:t>Titel G</a:t>
            </a:r>
            <a:endParaRPr/>
          </a:p>
        </p:txBody>
      </p:sp>
      <p:sp>
        <p:nvSpPr>
          <p:cNvPr id="111" name="CustomShape 5"/>
          <p:cNvSpPr/>
          <p:nvPr/>
        </p:nvSpPr>
        <p:spPr>
          <a:xfrm>
            <a:off x="7058160" y="4581360"/>
            <a:ext cx="914400" cy="406440"/>
          </a:xfrm>
          <a:custGeom>
            <a:avLst/>
            <a:gdLst/>
            <a:ahLst/>
            <a:rect l="l" t="t" r="r" b="b"/>
            <a:pathLst>
              <a:path w="21600" h="21600">
                <a:moveTo>
                  <a:pt x="0" y="0"/>
                </a:moveTo>
                <a:lnTo>
                  <a:pt x="21600" y="0"/>
                </a:lnTo>
                <a:lnTo>
                  <a:pt x="21600" y="21600"/>
                </a:lnTo>
                <a:lnTo>
                  <a:pt x="0" y="21600"/>
                </a:lnTo>
                <a:lnTo>
                  <a:pt x="0" y="0"/>
                </a:lnTo>
                <a:close/>
              </a:path>
            </a:pathLst>
          </a:custGeom>
          <a:solidFill>
            <a:srgbClr val="ff0000">
              <a:alpha val="30000"/>
            </a:srgbClr>
          </a:solidFill>
          <a:ln w="9360">
            <a:solidFill>
              <a:srgbClr val="000000"/>
            </a:solidFill>
            <a:miter/>
          </a:ln>
        </p:spPr>
        <p:style>
          <a:lnRef idx="0"/>
          <a:fillRef idx="0"/>
          <a:effectRef idx="0"/>
          <a:fontRef idx="minor"/>
        </p:style>
        <p:txBody>
          <a:bodyPr lIns="90000" rIns="90000" tIns="46800" bIns="46800"/>
          <a:p>
            <a:pPr/>
            <a:r>
              <a:rPr lang="de-DE" sz="2000" spc="-1">
                <a:solidFill>
                  <a:srgbClr val="ffffff"/>
                </a:solidFill>
                <a:latin typeface="Arial"/>
              </a:rPr>
              <a:t>Titel A</a:t>
            </a:r>
            <a:endParaRPr/>
          </a:p>
        </p:txBody>
      </p:sp>
      <p:sp>
        <p:nvSpPr>
          <p:cNvPr id="112" name="CustomShape 6"/>
          <p:cNvSpPr/>
          <p:nvPr/>
        </p:nvSpPr>
        <p:spPr>
          <a:xfrm>
            <a:off x="635040" y="0"/>
            <a:ext cx="4541040" cy="246240"/>
          </a:xfrm>
          <a:prstGeom prst="rect">
            <a:avLst/>
          </a:prstGeom>
          <a:noFill/>
          <a:ln>
            <a:noFill/>
          </a:ln>
        </p:spPr>
        <p:style>
          <a:lnRef idx="0"/>
          <a:fillRef idx="0"/>
          <a:effectRef idx="0"/>
          <a:fontRef idx="minor"/>
        </p:style>
        <p:txBody>
          <a:bodyPr wrap="none" lIns="90000" rIns="90000" tIns="46800" bIns="46800"/>
          <a:p>
            <a:pPr/>
            <a:r>
              <a:rPr lang="de-DE" sz="1000" spc="-1">
                <a:latin typeface="Arial"/>
              </a:rPr>
              <a:t>Das Kapital / Der Produktionsprozeß des Kapitals / Ware und Geld / </a:t>
            </a:r>
            <a:r>
              <a:rPr b="1" lang="de-DE" sz="1000" spc="-1">
                <a:latin typeface="Arial"/>
              </a:rPr>
              <a:t>Die Ware</a:t>
            </a:r>
            <a:endParaRPr/>
          </a:p>
        </p:txBody>
      </p:sp>
      <p:sp>
        <p:nvSpPr>
          <p:cNvPr id="113" name="CustomShape 7"/>
          <p:cNvSpPr/>
          <p:nvPr/>
        </p:nvSpPr>
        <p:spPr>
          <a:xfrm>
            <a:off x="600120" y="630072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endParaRPr/>
          </a:p>
          <a:p>
            <a:pPr algn="ctr"/>
            <a:r>
              <a:rPr lang="de-DE" sz="1400" spc="-1">
                <a:solidFill>
                  <a:srgbClr val="808080"/>
                </a:solidFill>
                <a:latin typeface="Arial"/>
              </a:rPr>
              <a:t>Originaltext</a:t>
            </a:r>
            <a:endParaRPr/>
          </a:p>
        </p:txBody>
      </p:sp>
      <p:sp>
        <p:nvSpPr>
          <p:cNvPr id="114" name="CustomShape 8"/>
          <p:cNvSpPr/>
          <p:nvPr/>
        </p:nvSpPr>
        <p:spPr>
          <a:xfrm>
            <a:off x="1740960" y="630072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115" name="CustomShape 9"/>
          <p:cNvSpPr/>
          <p:nvPr/>
        </p:nvSpPr>
        <p:spPr>
          <a:xfrm>
            <a:off x="2612520" y="6311880"/>
            <a:ext cx="11728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Roter Faden</a:t>
            </a:r>
            <a:endParaRPr/>
          </a:p>
        </p:txBody>
      </p:sp>
      <p:sp>
        <p:nvSpPr>
          <p:cNvPr id="116" name="CustomShape 10"/>
          <p:cNvSpPr/>
          <p:nvPr/>
        </p:nvSpPr>
        <p:spPr>
          <a:xfrm>
            <a:off x="7951680" y="652140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Mausklick</a:t>
            </a:r>
            <a:endParaRPr/>
          </a:p>
        </p:txBody>
      </p:sp>
      <p:sp>
        <p:nvSpPr>
          <p:cNvPr id="117" name="CustomShape 11"/>
          <p:cNvSpPr/>
          <p:nvPr/>
        </p:nvSpPr>
        <p:spPr>
          <a:xfrm>
            <a:off x="7058160" y="1413000"/>
            <a:ext cx="1209600" cy="33732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pPr/>
            <a:r>
              <a:rPr lang="de-DE" sz="1600" spc="-1">
                <a:latin typeface="Arial"/>
              </a:rPr>
              <a:t>Normal</a:t>
            </a:r>
            <a:r>
              <a:rPr b="1" lang="de-DE" sz="1600" spc="-1">
                <a:latin typeface="Arial"/>
              </a:rPr>
              <a:t>text</a:t>
            </a:r>
            <a:endParaRPr/>
          </a:p>
        </p:txBody>
      </p:sp>
      <p:sp>
        <p:nvSpPr>
          <p:cNvPr id="118" name="CustomShape 12"/>
          <p:cNvSpPr/>
          <p:nvPr/>
        </p:nvSpPr>
        <p:spPr>
          <a:xfrm>
            <a:off x="7058160" y="3141720"/>
            <a:ext cx="974520" cy="337320"/>
          </a:xfrm>
          <a:custGeom>
            <a:avLst/>
            <a:gdLst/>
            <a:ahLst/>
            <a:rect l="l" t="t" r="r" b="b"/>
            <a:pathLst>
              <a:path w="21600" h="21600">
                <a:moveTo>
                  <a:pt x="0" y="0"/>
                </a:moveTo>
                <a:lnTo>
                  <a:pt x="21600" y="0"/>
                </a:lnTo>
                <a:lnTo>
                  <a:pt x="21600" y="21600"/>
                </a:lnTo>
                <a:lnTo>
                  <a:pt x="0" y="21600"/>
                </a:lnTo>
                <a:lnTo>
                  <a:pt x="0" y="0"/>
                </a:lnTo>
                <a:close/>
              </a:path>
            </a:pathLst>
          </a:custGeom>
          <a:solidFill>
            <a:srgbClr val="009999">
              <a:alpha val="80000"/>
            </a:srgbClr>
          </a:solidFill>
          <a:ln w="9360">
            <a:solidFill>
              <a:srgbClr val="000000"/>
            </a:solidFill>
            <a:miter/>
          </a:ln>
        </p:spPr>
        <p:style>
          <a:lnRef idx="0"/>
          <a:fillRef idx="0"/>
          <a:effectRef idx="0"/>
          <a:fontRef idx="minor"/>
        </p:style>
        <p:txBody>
          <a:bodyPr lIns="90000" rIns="90000" tIns="46800" bIns="46800"/>
          <a:p>
            <a:pPr/>
            <a:r>
              <a:rPr lang="de-DE" sz="1600" spc="-1">
                <a:solidFill>
                  <a:srgbClr val="ffffff"/>
                </a:solidFill>
                <a:latin typeface="Arial"/>
              </a:rPr>
              <a:t>Metatext</a:t>
            </a:r>
            <a:endParaRPr/>
          </a:p>
        </p:txBody>
      </p:sp>
      <p:sp>
        <p:nvSpPr>
          <p:cNvPr id="119" name="CustomShape 13"/>
          <p:cNvSpPr/>
          <p:nvPr/>
        </p:nvSpPr>
        <p:spPr>
          <a:xfrm>
            <a:off x="5076720" y="1071720"/>
            <a:ext cx="162684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600" spc="-1">
                <a:latin typeface="Arial"/>
              </a:rPr>
              <a:t>Bildbeschriftung</a:t>
            </a:r>
            <a:endParaRPr/>
          </a:p>
        </p:txBody>
      </p:sp>
      <p:sp>
        <p:nvSpPr>
          <p:cNvPr id="120" name="CustomShape 14"/>
          <p:cNvSpPr/>
          <p:nvPr/>
        </p:nvSpPr>
        <p:spPr>
          <a:xfrm>
            <a:off x="1260360" y="5145120"/>
            <a:ext cx="1710720" cy="307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rPr>
              <a:t>Navigationshinweis</a:t>
            </a:r>
            <a:endParaRPr/>
          </a:p>
        </p:txBody>
      </p:sp>
      <p:sp>
        <p:nvSpPr>
          <p:cNvPr id="121" name="CustomShape 15"/>
          <p:cNvSpPr/>
          <p:nvPr/>
        </p:nvSpPr>
        <p:spPr>
          <a:xfrm>
            <a:off x="7058160" y="1844640"/>
            <a:ext cx="679320" cy="345960"/>
          </a:xfrm>
          <a:custGeom>
            <a:avLst/>
            <a:gdLst/>
            <a:ahLst/>
            <a:rect l="l" t="t" r="r" b="b"/>
            <a:pathLst>
              <a:path w="21600" h="21600">
                <a:moveTo>
                  <a:pt x="0" y="0"/>
                </a:moveTo>
                <a:lnTo>
                  <a:pt x="21600" y="0"/>
                </a:lnTo>
                <a:lnTo>
                  <a:pt x="21600" y="21600"/>
                </a:lnTo>
                <a:lnTo>
                  <a:pt x="0" y="21600"/>
                </a:lnTo>
                <a:lnTo>
                  <a:pt x="0" y="0"/>
                </a:lnTo>
                <a:close/>
              </a:path>
            </a:pathLst>
          </a:custGeom>
          <a:solidFill>
            <a:srgbClr val="3366ff">
              <a:alpha val="30000"/>
            </a:srgbClr>
          </a:solidFill>
          <a:ln w="9360">
            <a:solidFill>
              <a:srgbClr val="000000"/>
            </a:solidFill>
            <a:miter/>
          </a:ln>
        </p:spPr>
        <p:style>
          <a:lnRef idx="0"/>
          <a:fillRef idx="0"/>
          <a:effectRef idx="0"/>
          <a:fontRef idx="minor"/>
        </p:style>
        <p:txBody>
          <a:bodyPr lIns="90000" rIns="90000" tIns="46800" bIns="46800"/>
          <a:p>
            <a:pPr/>
            <a:r>
              <a:rPr lang="de-DE" sz="1600" spc="-1">
                <a:latin typeface="Arial"/>
              </a:rPr>
              <a:t>Ware</a:t>
            </a:r>
            <a:endParaRPr/>
          </a:p>
        </p:txBody>
      </p:sp>
      <p:sp>
        <p:nvSpPr>
          <p:cNvPr id="122" name="CustomShape 16"/>
          <p:cNvSpPr/>
          <p:nvPr/>
        </p:nvSpPr>
        <p:spPr>
          <a:xfrm>
            <a:off x="7058160" y="2708280"/>
            <a:ext cx="723600" cy="345960"/>
          </a:xfrm>
          <a:custGeom>
            <a:avLst/>
            <a:gdLst/>
            <a:ahLst/>
            <a:rect l="l" t="t" r="r" b="b"/>
            <a:pathLst>
              <a:path w="21600" h="21600">
                <a:moveTo>
                  <a:pt x="0" y="0"/>
                </a:moveTo>
                <a:lnTo>
                  <a:pt x="21600" y="0"/>
                </a:lnTo>
                <a:lnTo>
                  <a:pt x="21600" y="21600"/>
                </a:lnTo>
                <a:lnTo>
                  <a:pt x="0" y="21600"/>
                </a:lnTo>
                <a:lnTo>
                  <a:pt x="0" y="0"/>
                </a:lnTo>
                <a:close/>
              </a:path>
            </a:pathLst>
          </a:custGeom>
          <a:solidFill>
            <a:srgbClr val="ff0000">
              <a:alpha val="30000"/>
            </a:srgbClr>
          </a:solidFill>
          <a:ln w="9360">
            <a:solidFill>
              <a:srgbClr val="000000"/>
            </a:solidFill>
            <a:miter/>
          </a:ln>
        </p:spPr>
        <p:style>
          <a:lnRef idx="0"/>
          <a:fillRef idx="0"/>
          <a:effectRef idx="0"/>
          <a:fontRef idx="minor"/>
        </p:style>
        <p:txBody>
          <a:bodyPr lIns="90000" rIns="90000" tIns="46800" bIns="46800"/>
          <a:p>
            <a:pPr/>
            <a:r>
              <a:rPr lang="de-DE" sz="1600" spc="-1">
                <a:solidFill>
                  <a:srgbClr val="ffffff"/>
                </a:solidFill>
                <a:latin typeface="Arial"/>
              </a:rPr>
              <a:t>Arbeit</a:t>
            </a:r>
            <a:endParaRPr/>
          </a:p>
        </p:txBody>
      </p:sp>
      <p:sp>
        <p:nvSpPr>
          <p:cNvPr id="123" name="CustomShape 17"/>
          <p:cNvSpPr/>
          <p:nvPr/>
        </p:nvSpPr>
        <p:spPr>
          <a:xfrm>
            <a:off x="7058160" y="2276640"/>
            <a:ext cx="622080" cy="345960"/>
          </a:xfrm>
          <a:custGeom>
            <a:avLst/>
            <a:gdLst/>
            <a:ahLst/>
            <a:rect l="l" t="t" r="r" b="b"/>
            <a:pathLst>
              <a:path w="21600" h="21600">
                <a:moveTo>
                  <a:pt x="0" y="0"/>
                </a:moveTo>
                <a:lnTo>
                  <a:pt x="21600" y="0"/>
                </a:lnTo>
                <a:lnTo>
                  <a:pt x="21600" y="21600"/>
                </a:lnTo>
                <a:lnTo>
                  <a:pt x="0" y="21600"/>
                </a:lnTo>
                <a:lnTo>
                  <a:pt x="0" y="0"/>
                </a:lnTo>
                <a:close/>
              </a:path>
            </a:pathLst>
          </a:custGeom>
          <a:solidFill>
            <a:srgbClr val="ffcc00">
              <a:alpha val="30000"/>
            </a:srgbClr>
          </a:solidFill>
          <a:ln w="9360">
            <a:solidFill>
              <a:srgbClr val="000000"/>
            </a:solidFill>
            <a:miter/>
          </a:ln>
        </p:spPr>
        <p:style>
          <a:lnRef idx="0"/>
          <a:fillRef idx="0"/>
          <a:effectRef idx="0"/>
          <a:fontRef idx="minor"/>
        </p:style>
        <p:txBody>
          <a:bodyPr lIns="90000" rIns="90000" tIns="46800" bIns="46800"/>
          <a:p>
            <a:pPr/>
            <a:r>
              <a:rPr lang="de-DE" sz="1600" spc="-1">
                <a:latin typeface="Arial"/>
              </a:rPr>
              <a:t>Geld</a:t>
            </a:r>
            <a:endParaRPr/>
          </a:p>
        </p:txBody>
      </p:sp>
      <p:sp>
        <p:nvSpPr>
          <p:cNvPr id="124" name="CustomShape 18"/>
          <p:cNvSpPr/>
          <p:nvPr/>
        </p:nvSpPr>
        <p:spPr>
          <a:xfrm rot="16200000">
            <a:off x="-2113920" y="4217040"/>
            <a:ext cx="476172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rPr>
              <a:t>Ebenen der Präsentation – </a:t>
            </a:r>
            <a:r>
              <a:rPr lang="de-DE" sz="1400" spc="-1">
                <a:solidFill>
                  <a:srgbClr val="ffcc66"/>
                </a:solidFill>
                <a:latin typeface="Arial"/>
              </a:rPr>
              <a:t>Skelett </a:t>
            </a:r>
            <a:r>
              <a:rPr lang="de-DE" sz="1400" spc="-1">
                <a:solidFill>
                  <a:srgbClr val="808080"/>
                </a:solidFill>
                <a:latin typeface="Arial"/>
              </a:rPr>
              <a:t>/ </a:t>
            </a:r>
            <a:r>
              <a:rPr lang="de-DE" sz="1400" spc="-1">
                <a:solidFill>
                  <a:srgbClr val="ff0000"/>
                </a:solidFill>
                <a:latin typeface="Arial"/>
              </a:rPr>
              <a:t>Roter Faden</a:t>
            </a:r>
            <a:r>
              <a:rPr lang="de-DE" sz="1400" spc="-1">
                <a:solidFill>
                  <a:srgbClr val="808080"/>
                </a:solidFill>
                <a:latin typeface="Arial"/>
              </a:rPr>
              <a:t> / </a:t>
            </a:r>
            <a:r>
              <a:rPr lang="de-DE" sz="1400" spc="-1">
                <a:solidFill>
                  <a:srgbClr val="333399"/>
                </a:solidFill>
                <a:latin typeface="Arial"/>
              </a:rPr>
              <a:t>Fleisch</a:t>
            </a:r>
            <a:endParaRPr/>
          </a:p>
          <a:p>
            <a:pPr/>
            <a:r>
              <a:rPr lang="de-DE" sz="1400" spc="-1">
                <a:solidFill>
                  <a:srgbClr val="333399"/>
                </a:solidFill>
                <a:latin typeface="Arial"/>
              </a:rPr>
              <a:t> </a:t>
            </a:r>
            <a:endParaRPr/>
          </a:p>
        </p:txBody>
      </p:sp>
      <p:sp>
        <p:nvSpPr>
          <p:cNvPr id="125" name="CustomShape 19"/>
          <p:cNvSpPr/>
          <p:nvPr/>
        </p:nvSpPr>
        <p:spPr>
          <a:xfrm>
            <a:off x="5245200" y="3349800"/>
            <a:ext cx="1665000" cy="398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80000"/>
              </a:lnSpc>
            </a:pPr>
            <a:r>
              <a:rPr lang="de-DE" sz="2000" spc="-1">
                <a:solidFill>
                  <a:srgbClr val="ff0000"/>
                </a:solidFill>
                <a:latin typeface="Monotype Corsiva"/>
              </a:rPr>
              <a:t>Kommentar</a:t>
            </a:r>
            <a:endParaRPr/>
          </a:p>
        </p:txBody>
      </p:sp>
      <p:sp>
        <p:nvSpPr>
          <p:cNvPr id="126" name="CustomShape 20"/>
          <p:cNvSpPr/>
          <p:nvPr/>
        </p:nvSpPr>
        <p:spPr>
          <a:xfrm>
            <a:off x="2965320" y="5114880"/>
            <a:ext cx="7477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Link</a:t>
            </a:r>
            <a:endParaRPr/>
          </a:p>
        </p:txBody>
      </p:sp>
      <p:sp>
        <p:nvSpPr>
          <p:cNvPr id="127" name="CustomShape 21"/>
          <p:cNvSpPr/>
          <p:nvPr/>
        </p:nvSpPr>
        <p:spPr>
          <a:xfrm>
            <a:off x="1195560" y="1136520"/>
            <a:ext cx="685800" cy="739800"/>
          </a:xfrm>
          <a:custGeom>
            <a:avLst/>
            <a:gdLst/>
            <a:ahLst/>
            <a:rect l="l" t="t" r="r" b="b"/>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25560">
            <a:solidFill>
              <a:srgbClr val="000000"/>
            </a:solidFill>
            <a:miter/>
          </a:ln>
        </p:spPr>
        <p:style>
          <a:lnRef idx="0"/>
          <a:fillRef idx="0"/>
          <a:effectRef idx="0"/>
          <a:fontRef idx="minor"/>
        </p:style>
      </p:sp>
      <p:sp>
        <p:nvSpPr>
          <p:cNvPr id="128" name="CustomShape 22"/>
          <p:cNvSpPr/>
          <p:nvPr/>
        </p:nvSpPr>
        <p:spPr>
          <a:xfrm>
            <a:off x="4356000" y="1139760"/>
            <a:ext cx="455760" cy="911160"/>
          </a:xfrm>
          <a:custGeom>
            <a:avLst/>
            <a:gdLst/>
            <a:ahLst/>
            <a:rect l="0" t="0" r="r" b="b"/>
            <a:pathLst>
              <a:path w="1268" h="2533">
                <a:moveTo>
                  <a:pt x="316" y="0"/>
                </a:moveTo>
                <a:lnTo>
                  <a:pt x="316" y="1899"/>
                </a:lnTo>
                <a:lnTo>
                  <a:pt x="0" y="1899"/>
                </a:lnTo>
                <a:lnTo>
                  <a:pt x="633" y="2532"/>
                </a:lnTo>
                <a:lnTo>
                  <a:pt x="1267" y="1899"/>
                </a:lnTo>
                <a:lnTo>
                  <a:pt x="950" y="1899"/>
                </a:lnTo>
                <a:lnTo>
                  <a:pt x="950" y="0"/>
                </a:lnTo>
                <a:lnTo>
                  <a:pt x="316" y="0"/>
                </a:lnTo>
              </a:path>
            </a:pathLst>
          </a:custGeom>
          <a:noFill/>
          <a:ln w="25560">
            <a:solidFill>
              <a:srgbClr val="000000"/>
            </a:solidFill>
            <a:miter/>
          </a:ln>
        </p:spPr>
        <p:style>
          <a:lnRef idx="0"/>
          <a:fillRef idx="0"/>
          <a:effectRef idx="0"/>
          <a:fontRef idx="minor"/>
        </p:style>
      </p:sp>
      <p:sp>
        <p:nvSpPr>
          <p:cNvPr id="129" name="CustomShape 23"/>
          <p:cNvSpPr/>
          <p:nvPr/>
        </p:nvSpPr>
        <p:spPr>
          <a:xfrm>
            <a:off x="2560680" y="1181160"/>
            <a:ext cx="725400" cy="782640"/>
          </a:xfrm>
          <a:custGeom>
            <a:avLst/>
            <a:gdLst/>
            <a:ahLst/>
            <a:rect l="l" t="t" r="r" b="b"/>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noFill/>
          <a:ln w="25560">
            <a:solidFill>
              <a:srgbClr val="000000"/>
            </a:solidFill>
            <a:miter/>
          </a:ln>
        </p:spPr>
        <p:style>
          <a:lnRef idx="0"/>
          <a:fillRef idx="0"/>
          <a:effectRef idx="0"/>
          <a:fontRef idx="minor"/>
        </p:style>
      </p:sp>
      <p:sp>
        <p:nvSpPr>
          <p:cNvPr id="130" name="CustomShape 24"/>
          <p:cNvSpPr/>
          <p:nvPr/>
        </p:nvSpPr>
        <p:spPr>
          <a:xfrm>
            <a:off x="1974960" y="1063800"/>
            <a:ext cx="398520" cy="996840"/>
          </a:xfrm>
          <a:custGeom>
            <a:avLst/>
            <a:gdLst/>
            <a:ahLst/>
            <a:rect l="0" t="0" r="r" b="b"/>
            <a:pathLst>
              <a:path w="1109" h="2771">
                <a:moveTo>
                  <a:pt x="0" y="551"/>
                </a:moveTo>
                <a:lnTo>
                  <a:pt x="554" y="0"/>
                </a:lnTo>
                <a:lnTo>
                  <a:pt x="1108" y="551"/>
                </a:lnTo>
                <a:lnTo>
                  <a:pt x="831" y="551"/>
                </a:lnTo>
                <a:lnTo>
                  <a:pt x="831" y="2218"/>
                </a:lnTo>
                <a:lnTo>
                  <a:pt x="1108" y="2218"/>
                </a:lnTo>
                <a:lnTo>
                  <a:pt x="554" y="2770"/>
                </a:lnTo>
                <a:lnTo>
                  <a:pt x="0" y="2218"/>
                </a:lnTo>
                <a:lnTo>
                  <a:pt x="277" y="2218"/>
                </a:lnTo>
                <a:lnTo>
                  <a:pt x="277" y="551"/>
                </a:lnTo>
                <a:lnTo>
                  <a:pt x="0" y="551"/>
                </a:lnTo>
              </a:path>
            </a:pathLst>
          </a:custGeom>
          <a:noFill/>
          <a:ln w="25560">
            <a:solidFill>
              <a:srgbClr val="000000"/>
            </a:solidFill>
            <a:miter/>
          </a:ln>
        </p:spPr>
        <p:style>
          <a:lnRef idx="0"/>
          <a:fillRef idx="0"/>
          <a:effectRef idx="0"/>
          <a:fontRef idx="minor"/>
        </p:style>
      </p:sp>
      <p:sp>
        <p:nvSpPr>
          <p:cNvPr id="131" name="CustomShape 25"/>
          <p:cNvSpPr/>
          <p:nvPr/>
        </p:nvSpPr>
        <p:spPr>
          <a:xfrm>
            <a:off x="3360600" y="1292400"/>
            <a:ext cx="789120" cy="685800"/>
          </a:xfrm>
          <a:custGeom>
            <a:avLst/>
            <a:gdLst/>
            <a:ahLst/>
            <a:rect l="l" t="t" r="r" b="b"/>
            <a:pathLst>
              <a:path w="24300" h="162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25560">
            <a:solidFill>
              <a:srgbClr val="000000"/>
            </a:solidFill>
            <a:miter/>
          </a:ln>
        </p:spPr>
        <p:style>
          <a:lnRef idx="0"/>
          <a:fillRef idx="0"/>
          <a:effectRef idx="0"/>
          <a:fontRef idx="minor"/>
        </p:style>
      </p:sp>
      <p:sp>
        <p:nvSpPr>
          <p:cNvPr id="132" name="CustomShape 26"/>
          <p:cNvSpPr/>
          <p:nvPr/>
        </p:nvSpPr>
        <p:spPr>
          <a:xfrm>
            <a:off x="2960640" y="2219400"/>
            <a:ext cx="3708360" cy="501480"/>
          </a:xfrm>
          <a:prstGeom prst="ellipse">
            <a:avLst/>
          </a:prstGeom>
          <a:noFill/>
          <a:ln w="25560">
            <a:solidFill>
              <a:srgbClr val="ff3300"/>
            </a:solidFill>
            <a:miter/>
          </a:ln>
        </p:spPr>
        <p:style>
          <a:lnRef idx="0"/>
          <a:fillRef idx="0"/>
          <a:effectRef idx="0"/>
          <a:fontRef idx="minor"/>
        </p:style>
      </p:sp>
      <p:sp>
        <p:nvSpPr>
          <p:cNvPr id="133" name="CustomShape 27"/>
          <p:cNvSpPr/>
          <p:nvPr/>
        </p:nvSpPr>
        <p:spPr>
          <a:xfrm rot="20554800">
            <a:off x="5454720" y="2768400"/>
            <a:ext cx="485640" cy="539640"/>
          </a:xfrm>
          <a:custGeom>
            <a:avLst/>
            <a:gdLst/>
            <a:ahLst/>
            <a:rect l="0" t="0" r="r" b="b"/>
            <a:pathLst>
              <a:path w="1289" h="1537">
                <a:moveTo>
                  <a:pt x="26" y="209"/>
                </a:moveTo>
                <a:lnTo>
                  <a:pt x="310" y="1116"/>
                </a:lnTo>
                <a:lnTo>
                  <a:pt x="0" y="1213"/>
                </a:lnTo>
                <a:lnTo>
                  <a:pt x="809" y="1536"/>
                </a:lnTo>
                <a:lnTo>
                  <a:pt x="1288" y="809"/>
                </a:lnTo>
                <a:lnTo>
                  <a:pt x="977" y="906"/>
                </a:lnTo>
                <a:lnTo>
                  <a:pt x="692" y="0"/>
                </a:lnTo>
                <a:lnTo>
                  <a:pt x="26" y="209"/>
                </a:lnTo>
              </a:path>
            </a:pathLst>
          </a:custGeom>
          <a:noFill/>
          <a:ln w="12600">
            <a:solidFill>
              <a:srgbClr val="ff0000"/>
            </a:solidFill>
            <a:miter/>
          </a:ln>
        </p:spPr>
        <p:style>
          <a:lnRef idx="0"/>
          <a:fillRef idx="0"/>
          <a:effectRef idx="0"/>
          <a:fontRef idx="minor"/>
        </p:style>
      </p:sp>
      <p:sp>
        <p:nvSpPr>
          <p:cNvPr id="134" name="CustomShape 28"/>
          <p:cNvSpPr/>
          <p:nvPr/>
        </p:nvSpPr>
        <p:spPr>
          <a:xfrm rot="16200000">
            <a:off x="3114000" y="3500640"/>
            <a:ext cx="485640" cy="706680"/>
          </a:xfrm>
          <a:custGeom>
            <a:avLst/>
            <a:gdLst/>
            <a:ahLst/>
            <a:rect l="0" t="0" r="r" b="b"/>
            <a:pathLst>
              <a:path w="1965" h="1351">
                <a:moveTo>
                  <a:pt x="0" y="1013"/>
                </a:moveTo>
                <a:lnTo>
                  <a:pt x="1473" y="1013"/>
                </a:lnTo>
                <a:lnTo>
                  <a:pt x="1473" y="1350"/>
                </a:lnTo>
                <a:lnTo>
                  <a:pt x="1964" y="675"/>
                </a:lnTo>
                <a:lnTo>
                  <a:pt x="1473" y="0"/>
                </a:lnTo>
                <a:lnTo>
                  <a:pt x="1473" y="338"/>
                </a:lnTo>
                <a:lnTo>
                  <a:pt x="0" y="338"/>
                </a:lnTo>
                <a:lnTo>
                  <a:pt x="0" y="1013"/>
                </a:lnTo>
              </a:path>
            </a:pathLst>
          </a:custGeom>
          <a:noFill/>
          <a:ln w="12600">
            <a:solidFill>
              <a:srgbClr val="000000"/>
            </a:solidFill>
            <a:miter/>
          </a:ln>
        </p:spPr>
        <p:style>
          <a:lnRef idx="0"/>
          <a:fillRef idx="0"/>
          <a:effectRef idx="0"/>
          <a:fontRef idx="minor"/>
        </p:style>
      </p:sp>
      <p:sp>
        <p:nvSpPr>
          <p:cNvPr id="135" name="CustomShape 29"/>
          <p:cNvSpPr/>
          <p:nvPr/>
        </p:nvSpPr>
        <p:spPr>
          <a:xfrm rot="959400">
            <a:off x="4856040" y="3030120"/>
            <a:ext cx="324000" cy="371520"/>
          </a:xfrm>
          <a:custGeom>
            <a:avLst/>
            <a:gdLst/>
            <a:ahLst/>
            <a:rect l="0" t="0" r="r" b="b"/>
            <a:pathLst>
              <a:path w="988" h="994">
                <a:moveTo>
                  <a:pt x="121" y="162"/>
                </a:moveTo>
                <a:lnTo>
                  <a:pt x="635" y="0"/>
                </a:lnTo>
                <a:lnTo>
                  <a:pt x="987" y="410"/>
                </a:lnTo>
                <a:lnTo>
                  <a:pt x="770" y="347"/>
                </a:lnTo>
                <a:lnTo>
                  <a:pt x="649" y="769"/>
                </a:lnTo>
                <a:lnTo>
                  <a:pt x="866" y="831"/>
                </a:lnTo>
                <a:lnTo>
                  <a:pt x="351" y="993"/>
                </a:lnTo>
                <a:lnTo>
                  <a:pt x="0" y="583"/>
                </a:lnTo>
                <a:lnTo>
                  <a:pt x="216" y="645"/>
                </a:lnTo>
                <a:lnTo>
                  <a:pt x="337" y="223"/>
                </a:lnTo>
                <a:lnTo>
                  <a:pt x="121" y="162"/>
                </a:lnTo>
              </a:path>
            </a:pathLst>
          </a:custGeom>
          <a:noFill/>
          <a:ln w="12600">
            <a:solidFill>
              <a:srgbClr val="000000"/>
            </a:solidFill>
            <a:miter/>
          </a:ln>
        </p:spPr>
        <p:style>
          <a:lnRef idx="0"/>
          <a:fillRef idx="0"/>
          <a:effectRef idx="0"/>
          <a:fontRef idx="minor"/>
        </p:style>
      </p:sp>
      <p:sp>
        <p:nvSpPr>
          <p:cNvPr id="136" name="TextShape 30"/>
          <p:cNvSpPr txBox="1"/>
          <p:nvPr/>
        </p:nvSpPr>
        <p:spPr>
          <a:xfrm>
            <a:off x="906120" y="317520"/>
            <a:ext cx="3135240" cy="503280"/>
          </a:xfrm>
          <a:prstGeom prst="rect">
            <a:avLst/>
          </a:prstGeom>
          <a:noFill/>
          <a:ln>
            <a:noFill/>
          </a:ln>
        </p:spPr>
        <p:txBody>
          <a:bodyPr lIns="90000" rIns="90000" tIns="46800" bIns="46800"/>
          <a:p>
            <a:pPr/>
            <a:r>
              <a:rPr lang="de-DE" sz="2000" spc="-1">
                <a:solidFill>
                  <a:srgbClr val="eaeaea"/>
                </a:solidFill>
                <a:latin typeface="Arial"/>
              </a:rPr>
              <a:t>Werkzeugkasten</a:t>
            </a:r>
            <a:endParaRPr/>
          </a:p>
        </p:txBody>
      </p:sp>
      <p:sp>
        <p:nvSpPr>
          <p:cNvPr id="137" name="CustomShape 31"/>
          <p:cNvSpPr/>
          <p:nvPr/>
        </p:nvSpPr>
        <p:spPr>
          <a:xfrm rot="16200000">
            <a:off x="4002840" y="3503880"/>
            <a:ext cx="485640" cy="706320"/>
          </a:xfrm>
          <a:custGeom>
            <a:avLst/>
            <a:gdLst/>
            <a:ahLst/>
            <a:rect l="0" t="0" r="r" b="b"/>
            <a:pathLst>
              <a:path w="1964" h="1351">
                <a:moveTo>
                  <a:pt x="0" y="1013"/>
                </a:moveTo>
                <a:lnTo>
                  <a:pt x="1472" y="1013"/>
                </a:lnTo>
                <a:lnTo>
                  <a:pt x="1472" y="1350"/>
                </a:lnTo>
                <a:lnTo>
                  <a:pt x="1963" y="675"/>
                </a:lnTo>
                <a:lnTo>
                  <a:pt x="1472" y="0"/>
                </a:lnTo>
                <a:lnTo>
                  <a:pt x="1472" y="338"/>
                </a:lnTo>
                <a:lnTo>
                  <a:pt x="0" y="338"/>
                </a:lnTo>
                <a:lnTo>
                  <a:pt x="0" y="1013"/>
                </a:lnTo>
              </a:path>
            </a:pathLst>
          </a:custGeom>
          <a:solidFill>
            <a:srgbClr val="ffcc66">
              <a:alpha val="30000"/>
            </a:srgbClr>
          </a:solidFill>
          <a:ln w="12600">
            <a:solidFill>
              <a:srgbClr val="000000"/>
            </a:solidFill>
            <a:miter/>
          </a:ln>
        </p:spPr>
        <p:style>
          <a:lnRef idx="0"/>
          <a:fillRef idx="0"/>
          <a:effectRef idx="0"/>
          <a:fontRef idx="minor"/>
        </p:style>
      </p:sp>
      <p:sp>
        <p:nvSpPr>
          <p:cNvPr id="138" name="CustomShape 32"/>
          <p:cNvSpPr/>
          <p:nvPr/>
        </p:nvSpPr>
        <p:spPr>
          <a:xfrm rot="16200000">
            <a:off x="4009320" y="2833920"/>
            <a:ext cx="485640" cy="706680"/>
          </a:xfrm>
          <a:custGeom>
            <a:avLst/>
            <a:gdLst/>
            <a:ahLst/>
            <a:rect l="0" t="0" r="r" b="b"/>
            <a:pathLst>
              <a:path w="1965" h="1351">
                <a:moveTo>
                  <a:pt x="0" y="1013"/>
                </a:moveTo>
                <a:lnTo>
                  <a:pt x="1473" y="1013"/>
                </a:lnTo>
                <a:lnTo>
                  <a:pt x="1473" y="1350"/>
                </a:lnTo>
                <a:lnTo>
                  <a:pt x="1964" y="675"/>
                </a:lnTo>
                <a:lnTo>
                  <a:pt x="1473" y="0"/>
                </a:lnTo>
                <a:lnTo>
                  <a:pt x="1473" y="338"/>
                </a:lnTo>
                <a:lnTo>
                  <a:pt x="0" y="338"/>
                </a:lnTo>
                <a:lnTo>
                  <a:pt x="0" y="1013"/>
                </a:lnTo>
              </a:path>
            </a:pathLst>
          </a:custGeom>
          <a:solidFill>
            <a:srgbClr val="3366ff">
              <a:alpha val="30000"/>
            </a:srgbClr>
          </a:solidFill>
          <a:ln w="12600">
            <a:solidFill>
              <a:srgbClr val="000000"/>
            </a:solidFill>
            <a:miter/>
          </a:ln>
        </p:spPr>
        <p:style>
          <a:lnRef idx="0"/>
          <a:fillRef idx="0"/>
          <a:effectRef idx="0"/>
          <a:fontRef idx="minor"/>
        </p:style>
      </p:sp>
      <p:sp>
        <p:nvSpPr>
          <p:cNvPr id="139" name="CustomShape 33"/>
          <p:cNvSpPr/>
          <p:nvPr/>
        </p:nvSpPr>
        <p:spPr>
          <a:xfrm>
            <a:off x="7842240" y="2709720"/>
            <a:ext cx="723960" cy="346320"/>
          </a:xfrm>
          <a:custGeom>
            <a:avLst/>
            <a:gdLst/>
            <a:ahLst/>
            <a:rect l="l" t="t" r="r" b="b"/>
            <a:pathLst>
              <a:path w="21600" h="21600">
                <a:moveTo>
                  <a:pt x="0" y="0"/>
                </a:moveTo>
                <a:lnTo>
                  <a:pt x="21600" y="0"/>
                </a:lnTo>
                <a:lnTo>
                  <a:pt x="21600" y="21600"/>
                </a:lnTo>
                <a:lnTo>
                  <a:pt x="0" y="21600"/>
                </a:lnTo>
                <a:lnTo>
                  <a:pt x="0" y="0"/>
                </a:lnTo>
                <a:close/>
              </a:path>
            </a:pathLst>
          </a:custGeom>
          <a:solidFill>
            <a:srgbClr val="ff0000">
              <a:alpha val="18000"/>
            </a:srgbClr>
          </a:solidFill>
          <a:ln w="9360">
            <a:solidFill>
              <a:srgbClr val="000000"/>
            </a:solidFill>
            <a:miter/>
          </a:ln>
        </p:spPr>
        <p:style>
          <a:lnRef idx="0"/>
          <a:fillRef idx="0"/>
          <a:effectRef idx="0"/>
          <a:fontRef idx="minor"/>
        </p:style>
        <p:txBody>
          <a:bodyPr lIns="90000" rIns="90000" tIns="46800" bIns="46800"/>
          <a:p>
            <a:pPr/>
            <a:r>
              <a:rPr lang="de-DE" sz="1600" spc="-1">
                <a:latin typeface="Arial"/>
              </a:rPr>
              <a:t>Arbeit</a:t>
            </a:r>
            <a:endParaRPr/>
          </a:p>
        </p:txBody>
      </p:sp>
      <p:sp>
        <p:nvSpPr>
          <p:cNvPr id="140" name="CustomShape 34"/>
          <p:cNvSpPr/>
          <p:nvPr/>
        </p:nvSpPr>
        <p:spPr>
          <a:xfrm rot="16200000">
            <a:off x="3123360" y="2818080"/>
            <a:ext cx="485640" cy="706320"/>
          </a:xfrm>
          <a:custGeom>
            <a:avLst/>
            <a:gdLst/>
            <a:ahLst/>
            <a:rect l="0" t="0" r="r" b="b"/>
            <a:pathLst>
              <a:path w="1964" h="1351">
                <a:moveTo>
                  <a:pt x="0" y="1013"/>
                </a:moveTo>
                <a:lnTo>
                  <a:pt x="1472" y="1013"/>
                </a:lnTo>
                <a:lnTo>
                  <a:pt x="1472" y="1350"/>
                </a:lnTo>
                <a:lnTo>
                  <a:pt x="1963" y="675"/>
                </a:lnTo>
                <a:lnTo>
                  <a:pt x="1472" y="0"/>
                </a:lnTo>
                <a:lnTo>
                  <a:pt x="1472" y="338"/>
                </a:lnTo>
                <a:lnTo>
                  <a:pt x="0" y="338"/>
                </a:lnTo>
                <a:lnTo>
                  <a:pt x="0" y="1013"/>
                </a:lnTo>
              </a:path>
            </a:pathLst>
          </a:custGeom>
          <a:solidFill>
            <a:srgbClr val="ff0000">
              <a:alpha val="30000"/>
            </a:srgbClr>
          </a:solidFill>
          <a:ln w="12600">
            <a:solidFill>
              <a:srgbClr val="000000"/>
            </a:solidFill>
            <a:miter/>
          </a:ln>
        </p:spPr>
        <p:style>
          <a:lnRef idx="0"/>
          <a:fillRef idx="0"/>
          <a:effectRef idx="0"/>
          <a:fontRef idx="minor"/>
        </p:style>
      </p:sp>
      <p:sp>
        <p:nvSpPr>
          <p:cNvPr id="141" name="CustomShape 35"/>
          <p:cNvSpPr/>
          <p:nvPr/>
        </p:nvSpPr>
        <p:spPr>
          <a:xfrm>
            <a:off x="1263600" y="2261160"/>
            <a:ext cx="1274760" cy="545040"/>
          </a:xfrm>
          <a:custGeom>
            <a:avLst/>
            <a:gdLst/>
            <a:ahLst/>
            <a:rect l="0" t="0" r="r" b="b"/>
            <a:pathLst>
              <a:path w="3543" h="2629">
                <a:moveTo>
                  <a:pt x="0" y="0"/>
                </a:moveTo>
                <a:lnTo>
                  <a:pt x="0" y="251"/>
                </a:lnTo>
                <a:lnTo>
                  <a:pt x="0" y="440"/>
                </a:lnTo>
                <a:lnTo>
                  <a:pt x="0" y="629"/>
                </a:lnTo>
                <a:lnTo>
                  <a:pt x="0" y="885"/>
                </a:lnTo>
                <a:lnTo>
                  <a:pt x="0" y="1074"/>
                </a:lnTo>
                <a:lnTo>
                  <a:pt x="0" y="1263"/>
                </a:lnTo>
                <a:lnTo>
                  <a:pt x="0" y="1515"/>
                </a:lnTo>
                <a:lnTo>
                  <a:pt x="588" y="1515"/>
                </a:lnTo>
                <a:lnTo>
                  <a:pt x="1029" y="1515"/>
                </a:lnTo>
                <a:lnTo>
                  <a:pt x="1470" y="1515"/>
                </a:lnTo>
                <a:lnTo>
                  <a:pt x="2071" y="1515"/>
                </a:lnTo>
                <a:lnTo>
                  <a:pt x="3100" y="2628"/>
                </a:lnTo>
                <a:lnTo>
                  <a:pt x="2953" y="1515"/>
                </a:lnTo>
                <a:lnTo>
                  <a:pt x="3542" y="1515"/>
                </a:lnTo>
                <a:lnTo>
                  <a:pt x="3542" y="1263"/>
                </a:lnTo>
                <a:lnTo>
                  <a:pt x="3542" y="1074"/>
                </a:lnTo>
                <a:lnTo>
                  <a:pt x="3542" y="885"/>
                </a:lnTo>
                <a:lnTo>
                  <a:pt x="3542" y="629"/>
                </a:lnTo>
                <a:lnTo>
                  <a:pt x="3542" y="440"/>
                </a:lnTo>
                <a:lnTo>
                  <a:pt x="3542" y="251"/>
                </a:lnTo>
                <a:lnTo>
                  <a:pt x="3542" y="0"/>
                </a:lnTo>
                <a:lnTo>
                  <a:pt x="2953" y="0"/>
                </a:lnTo>
                <a:lnTo>
                  <a:pt x="2512" y="0"/>
                </a:lnTo>
                <a:lnTo>
                  <a:pt x="2071" y="0"/>
                </a:lnTo>
                <a:lnTo>
                  <a:pt x="1470" y="0"/>
                </a:lnTo>
                <a:lnTo>
                  <a:pt x="1029" y="0"/>
                </a:lnTo>
                <a:lnTo>
                  <a:pt x="588" y="0"/>
                </a:lnTo>
                <a:lnTo>
                  <a:pt x="0" y="0"/>
                </a:lnTo>
              </a:path>
            </a:pathLst>
          </a:custGeom>
          <a:solidFill>
            <a:srgbClr val="ffcc00">
              <a:alpha val="29000"/>
            </a:srgbClr>
          </a:solidFill>
          <a:ln w="9360">
            <a:solidFill>
              <a:srgbClr val="000000"/>
            </a:solidFill>
            <a:miter/>
          </a:ln>
        </p:spPr>
        <p:style>
          <a:lnRef idx="0"/>
          <a:fillRef idx="0"/>
          <a:effectRef idx="0"/>
          <a:fontRef idx="minor"/>
        </p:style>
        <p:txBody>
          <a:bodyPr lIns="46800" rIns="46800" tIns="28800" bIns="28800" anchor="ctr" anchorCtr="1"/>
          <a:p>
            <a:pPr algn="ctr"/>
            <a:r>
              <a:rPr lang="de-DE" sz="1600" spc="-1">
                <a:latin typeface="Arial"/>
              </a:rPr>
              <a:t>Sprechblase Wert</a:t>
            </a:r>
            <a:endParaRPr/>
          </a:p>
        </p:txBody>
      </p:sp>
      <p:sp>
        <p:nvSpPr>
          <p:cNvPr id="142" name="CustomShape 36"/>
          <p:cNvSpPr/>
          <p:nvPr/>
        </p:nvSpPr>
        <p:spPr>
          <a:xfrm>
            <a:off x="1246320" y="3316680"/>
            <a:ext cx="1365120" cy="545040"/>
          </a:xfrm>
          <a:custGeom>
            <a:avLst/>
            <a:gdLst/>
            <a:ahLst/>
            <a:rect l="0" t="0" r="r" b="b"/>
            <a:pathLst>
              <a:path w="3794" h="2318">
                <a:moveTo>
                  <a:pt x="0" y="0"/>
                </a:moveTo>
                <a:lnTo>
                  <a:pt x="0" y="251"/>
                </a:lnTo>
                <a:lnTo>
                  <a:pt x="0" y="440"/>
                </a:lnTo>
                <a:lnTo>
                  <a:pt x="0" y="629"/>
                </a:lnTo>
                <a:lnTo>
                  <a:pt x="0" y="885"/>
                </a:lnTo>
                <a:lnTo>
                  <a:pt x="0" y="1074"/>
                </a:lnTo>
                <a:lnTo>
                  <a:pt x="0" y="1263"/>
                </a:lnTo>
                <a:lnTo>
                  <a:pt x="0" y="1515"/>
                </a:lnTo>
                <a:lnTo>
                  <a:pt x="630" y="1515"/>
                </a:lnTo>
                <a:lnTo>
                  <a:pt x="1102" y="1515"/>
                </a:lnTo>
                <a:lnTo>
                  <a:pt x="1575" y="1515"/>
                </a:lnTo>
                <a:lnTo>
                  <a:pt x="2217" y="1515"/>
                </a:lnTo>
                <a:lnTo>
                  <a:pt x="3029" y="2317"/>
                </a:lnTo>
                <a:lnTo>
                  <a:pt x="3162" y="1515"/>
                </a:lnTo>
                <a:lnTo>
                  <a:pt x="3793" y="1515"/>
                </a:lnTo>
                <a:lnTo>
                  <a:pt x="3793" y="1263"/>
                </a:lnTo>
                <a:lnTo>
                  <a:pt x="3793" y="1074"/>
                </a:lnTo>
                <a:lnTo>
                  <a:pt x="3793" y="885"/>
                </a:lnTo>
                <a:lnTo>
                  <a:pt x="3793" y="629"/>
                </a:lnTo>
                <a:lnTo>
                  <a:pt x="3793" y="440"/>
                </a:lnTo>
                <a:lnTo>
                  <a:pt x="3793" y="251"/>
                </a:lnTo>
                <a:lnTo>
                  <a:pt x="3793" y="0"/>
                </a:lnTo>
                <a:lnTo>
                  <a:pt x="3162" y="0"/>
                </a:lnTo>
                <a:lnTo>
                  <a:pt x="2690" y="0"/>
                </a:lnTo>
                <a:lnTo>
                  <a:pt x="2217" y="0"/>
                </a:lnTo>
                <a:lnTo>
                  <a:pt x="1575" y="0"/>
                </a:lnTo>
                <a:lnTo>
                  <a:pt x="1102" y="0"/>
                </a:lnTo>
                <a:lnTo>
                  <a:pt x="630" y="0"/>
                </a:lnTo>
                <a:lnTo>
                  <a:pt x="0" y="0"/>
                </a:lnTo>
              </a:path>
            </a:pathLst>
          </a:custGeom>
          <a:solidFill>
            <a:srgbClr val="3366ff">
              <a:alpha val="30000"/>
            </a:srgbClr>
          </a:solidFill>
          <a:ln w="9360">
            <a:solidFill>
              <a:srgbClr val="000000"/>
            </a:solidFill>
            <a:miter/>
          </a:ln>
        </p:spPr>
        <p:style>
          <a:lnRef idx="0"/>
          <a:fillRef idx="0"/>
          <a:effectRef idx="0"/>
          <a:fontRef idx="minor"/>
        </p:style>
        <p:txBody>
          <a:bodyPr lIns="90000" rIns="90000" tIns="28800" bIns="28800" anchor="ctr" anchorCtr="1"/>
          <a:p>
            <a:pPr algn="ctr"/>
            <a:r>
              <a:rPr lang="de-DE" sz="1600" spc="-1">
                <a:latin typeface="Arial"/>
              </a:rPr>
              <a:t>Sprechblase Ware</a:t>
            </a:r>
            <a:endParaRPr/>
          </a:p>
        </p:txBody>
      </p:sp>
      <p:sp>
        <p:nvSpPr>
          <p:cNvPr id="143" name="CustomShape 37"/>
          <p:cNvSpPr/>
          <p:nvPr/>
        </p:nvSpPr>
        <p:spPr>
          <a:xfrm>
            <a:off x="5253480" y="3849840"/>
            <a:ext cx="1305360" cy="337320"/>
          </a:xfrm>
          <a:prstGeom prst="rect">
            <a:avLst/>
          </a:prstGeom>
          <a:noFill/>
          <a:ln>
            <a:noFill/>
          </a:ln>
        </p:spPr>
        <p:style>
          <a:lnRef idx="0"/>
          <a:fillRef idx="0"/>
          <a:effectRef idx="0"/>
          <a:fontRef idx="minor"/>
        </p:style>
        <p:txBody>
          <a:bodyPr wrap="none" lIns="90000" rIns="90000" tIns="46800" bIns="46800"/>
          <a:p>
            <a:pPr algn="ctr"/>
            <a:r>
              <a:rPr b="1" lang="de-DE" sz="1600" spc="-1">
                <a:solidFill>
                  <a:srgbClr val="ff0000"/>
                </a:solidFill>
                <a:latin typeface="Arial"/>
              </a:rPr>
              <a:t>Kommentar</a:t>
            </a:r>
            <a:endParaRPr/>
          </a:p>
        </p:txBody>
      </p:sp>
      <p:sp>
        <p:nvSpPr>
          <p:cNvPr id="144" name="CustomShape 38"/>
          <p:cNvSpPr/>
          <p:nvPr/>
        </p:nvSpPr>
        <p:spPr>
          <a:xfrm>
            <a:off x="4370400" y="6180120"/>
            <a:ext cx="833400" cy="677880"/>
          </a:xfrm>
          <a:custGeom>
            <a:avLst/>
            <a:gdLst/>
            <a:ahLst/>
            <a:rect l="l" t="t"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99ccff"/>
          </a:solidFill>
          <a:ln w="9360">
            <a:solidFill>
              <a:srgbClr val="000000"/>
            </a:solidFill>
            <a:round/>
          </a:ln>
        </p:spPr>
        <p:style>
          <a:lnRef idx="0"/>
          <a:fillRef idx="0"/>
          <a:effectRef idx="0"/>
          <a:fontRef idx="minor"/>
        </p:style>
      </p:sp>
      <p:sp>
        <p:nvSpPr>
          <p:cNvPr id="145" name="CustomShape 39"/>
          <p:cNvSpPr/>
          <p:nvPr/>
        </p:nvSpPr>
        <p:spPr>
          <a:xfrm>
            <a:off x="5239800" y="6343560"/>
            <a:ext cx="1637640" cy="337320"/>
          </a:xfrm>
          <a:prstGeom prst="rect">
            <a:avLst/>
          </a:prstGeom>
          <a:noFill/>
          <a:ln>
            <a:noFill/>
          </a:ln>
        </p:spPr>
        <p:style>
          <a:lnRef idx="0"/>
          <a:fillRef idx="0"/>
          <a:effectRef idx="0"/>
          <a:fontRef idx="minor"/>
        </p:style>
        <p:txBody>
          <a:bodyPr wrap="none" lIns="90000" rIns="90000" tIns="46800" bIns="46800"/>
          <a:p>
            <a:pPr algn="ctr"/>
            <a:r>
              <a:rPr b="1" lang="de-DE" sz="1600" spc="-1">
                <a:solidFill>
                  <a:srgbClr val="ff0000"/>
                </a:solidFill>
                <a:latin typeface="Arial"/>
              </a:rPr>
              <a:t>= Folie unfertig</a:t>
            </a:r>
            <a:endParaRPr/>
          </a:p>
        </p:txBody>
      </p:sp>
      <p:sp>
        <p:nvSpPr>
          <p:cNvPr id="146" name="CustomShape 40"/>
          <p:cNvSpPr/>
          <p:nvPr/>
        </p:nvSpPr>
        <p:spPr>
          <a:xfrm>
            <a:off x="7056360" y="5127480"/>
            <a:ext cx="1849680" cy="580680"/>
          </a:xfrm>
          <a:custGeom>
            <a:avLst/>
            <a:gdLst/>
            <a:ahLst/>
            <a:rect l="l" t="t" r="r" b="b"/>
            <a:pathLst>
              <a:path w="21600" h="21600">
                <a:moveTo>
                  <a:pt x="0" y="0"/>
                </a:moveTo>
                <a:lnTo>
                  <a:pt x="21600" y="0"/>
                </a:lnTo>
                <a:lnTo>
                  <a:pt x="21600" y="21600"/>
                </a:lnTo>
                <a:lnTo>
                  <a:pt x="0" y="21600"/>
                </a:lnTo>
                <a:lnTo>
                  <a:pt x="0" y="0"/>
                </a:lnTo>
                <a:close/>
              </a:path>
            </a:pathLst>
          </a:custGeom>
          <a:solidFill>
            <a:srgbClr val="eaeaea">
              <a:alpha val="60000"/>
            </a:srgbClr>
          </a:solidFill>
          <a:ln>
            <a:noFill/>
          </a:ln>
        </p:spPr>
        <p:style>
          <a:lnRef idx="0"/>
          <a:fillRef idx="0"/>
          <a:effectRef idx="0"/>
          <a:fontRef idx="minor"/>
        </p:style>
        <p:txBody>
          <a:bodyPr lIns="90000" rIns="90000" tIns="46800" bIns="46800"/>
          <a:p>
            <a:pPr algn="ctr"/>
            <a:r>
              <a:rPr b="1" lang="de-DE" sz="1600" spc="-1">
                <a:solidFill>
                  <a:srgbClr val="3366ff"/>
                </a:solidFill>
                <a:latin typeface="Arial"/>
              </a:rPr>
              <a:t>Bildbeschriftung im Bild</a:t>
            </a:r>
            <a:endParaRPr/>
          </a:p>
        </p:txBody>
      </p:sp>
      <p:sp>
        <p:nvSpPr>
          <p:cNvPr id="147" name="CustomShape 41"/>
          <p:cNvSpPr/>
          <p:nvPr/>
        </p:nvSpPr>
        <p:spPr>
          <a:xfrm>
            <a:off x="7043760" y="5600880"/>
            <a:ext cx="1830240" cy="580680"/>
          </a:xfrm>
          <a:custGeom>
            <a:avLst/>
            <a:gdLst/>
            <a:ahLst/>
            <a:rect l="l" t="t" r="r" b="b"/>
            <a:pathLst>
              <a:path w="21600" h="21600">
                <a:moveTo>
                  <a:pt x="0" y="0"/>
                </a:moveTo>
                <a:lnTo>
                  <a:pt x="21600" y="0"/>
                </a:lnTo>
                <a:lnTo>
                  <a:pt x="21600" y="21600"/>
                </a:lnTo>
                <a:lnTo>
                  <a:pt x="0" y="21600"/>
                </a:lnTo>
                <a:lnTo>
                  <a:pt x="0" y="0"/>
                </a:lnTo>
                <a:close/>
              </a:path>
            </a:pathLst>
          </a:custGeom>
          <a:solidFill>
            <a:srgbClr val="eaeaea">
              <a:alpha val="60000"/>
            </a:srgbClr>
          </a:solidFill>
          <a:ln>
            <a:noFill/>
          </a:ln>
        </p:spPr>
        <p:style>
          <a:lnRef idx="0"/>
          <a:fillRef idx="0"/>
          <a:effectRef idx="0"/>
          <a:fontRef idx="minor"/>
        </p:style>
        <p:txBody>
          <a:bodyPr lIns="90000" rIns="90000" tIns="46800" bIns="46800"/>
          <a:p>
            <a:pPr algn="ctr"/>
            <a:r>
              <a:rPr b="1" lang="de-DE" sz="1600" spc="-1">
                <a:solidFill>
                  <a:srgbClr val="ff0000"/>
                </a:solidFill>
                <a:latin typeface="Arial"/>
              </a:rPr>
              <a:t>Bildbeschriftung im Bild</a:t>
            </a:r>
            <a:endParaRPr/>
          </a:p>
        </p:txBody>
      </p:sp>
      <p:sp>
        <p:nvSpPr>
          <p:cNvPr id="148" name="CustomShape 42"/>
          <p:cNvSpPr/>
          <p:nvPr/>
        </p:nvSpPr>
        <p:spPr>
          <a:xfrm>
            <a:off x="7043760" y="1015920"/>
            <a:ext cx="1194120" cy="33732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ff0000"/>
            </a:solidFill>
            <a:miter/>
          </a:ln>
        </p:spPr>
        <p:style>
          <a:lnRef idx="0"/>
          <a:fillRef idx="0"/>
          <a:effectRef idx="0"/>
          <a:fontRef idx="minor"/>
        </p:style>
        <p:txBody>
          <a:bodyPr wrap="none" lIns="90000" rIns="90000" tIns="46800" bIns="46800"/>
          <a:p>
            <a:pPr/>
            <a:r>
              <a:rPr lang="de-DE" sz="1600" spc="-1">
                <a:solidFill>
                  <a:srgbClr val="ff0000"/>
                </a:solidFill>
                <a:latin typeface="Arial"/>
              </a:rPr>
              <a:t>Normal</a:t>
            </a:r>
            <a:r>
              <a:rPr b="1" lang="de-DE" sz="1600" spc="-1">
                <a:solidFill>
                  <a:srgbClr val="ff0000"/>
                </a:solidFill>
                <a:latin typeface="Arial"/>
              </a:rPr>
              <a:t>text</a:t>
            </a:r>
            <a:endParaRPr/>
          </a:p>
        </p:txBody>
      </p:sp>
      <p:sp>
        <p:nvSpPr>
          <p:cNvPr id="149" name="CustomShape 43"/>
          <p:cNvSpPr/>
          <p:nvPr/>
        </p:nvSpPr>
        <p:spPr>
          <a:xfrm>
            <a:off x="1220760" y="4319640"/>
            <a:ext cx="1974960" cy="519120"/>
          </a:xfrm>
          <a:prstGeom prst="rect">
            <a:avLst/>
          </a:prstGeom>
          <a:noFill/>
          <a:ln w="28440">
            <a:solidFill>
              <a:srgbClr val="ff0000"/>
            </a:solidFill>
            <a:miter/>
          </a:ln>
        </p:spPr>
        <p:style>
          <a:lnRef idx="0"/>
          <a:fillRef idx="0"/>
          <a:effectRef idx="0"/>
          <a:fontRef idx="minor"/>
        </p:style>
        <p:txBody>
          <a:bodyPr wrap="none" lIns="90000" rIns="90000" tIns="46800" bIns="46800" anchor="ctr"/>
          <a:p>
            <a:pPr algn="ctr"/>
            <a:r>
              <a:rPr lang="de-DE" sz="1600" spc="-1">
                <a:latin typeface="Arial"/>
              </a:rPr>
              <a:t>Eigentumsgrenze</a:t>
            </a:r>
            <a:endParaRPr/>
          </a:p>
        </p:txBody>
      </p:sp>
    </p:spTree>
  </p:cSld>
  <p:timing>
    <p:tnLst>
      <p:par>
        <p:cTn id="3" dur="indefinite" restart="never" nodeType="tmRoot">
          <p:childTnLst>
            <p:seq>
              <p:cTn id="4" dur="indefinite" nodeType="mainSeq">
                <p:childTnLst>
                  <p:par>
                    <p:cTn id="5" fill="hold">
                      <p:stCondLst>
                        <p:cond delay="0"/>
                      </p:stCondLst>
                      <p:childTnLst>
                        <p:par>
                          <p:cTn id="6" fill="hold">
                            <p:stCondLst>
                              <p:cond delay="0"/>
                            </p:stCondLst>
                            <p:childTnLst>
                              <p:par>
                                <p:cTn id="7" nodeType="afterEffect" fill="hold" presetClass="entr" presetID="10">
                                  <p:stCondLst>
                                    <p:cond delay="5000"/>
                                  </p:stCondLst>
                                  <p:childTnLst>
                                    <p:set>
                                      <p:cBhvr>
                                        <p:cTn id="8" dur="1" fill="hold">
                                          <p:stCondLst>
                                            <p:cond delay="0"/>
                                          </p:stCondLst>
                                        </p:cTn>
                                        <p:tgtEl>
                                          <p:spTgt spid="142"/>
                                        </p:tgtEl>
                                        <p:attrNameLst>
                                          <p:attrName>style.visibility</p:attrName>
                                        </p:attrNameLst>
                                      </p:cBhvr>
                                      <p:to>
                                        <p:strVal val="visible"/>
                                      </p:to>
                                    </p:set>
                                    <p:animEffect filter="fade" transition="in">
                                      <p:cBhvr additive="repl">
                                        <p:cTn id="9" dur="2000"/>
                                        <p:tgtEl>
                                          <p:spTgt spid="142"/>
                                        </p:tgtEl>
                                      </p:cBhvr>
                                    </p:animEffect>
                                  </p:childTnLst>
                                </p:cTn>
                              </p:par>
                            </p:childTnLst>
                          </p:cTn>
                        </p:par>
                        <p:par>
                          <p:cTn id="10" fill="hold">
                            <p:stCondLst>
                              <p:cond delay="7000"/>
                            </p:stCondLst>
                            <p:childTnLst>
                              <p:par>
                                <p:cTn id="11" nodeType="afterEffect" fill="hold" presetClass="entr" presetID="10">
                                  <p:stCondLst>
                                    <p:cond delay="0"/>
                                  </p:stCondLst>
                                  <p:childTnLst>
                                    <p:set>
                                      <p:cBhvr>
                                        <p:cTn id="12" dur="1" fill="hold">
                                          <p:stCondLst>
                                            <p:cond delay="0"/>
                                          </p:stCondLst>
                                        </p:cTn>
                                        <p:tgtEl>
                                          <p:spTgt spid="146"/>
                                        </p:tgtEl>
                                        <p:attrNameLst>
                                          <p:attrName>style.visibility</p:attrName>
                                        </p:attrNameLst>
                                      </p:cBhvr>
                                      <p:to>
                                        <p:strVal val="visible"/>
                                      </p:to>
                                    </p:set>
                                    <p:animEffect filter="fade" transition="in">
                                      <p:cBhvr additive="repl">
                                        <p:cTn id="13" dur="2000"/>
                                        <p:tgtEl>
                                          <p:spTgt spid="146"/>
                                        </p:tgtEl>
                                      </p:cBhvr>
                                    </p:animEffect>
                                  </p:childTnLst>
                                </p:cTn>
                              </p:par>
                            </p:childTnLst>
                          </p:cTn>
                        </p:par>
                        <p:par>
                          <p:cTn id="14" fill="hold">
                            <p:stCondLst>
                              <p:cond delay="9000"/>
                            </p:stCondLst>
                            <p:childTnLst>
                              <p:par>
                                <p:cTn id="15" nodeType="afterEffect" fill="hold" presetClass="entr" presetID="10">
                                  <p:stCondLst>
                                    <p:cond delay="0"/>
                                  </p:stCondLst>
                                  <p:childTnLst>
                                    <p:set>
                                      <p:cBhvr>
                                        <p:cTn id="16" dur="1" fill="hold">
                                          <p:stCondLst>
                                            <p:cond delay="0"/>
                                          </p:stCondLst>
                                        </p:cTn>
                                        <p:tgtEl>
                                          <p:spTgt spid="147"/>
                                        </p:tgtEl>
                                        <p:attrNameLst>
                                          <p:attrName>style.visibility</p:attrName>
                                        </p:attrNameLst>
                                      </p:cBhvr>
                                      <p:to>
                                        <p:strVal val="visible"/>
                                      </p:to>
                                    </p:set>
                                    <p:animEffect filter="fade" transition="in">
                                      <p:cBhvr additive="repl">
                                        <p:cTn id="17" dur="2000"/>
                                        <p:tgtEl>
                                          <p:spTgt spid="1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89"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490"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101 </a:t>
            </a:r>
            <a:endParaRPr/>
          </a:p>
          <a:p>
            <a:pPr algn="ctr"/>
            <a:r>
              <a:rPr lang="de-DE" sz="1400" spc="-1">
                <a:solidFill>
                  <a:srgbClr val="808080"/>
                </a:solidFill>
                <a:latin typeface="Arial"/>
              </a:rPr>
              <a:t>Originaltext</a:t>
            </a:r>
            <a:endParaRPr/>
          </a:p>
        </p:txBody>
      </p:sp>
      <p:sp>
        <p:nvSpPr>
          <p:cNvPr id="491"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492"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493"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494"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en-GB" sz="2000" spc="-1">
                <a:solidFill>
                  <a:srgbClr val="000000"/>
                </a:solidFill>
                <a:latin typeface="Arial"/>
                <a:ea typeface="Arial"/>
              </a:rPr>
              <a:t>Teil 1: Austauschprozess erzeugt notwendig Ware als Geld 2</a:t>
            </a:r>
            <a:endParaRPr/>
          </a:p>
        </p:txBody>
      </p:sp>
      <p:sp>
        <p:nvSpPr>
          <p:cNvPr id="495"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496" name="CustomShape 8"/>
          <p:cNvSpPr/>
          <p:nvPr/>
        </p:nvSpPr>
        <p:spPr>
          <a:xfrm>
            <a:off x="3348720" y="2844000"/>
            <a:ext cx="3599280" cy="3456000"/>
          </a:xfrm>
          <a:prstGeom prst="ellipse">
            <a:avLst/>
          </a:prstGeom>
          <a:solidFill>
            <a:srgbClr val="3399ff"/>
          </a:solidFill>
          <a:ln>
            <a:solidFill>
              <a:srgbClr val="3465a4"/>
            </a:solidFill>
          </a:ln>
        </p:spPr>
        <p:style>
          <a:lnRef idx="0"/>
          <a:fillRef idx="0"/>
          <a:effectRef idx="0"/>
          <a:fontRef idx="minor"/>
        </p:style>
      </p:sp>
      <p:sp>
        <p:nvSpPr>
          <p:cNvPr id="497" name="CustomShape 9"/>
          <p:cNvSpPr/>
          <p:nvPr/>
        </p:nvSpPr>
        <p:spPr>
          <a:xfrm>
            <a:off x="1152360" y="972000"/>
            <a:ext cx="7560000" cy="228420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Anders ausgedrückt: Für </a:t>
            </a:r>
            <a:r>
              <a:rPr b="1" lang="de-DE" sz="1600" spc="-1">
                <a:latin typeface="Arial"/>
              </a:rPr>
              <a:t>jeden</a:t>
            </a:r>
            <a:r>
              <a:rPr lang="de-DE" sz="1600" spc="-1">
                <a:latin typeface="Arial"/>
              </a:rPr>
              <a:t> ist seine eigene Ware allgemeines Äquivalent für alle anderen Waren und somit ist keine Ware allgemeines Äquivialent.</a:t>
            </a:r>
            <a:endParaRPr/>
          </a:p>
          <a:p>
            <a:endParaRPr/>
          </a:p>
          <a:p>
            <a:r>
              <a:rPr lang="de-DE" sz="1600" spc="-1">
                <a:latin typeface="Arial"/>
              </a:rPr>
              <a:t>Der Widerspruch des Fehlens des allgemeinen Äquivalents aber der Notwendigkeit des allgemeinen Äquivalents löst sich in der </a:t>
            </a:r>
            <a:r>
              <a:rPr b="1" lang="de-DE" sz="1600" spc="-1">
                <a:latin typeface="Arial"/>
              </a:rPr>
              <a:t>gesellschaftliche Tat</a:t>
            </a:r>
            <a:r>
              <a:rPr lang="de-DE" sz="1600" spc="-1">
                <a:latin typeface="Arial"/>
              </a:rPr>
              <a:t>. </a:t>
            </a:r>
            <a:endParaRPr/>
          </a:p>
          <a:p>
            <a:endParaRPr/>
          </a:p>
          <a:p>
            <a:r>
              <a:rPr lang="de-DE" sz="1600" spc="-1">
                <a:latin typeface="Arial"/>
              </a:rPr>
              <a:t>"Im Anfang war die Tat. Sie haben daher schon gehandelt, bevor sie gedacht haben."</a:t>
            </a:r>
            <a:endParaRPr/>
          </a:p>
          <a:p>
            <a:endParaRPr/>
          </a:p>
        </p:txBody>
      </p:sp>
      <p:sp>
        <p:nvSpPr>
          <p:cNvPr id="498" name="CustomShape 10"/>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499" name="CustomShape 11"/>
          <p:cNvSpPr/>
          <p:nvPr/>
        </p:nvSpPr>
        <p:spPr>
          <a:xfrm>
            <a:off x="1118160" y="3450600"/>
            <a:ext cx="1646640" cy="2271240"/>
          </a:xfrm>
          <a:prstGeom prst="frame">
            <a:avLst>
              <a:gd name="adj1" fmla="val 606"/>
            </a:avLst>
          </a:prstGeom>
          <a:solidFill>
            <a:srgbClr val="729fcf"/>
          </a:solidFill>
          <a:ln>
            <a:solidFill>
              <a:srgbClr val="3465a4"/>
            </a:solidFill>
          </a:ln>
        </p:spPr>
        <p:style>
          <a:lnRef idx="0"/>
          <a:fillRef idx="0"/>
          <a:effectRef idx="0"/>
          <a:fontRef idx="minor"/>
        </p:style>
      </p:sp>
      <p:pic>
        <p:nvPicPr>
          <p:cNvPr id="500" name="" descr=""/>
          <p:cNvPicPr/>
          <p:nvPr/>
        </p:nvPicPr>
        <p:blipFill>
          <a:blip r:embed="rId1"/>
          <a:stretch/>
        </p:blipFill>
        <p:spPr>
          <a:xfrm>
            <a:off x="1261440" y="3638520"/>
            <a:ext cx="1444320" cy="1941840"/>
          </a:xfrm>
          <a:prstGeom prst="rect">
            <a:avLst/>
          </a:prstGeom>
          <a:ln>
            <a:noFill/>
          </a:ln>
        </p:spPr>
      </p:pic>
      <p:sp>
        <p:nvSpPr>
          <p:cNvPr id="501" name="CustomShape 12"/>
          <p:cNvSpPr/>
          <p:nvPr/>
        </p:nvSpPr>
        <p:spPr>
          <a:xfrm>
            <a:off x="2758320" y="4357080"/>
            <a:ext cx="627480" cy="397440"/>
          </a:xfrm>
          <a:custGeom>
            <a:avLst/>
            <a:gdLst/>
            <a:ahLst/>
            <a:rect l="0" t="0" r="r" b="b"/>
            <a:pathLst>
              <a:path w="1745" h="1106">
                <a:moveTo>
                  <a:pt x="0" y="552"/>
                </a:moveTo>
                <a:lnTo>
                  <a:pt x="347" y="0"/>
                </a:lnTo>
                <a:lnTo>
                  <a:pt x="347" y="276"/>
                </a:lnTo>
                <a:lnTo>
                  <a:pt x="1396" y="276"/>
                </a:lnTo>
                <a:lnTo>
                  <a:pt x="1396" y="0"/>
                </a:lnTo>
                <a:lnTo>
                  <a:pt x="1744" y="552"/>
                </a:lnTo>
                <a:lnTo>
                  <a:pt x="1396" y="1105"/>
                </a:lnTo>
                <a:lnTo>
                  <a:pt x="1396" y="828"/>
                </a:lnTo>
                <a:lnTo>
                  <a:pt x="347" y="828"/>
                </a:lnTo>
                <a:lnTo>
                  <a:pt x="347" y="1105"/>
                </a:lnTo>
                <a:lnTo>
                  <a:pt x="0" y="552"/>
                </a:lnTo>
              </a:path>
            </a:pathLst>
          </a:custGeom>
          <a:solidFill>
            <a:srgbClr val="729fcf"/>
          </a:solidFill>
          <a:ln>
            <a:solidFill>
              <a:srgbClr val="3465a4"/>
            </a:solidFill>
          </a:ln>
        </p:spPr>
        <p:style>
          <a:lnRef idx="0"/>
          <a:fillRef idx="0"/>
          <a:effectRef idx="0"/>
          <a:fontRef idx="minor"/>
        </p:style>
      </p:sp>
      <p:sp>
        <p:nvSpPr>
          <p:cNvPr id="502" name="CustomShape 13"/>
          <p:cNvSpPr/>
          <p:nvPr/>
        </p:nvSpPr>
        <p:spPr>
          <a:xfrm>
            <a:off x="5364000" y="4248000"/>
            <a:ext cx="972000" cy="576000"/>
          </a:xfrm>
          <a:prstGeom prst="bevel">
            <a:avLst>
              <a:gd name="adj" fmla="val 2700"/>
            </a:avLst>
          </a:prstGeom>
          <a:solidFill>
            <a:srgbClr val="ffff66"/>
          </a:solidFill>
          <a:ln>
            <a:solidFill>
              <a:srgbClr val="3465a4"/>
            </a:solidFill>
          </a:ln>
        </p:spPr>
        <p:style>
          <a:lnRef idx="0"/>
          <a:fillRef idx="0"/>
          <a:effectRef idx="0"/>
          <a:fontRef idx="minor"/>
        </p:style>
      </p:sp>
      <p:sp>
        <p:nvSpPr>
          <p:cNvPr id="503" name="CustomShape 14"/>
          <p:cNvSpPr/>
          <p:nvPr/>
        </p:nvSpPr>
        <p:spPr>
          <a:xfrm>
            <a:off x="3456720" y="4212720"/>
            <a:ext cx="972000" cy="576000"/>
          </a:xfrm>
          <a:prstGeom prst="bevel">
            <a:avLst>
              <a:gd name="adj" fmla="val 2700"/>
            </a:avLst>
          </a:prstGeom>
          <a:solidFill>
            <a:srgbClr val="ffff66"/>
          </a:solidFill>
          <a:ln>
            <a:solidFill>
              <a:srgbClr val="3465a4"/>
            </a:solidFill>
          </a:ln>
        </p:spPr>
        <p:style>
          <a:lnRef idx="0"/>
          <a:fillRef idx="0"/>
          <a:effectRef idx="0"/>
          <a:fontRef idx="minor"/>
        </p:style>
      </p:sp>
      <p:pic>
        <p:nvPicPr>
          <p:cNvPr id="504" name="" descr=""/>
          <p:cNvPicPr/>
          <p:nvPr/>
        </p:nvPicPr>
        <p:blipFill>
          <a:blip r:embed="rId2"/>
          <a:stretch/>
        </p:blipFill>
        <p:spPr>
          <a:xfrm>
            <a:off x="3708000" y="4290480"/>
            <a:ext cx="432000" cy="428040"/>
          </a:xfrm>
          <a:prstGeom prst="rect">
            <a:avLst/>
          </a:prstGeom>
          <a:ln>
            <a:noFill/>
          </a:ln>
        </p:spPr>
      </p:pic>
      <p:sp>
        <p:nvSpPr>
          <p:cNvPr id="505" name="TextShape 15"/>
          <p:cNvSpPr txBox="1"/>
          <p:nvPr/>
        </p:nvSpPr>
        <p:spPr>
          <a:xfrm>
            <a:off x="4824000" y="5364000"/>
            <a:ext cx="462600" cy="699840"/>
          </a:xfrm>
          <a:prstGeom prst="rect">
            <a:avLst/>
          </a:prstGeom>
          <a:noFill/>
          <a:ln>
            <a:noFill/>
          </a:ln>
        </p:spPr>
        <p:txBody>
          <a:bodyPr lIns="90000" rIns="90000" tIns="45000" bIns="45000"/>
          <a:p>
            <a:pPr algn="ctr"/>
            <a:r>
              <a:rPr lang="de-DE" sz="4000" spc="-1">
                <a:latin typeface="Arial"/>
              </a:rPr>
              <a:t>?</a:t>
            </a:r>
            <a:endParaRPr/>
          </a:p>
        </p:txBody>
      </p:sp>
      <p:sp>
        <p:nvSpPr>
          <p:cNvPr id="506" name="Line 16"/>
          <p:cNvSpPr/>
          <p:nvPr/>
        </p:nvSpPr>
        <p:spPr>
          <a:xfrm>
            <a:off x="4068000" y="4860360"/>
            <a:ext cx="792000" cy="683640"/>
          </a:xfrm>
          <a:prstGeom prst="line">
            <a:avLst/>
          </a:prstGeom>
          <a:ln>
            <a:solidFill>
              <a:srgbClr val="000000"/>
            </a:solidFill>
            <a:headEnd len="med" type="triangle" w="med"/>
            <a:tailEnd len="med" type="triangle" w="med"/>
          </a:ln>
        </p:spPr>
        <p:style>
          <a:lnRef idx="0"/>
          <a:fillRef idx="0"/>
          <a:effectRef idx="0"/>
          <a:fontRef idx="minor"/>
        </p:style>
      </p:sp>
      <p:sp>
        <p:nvSpPr>
          <p:cNvPr id="507" name="Line 17"/>
          <p:cNvSpPr/>
          <p:nvPr/>
        </p:nvSpPr>
        <p:spPr>
          <a:xfrm>
            <a:off x="4608000" y="3708360"/>
            <a:ext cx="360000" cy="1763640"/>
          </a:xfrm>
          <a:prstGeom prst="line">
            <a:avLst/>
          </a:prstGeom>
          <a:ln>
            <a:solidFill>
              <a:srgbClr val="000000"/>
            </a:solidFill>
            <a:headEnd len="med" type="triangle" w="med"/>
            <a:tailEnd len="med" type="triangle" w="med"/>
          </a:ln>
        </p:spPr>
        <p:style>
          <a:lnRef idx="0"/>
          <a:fillRef idx="0"/>
          <a:effectRef idx="0"/>
          <a:fontRef idx="minor"/>
        </p:style>
      </p:sp>
      <p:sp>
        <p:nvSpPr>
          <p:cNvPr id="508" name="TextShape 18"/>
          <p:cNvSpPr txBox="1"/>
          <p:nvPr/>
        </p:nvSpPr>
        <p:spPr>
          <a:xfrm>
            <a:off x="9684000" y="2988000"/>
            <a:ext cx="4380840" cy="333720"/>
          </a:xfrm>
          <a:prstGeom prst="rect">
            <a:avLst/>
          </a:prstGeom>
          <a:noFill/>
          <a:ln>
            <a:noFill/>
          </a:ln>
        </p:spPr>
        <p:txBody>
          <a:bodyPr lIns="90000" rIns="90000" tIns="45000" bIns="45000"/>
          <a:p>
            <a:pPr algn="ctr"/>
            <a:r>
              <a:rPr lang="de-DE" sz="1600" spc="-1">
                <a:latin typeface="Arial"/>
              </a:rPr>
              <a:t>mehrere rechts, einer davon mit Gold als Ware</a:t>
            </a:r>
            <a:endParaRPr/>
          </a:p>
        </p:txBody>
      </p:sp>
      <p:sp>
        <p:nvSpPr>
          <p:cNvPr id="509" name="CustomShape 19"/>
          <p:cNvSpPr/>
          <p:nvPr/>
        </p:nvSpPr>
        <p:spPr>
          <a:xfrm>
            <a:off x="5184360" y="3456360"/>
            <a:ext cx="972000" cy="576000"/>
          </a:xfrm>
          <a:prstGeom prst="bevel">
            <a:avLst>
              <a:gd name="adj" fmla="val 2700"/>
            </a:avLst>
          </a:prstGeom>
          <a:solidFill>
            <a:srgbClr val="ffff66"/>
          </a:solidFill>
          <a:ln>
            <a:solidFill>
              <a:srgbClr val="3465a4"/>
            </a:solidFill>
          </a:ln>
        </p:spPr>
        <p:style>
          <a:lnRef idx="0"/>
          <a:fillRef idx="0"/>
          <a:effectRef idx="0"/>
          <a:fontRef idx="minor"/>
        </p:style>
      </p:sp>
      <p:pic>
        <p:nvPicPr>
          <p:cNvPr id="510" name="" descr=""/>
          <p:cNvPicPr/>
          <p:nvPr/>
        </p:nvPicPr>
        <p:blipFill>
          <a:blip r:embed="rId3"/>
          <a:stretch/>
        </p:blipFill>
        <p:spPr>
          <a:xfrm>
            <a:off x="5472360" y="3564360"/>
            <a:ext cx="360000" cy="360000"/>
          </a:xfrm>
          <a:prstGeom prst="rect">
            <a:avLst/>
          </a:prstGeom>
          <a:ln>
            <a:noFill/>
          </a:ln>
        </p:spPr>
      </p:pic>
      <p:sp>
        <p:nvSpPr>
          <p:cNvPr id="511" name="CustomShape 20"/>
          <p:cNvSpPr/>
          <p:nvPr/>
        </p:nvSpPr>
        <p:spPr>
          <a:xfrm>
            <a:off x="5688000" y="4968000"/>
            <a:ext cx="972000" cy="576000"/>
          </a:xfrm>
          <a:prstGeom prst="bevel">
            <a:avLst>
              <a:gd name="adj" fmla="val 2700"/>
            </a:avLst>
          </a:prstGeom>
          <a:solidFill>
            <a:srgbClr val="ffff66"/>
          </a:solidFill>
          <a:ln>
            <a:solidFill>
              <a:srgbClr val="3465a4"/>
            </a:solidFill>
          </a:ln>
        </p:spPr>
        <p:style>
          <a:lnRef idx="0"/>
          <a:fillRef idx="0"/>
          <a:effectRef idx="0"/>
          <a:fontRef idx="minor"/>
        </p:style>
      </p:sp>
      <p:sp>
        <p:nvSpPr>
          <p:cNvPr id="512" name="CustomShape 21"/>
          <p:cNvSpPr/>
          <p:nvPr/>
        </p:nvSpPr>
        <p:spPr>
          <a:xfrm>
            <a:off x="4140360" y="3132360"/>
            <a:ext cx="972000" cy="576000"/>
          </a:xfrm>
          <a:prstGeom prst="bevel">
            <a:avLst>
              <a:gd name="adj" fmla="val 2700"/>
            </a:avLst>
          </a:prstGeom>
          <a:solidFill>
            <a:srgbClr val="ffff66"/>
          </a:solidFill>
          <a:ln>
            <a:solidFill>
              <a:srgbClr val="3465a4"/>
            </a:solidFill>
          </a:ln>
        </p:spPr>
        <p:style>
          <a:lnRef idx="0"/>
          <a:fillRef idx="0"/>
          <a:effectRef idx="0"/>
          <a:fontRef idx="minor"/>
        </p:style>
      </p:sp>
      <p:pic>
        <p:nvPicPr>
          <p:cNvPr id="513" name="Picture 21" descr=""/>
          <p:cNvPicPr/>
          <p:nvPr/>
        </p:nvPicPr>
        <p:blipFill>
          <a:blip r:embed="rId4"/>
          <a:stretch/>
        </p:blipFill>
        <p:spPr>
          <a:xfrm>
            <a:off x="4387680" y="3234600"/>
            <a:ext cx="508320" cy="365400"/>
          </a:xfrm>
          <a:prstGeom prst="rect">
            <a:avLst/>
          </a:prstGeom>
          <a:ln>
            <a:noFill/>
          </a:ln>
        </p:spPr>
      </p:pic>
      <p:pic>
        <p:nvPicPr>
          <p:cNvPr id="514" name="Picture 11" descr=""/>
          <p:cNvPicPr/>
          <p:nvPr/>
        </p:nvPicPr>
        <p:blipFill>
          <a:blip r:embed="rId5"/>
          <a:stretch/>
        </p:blipFill>
        <p:spPr>
          <a:xfrm>
            <a:off x="5616000" y="4367880"/>
            <a:ext cx="504000" cy="347760"/>
          </a:xfrm>
          <a:prstGeom prst="rect">
            <a:avLst/>
          </a:prstGeom>
          <a:ln>
            <a:noFill/>
          </a:ln>
        </p:spPr>
      </p:pic>
      <p:sp>
        <p:nvSpPr>
          <p:cNvPr id="515" name="Line 22"/>
          <p:cNvSpPr/>
          <p:nvPr/>
        </p:nvSpPr>
        <p:spPr>
          <a:xfrm flipH="1">
            <a:off x="5112000" y="4104000"/>
            <a:ext cx="72000" cy="1368000"/>
          </a:xfrm>
          <a:prstGeom prst="line">
            <a:avLst/>
          </a:prstGeom>
          <a:ln>
            <a:solidFill>
              <a:srgbClr val="000000"/>
            </a:solidFill>
            <a:headEnd len="med" type="triangle" w="med"/>
            <a:tailEnd len="med" type="triangle" w="med"/>
          </a:ln>
        </p:spPr>
        <p:style>
          <a:lnRef idx="0"/>
          <a:fillRef idx="0"/>
          <a:effectRef idx="0"/>
          <a:fontRef idx="minor"/>
        </p:style>
      </p:sp>
      <p:sp>
        <p:nvSpPr>
          <p:cNvPr id="516" name="Line 23"/>
          <p:cNvSpPr/>
          <p:nvPr/>
        </p:nvSpPr>
        <p:spPr>
          <a:xfrm flipH="1">
            <a:off x="5184000" y="4896000"/>
            <a:ext cx="360000" cy="648000"/>
          </a:xfrm>
          <a:prstGeom prst="line">
            <a:avLst/>
          </a:prstGeom>
          <a:ln>
            <a:solidFill>
              <a:srgbClr val="000000"/>
            </a:solidFill>
            <a:headEnd len="med" type="triangle" w="med"/>
            <a:tailEnd len="med" type="triangle" w="med"/>
          </a:ln>
        </p:spPr>
        <p:style>
          <a:lnRef idx="0"/>
          <a:fillRef idx="0"/>
          <a:effectRef idx="0"/>
          <a:fontRef idx="minor"/>
        </p:style>
      </p:sp>
      <p:sp>
        <p:nvSpPr>
          <p:cNvPr id="517" name="Line 24"/>
          <p:cNvSpPr/>
          <p:nvPr/>
        </p:nvSpPr>
        <p:spPr>
          <a:xfrm flipH="1">
            <a:off x="5292360" y="5256000"/>
            <a:ext cx="323640" cy="396000"/>
          </a:xfrm>
          <a:prstGeom prst="line">
            <a:avLst/>
          </a:prstGeom>
          <a:ln>
            <a:solidFill>
              <a:srgbClr val="000000"/>
            </a:solidFill>
            <a:headEnd len="med" type="triangle" w="med"/>
            <a:tailEnd len="med" type="triangle" w="med"/>
          </a:ln>
        </p:spPr>
        <p:style>
          <a:lnRef idx="0"/>
          <a:fillRef idx="0"/>
          <a:effectRef idx="0"/>
          <a:fontRef idx="minor"/>
        </p:style>
      </p:sp>
      <p:pic>
        <p:nvPicPr>
          <p:cNvPr id="518" name="Grafik 1" descr=""/>
          <p:cNvPicPr/>
          <p:nvPr/>
        </p:nvPicPr>
        <p:blipFill>
          <a:blip r:embed="rId6"/>
          <a:stretch/>
        </p:blipFill>
        <p:spPr>
          <a:xfrm>
            <a:off x="5926320" y="5037840"/>
            <a:ext cx="446760" cy="398160"/>
          </a:xfrm>
          <a:prstGeom prst="rect">
            <a:avLst/>
          </a:prstGeom>
          <a:ln>
            <a:noFill/>
          </a:ln>
        </p:spPr>
      </p:pic>
    </p:spTree>
  </p:cSld>
  <p:timing>
    <p:tnLst>
      <p:par>
        <p:cTn id="107" dur="indefinite" restart="never" nodeType="tmRoot">
          <p:childTnLst>
            <p:seq>
              <p:cTn id="108"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9"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520"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101 </a:t>
            </a:r>
            <a:endParaRPr/>
          </a:p>
          <a:p>
            <a:pPr algn="ctr"/>
            <a:r>
              <a:rPr lang="de-DE" sz="1400" spc="-1">
                <a:solidFill>
                  <a:srgbClr val="808080"/>
                </a:solidFill>
                <a:latin typeface="Arial"/>
              </a:rPr>
              <a:t>Originaltext</a:t>
            </a:r>
            <a:endParaRPr/>
          </a:p>
        </p:txBody>
      </p:sp>
      <p:sp>
        <p:nvSpPr>
          <p:cNvPr id="521"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522"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523"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524"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en-GB" sz="2000" spc="-1">
                <a:solidFill>
                  <a:srgbClr val="000000"/>
                </a:solidFill>
                <a:latin typeface="Arial"/>
                <a:ea typeface="Arial"/>
              </a:rPr>
              <a:t>Teil 1: Austauschprozess erzeugt notwendig Ware als Geld 3</a:t>
            </a:r>
            <a:endParaRPr/>
          </a:p>
        </p:txBody>
      </p:sp>
      <p:sp>
        <p:nvSpPr>
          <p:cNvPr id="525"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526" name="CustomShape 8"/>
          <p:cNvSpPr/>
          <p:nvPr/>
        </p:nvSpPr>
        <p:spPr>
          <a:xfrm>
            <a:off x="3277440" y="2952360"/>
            <a:ext cx="3383280" cy="3275640"/>
          </a:xfrm>
          <a:prstGeom prst="ellipse">
            <a:avLst/>
          </a:prstGeom>
          <a:solidFill>
            <a:srgbClr val="3399ff"/>
          </a:solidFill>
          <a:ln>
            <a:solidFill>
              <a:srgbClr val="3465a4"/>
            </a:solidFill>
          </a:ln>
        </p:spPr>
        <p:style>
          <a:lnRef idx="0"/>
          <a:fillRef idx="0"/>
          <a:effectRef idx="0"/>
          <a:fontRef idx="minor"/>
        </p:style>
      </p:sp>
      <p:sp>
        <p:nvSpPr>
          <p:cNvPr id="527" name="CustomShape 9"/>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528" name="CustomShape 10"/>
          <p:cNvSpPr/>
          <p:nvPr/>
        </p:nvSpPr>
        <p:spPr>
          <a:xfrm>
            <a:off x="1118160" y="3450600"/>
            <a:ext cx="1646640" cy="2271240"/>
          </a:xfrm>
          <a:prstGeom prst="frame">
            <a:avLst>
              <a:gd name="adj1" fmla="val 606"/>
            </a:avLst>
          </a:prstGeom>
          <a:solidFill>
            <a:srgbClr val="729fcf"/>
          </a:solidFill>
          <a:ln>
            <a:solidFill>
              <a:srgbClr val="3465a4"/>
            </a:solidFill>
          </a:ln>
        </p:spPr>
        <p:style>
          <a:lnRef idx="0"/>
          <a:fillRef idx="0"/>
          <a:effectRef idx="0"/>
          <a:fontRef idx="minor"/>
        </p:style>
      </p:sp>
      <p:pic>
        <p:nvPicPr>
          <p:cNvPr id="529" name="" descr=""/>
          <p:cNvPicPr/>
          <p:nvPr/>
        </p:nvPicPr>
        <p:blipFill>
          <a:blip r:embed="rId1"/>
          <a:stretch/>
        </p:blipFill>
        <p:spPr>
          <a:xfrm>
            <a:off x="1261440" y="3638520"/>
            <a:ext cx="1444320" cy="1941840"/>
          </a:xfrm>
          <a:prstGeom prst="rect">
            <a:avLst/>
          </a:prstGeom>
          <a:ln>
            <a:noFill/>
          </a:ln>
        </p:spPr>
      </p:pic>
      <p:sp>
        <p:nvSpPr>
          <p:cNvPr id="530" name="CustomShape 11"/>
          <p:cNvSpPr/>
          <p:nvPr/>
        </p:nvSpPr>
        <p:spPr>
          <a:xfrm>
            <a:off x="2686320" y="4465080"/>
            <a:ext cx="627480" cy="397440"/>
          </a:xfrm>
          <a:custGeom>
            <a:avLst/>
            <a:gdLst/>
            <a:ahLst/>
            <a:rect l="0" t="0" r="r" b="b"/>
            <a:pathLst>
              <a:path w="1745" h="1106">
                <a:moveTo>
                  <a:pt x="0" y="552"/>
                </a:moveTo>
                <a:lnTo>
                  <a:pt x="347" y="0"/>
                </a:lnTo>
                <a:lnTo>
                  <a:pt x="347" y="276"/>
                </a:lnTo>
                <a:lnTo>
                  <a:pt x="1396" y="276"/>
                </a:lnTo>
                <a:lnTo>
                  <a:pt x="1396" y="0"/>
                </a:lnTo>
                <a:lnTo>
                  <a:pt x="1744" y="552"/>
                </a:lnTo>
                <a:lnTo>
                  <a:pt x="1396" y="1105"/>
                </a:lnTo>
                <a:lnTo>
                  <a:pt x="1396" y="828"/>
                </a:lnTo>
                <a:lnTo>
                  <a:pt x="347" y="828"/>
                </a:lnTo>
                <a:lnTo>
                  <a:pt x="347" y="1105"/>
                </a:lnTo>
                <a:lnTo>
                  <a:pt x="0" y="552"/>
                </a:lnTo>
              </a:path>
            </a:pathLst>
          </a:custGeom>
          <a:solidFill>
            <a:srgbClr val="729fcf"/>
          </a:solidFill>
          <a:ln>
            <a:solidFill>
              <a:srgbClr val="3465a4"/>
            </a:solidFill>
          </a:ln>
        </p:spPr>
        <p:style>
          <a:lnRef idx="0"/>
          <a:fillRef idx="0"/>
          <a:effectRef idx="0"/>
          <a:fontRef idx="minor"/>
        </p:style>
      </p:sp>
      <p:sp>
        <p:nvSpPr>
          <p:cNvPr id="531" name="CustomShape 12"/>
          <p:cNvSpPr/>
          <p:nvPr/>
        </p:nvSpPr>
        <p:spPr>
          <a:xfrm>
            <a:off x="5363280" y="4211640"/>
            <a:ext cx="972000" cy="576000"/>
          </a:xfrm>
          <a:prstGeom prst="bevel">
            <a:avLst>
              <a:gd name="adj" fmla="val 2700"/>
            </a:avLst>
          </a:prstGeom>
          <a:solidFill>
            <a:srgbClr val="ffff66"/>
          </a:solidFill>
          <a:ln>
            <a:solidFill>
              <a:srgbClr val="3465a4"/>
            </a:solidFill>
          </a:ln>
        </p:spPr>
        <p:style>
          <a:lnRef idx="0"/>
          <a:fillRef idx="0"/>
          <a:effectRef idx="0"/>
          <a:fontRef idx="minor"/>
        </p:style>
      </p:sp>
      <p:sp>
        <p:nvSpPr>
          <p:cNvPr id="532" name="CustomShape 13"/>
          <p:cNvSpPr/>
          <p:nvPr/>
        </p:nvSpPr>
        <p:spPr>
          <a:xfrm>
            <a:off x="3456000" y="4176360"/>
            <a:ext cx="972000" cy="576000"/>
          </a:xfrm>
          <a:prstGeom prst="bevel">
            <a:avLst>
              <a:gd name="adj" fmla="val 2700"/>
            </a:avLst>
          </a:prstGeom>
          <a:solidFill>
            <a:srgbClr val="ffff66"/>
          </a:solidFill>
          <a:ln>
            <a:solidFill>
              <a:srgbClr val="3465a4"/>
            </a:solidFill>
          </a:ln>
        </p:spPr>
        <p:style>
          <a:lnRef idx="0"/>
          <a:fillRef idx="0"/>
          <a:effectRef idx="0"/>
          <a:fontRef idx="minor"/>
        </p:style>
      </p:sp>
      <p:pic>
        <p:nvPicPr>
          <p:cNvPr id="533" name="" descr=""/>
          <p:cNvPicPr/>
          <p:nvPr/>
        </p:nvPicPr>
        <p:blipFill>
          <a:blip r:embed="rId2"/>
          <a:stretch/>
        </p:blipFill>
        <p:spPr>
          <a:xfrm>
            <a:off x="3707280" y="4254120"/>
            <a:ext cx="432000" cy="428040"/>
          </a:xfrm>
          <a:prstGeom prst="rect">
            <a:avLst/>
          </a:prstGeom>
          <a:ln>
            <a:noFill/>
          </a:ln>
        </p:spPr>
      </p:pic>
      <p:sp>
        <p:nvSpPr>
          <p:cNvPr id="534" name="Line 14"/>
          <p:cNvSpPr/>
          <p:nvPr/>
        </p:nvSpPr>
        <p:spPr>
          <a:xfrm>
            <a:off x="4067280" y="4824000"/>
            <a:ext cx="792000" cy="683640"/>
          </a:xfrm>
          <a:prstGeom prst="line">
            <a:avLst/>
          </a:prstGeom>
          <a:ln>
            <a:solidFill>
              <a:srgbClr val="000000"/>
            </a:solidFill>
            <a:headEnd len="med" type="triangle" w="med"/>
            <a:tailEnd len="med" type="triangle" w="med"/>
          </a:ln>
        </p:spPr>
        <p:style>
          <a:lnRef idx="0"/>
          <a:fillRef idx="0"/>
          <a:effectRef idx="0"/>
          <a:fontRef idx="minor"/>
        </p:style>
      </p:sp>
      <p:sp>
        <p:nvSpPr>
          <p:cNvPr id="535" name="Line 15"/>
          <p:cNvSpPr/>
          <p:nvPr/>
        </p:nvSpPr>
        <p:spPr>
          <a:xfrm>
            <a:off x="4607280" y="3672000"/>
            <a:ext cx="360000" cy="1763640"/>
          </a:xfrm>
          <a:prstGeom prst="line">
            <a:avLst/>
          </a:prstGeom>
          <a:ln>
            <a:solidFill>
              <a:srgbClr val="000000"/>
            </a:solidFill>
            <a:headEnd len="med" type="triangle" w="med"/>
            <a:tailEnd len="med" type="triangle" w="med"/>
          </a:ln>
        </p:spPr>
        <p:style>
          <a:lnRef idx="0"/>
          <a:fillRef idx="0"/>
          <a:effectRef idx="0"/>
          <a:fontRef idx="minor"/>
        </p:style>
      </p:sp>
      <p:sp>
        <p:nvSpPr>
          <p:cNvPr id="536" name="CustomShape 16"/>
          <p:cNvSpPr/>
          <p:nvPr/>
        </p:nvSpPr>
        <p:spPr>
          <a:xfrm>
            <a:off x="5183640" y="3420000"/>
            <a:ext cx="972000" cy="576000"/>
          </a:xfrm>
          <a:prstGeom prst="bevel">
            <a:avLst>
              <a:gd name="adj" fmla="val 2700"/>
            </a:avLst>
          </a:prstGeom>
          <a:solidFill>
            <a:srgbClr val="ffff66"/>
          </a:solidFill>
          <a:ln>
            <a:solidFill>
              <a:srgbClr val="3465a4"/>
            </a:solidFill>
          </a:ln>
        </p:spPr>
        <p:style>
          <a:lnRef idx="0"/>
          <a:fillRef idx="0"/>
          <a:effectRef idx="0"/>
          <a:fontRef idx="minor"/>
        </p:style>
      </p:sp>
      <p:pic>
        <p:nvPicPr>
          <p:cNvPr id="537" name="" descr=""/>
          <p:cNvPicPr/>
          <p:nvPr/>
        </p:nvPicPr>
        <p:blipFill>
          <a:blip r:embed="rId3"/>
          <a:stretch/>
        </p:blipFill>
        <p:spPr>
          <a:xfrm>
            <a:off x="5471640" y="3528000"/>
            <a:ext cx="360000" cy="360000"/>
          </a:xfrm>
          <a:prstGeom prst="rect">
            <a:avLst/>
          </a:prstGeom>
          <a:ln>
            <a:noFill/>
          </a:ln>
        </p:spPr>
      </p:pic>
      <p:sp>
        <p:nvSpPr>
          <p:cNvPr id="538" name="CustomShape 17"/>
          <p:cNvSpPr/>
          <p:nvPr/>
        </p:nvSpPr>
        <p:spPr>
          <a:xfrm>
            <a:off x="4571280" y="5507640"/>
            <a:ext cx="972000" cy="576000"/>
          </a:xfrm>
          <a:prstGeom prst="bevel">
            <a:avLst>
              <a:gd name="adj" fmla="val 2700"/>
            </a:avLst>
          </a:prstGeom>
          <a:solidFill>
            <a:srgbClr val="ffff66"/>
          </a:solidFill>
          <a:ln>
            <a:solidFill>
              <a:srgbClr val="3465a4"/>
            </a:solidFill>
          </a:ln>
        </p:spPr>
        <p:style>
          <a:lnRef idx="0"/>
          <a:fillRef idx="0"/>
          <a:effectRef idx="0"/>
          <a:fontRef idx="minor"/>
        </p:style>
      </p:sp>
      <p:sp>
        <p:nvSpPr>
          <p:cNvPr id="539" name="CustomShape 18"/>
          <p:cNvSpPr/>
          <p:nvPr/>
        </p:nvSpPr>
        <p:spPr>
          <a:xfrm>
            <a:off x="4139640" y="3096000"/>
            <a:ext cx="972000" cy="576000"/>
          </a:xfrm>
          <a:prstGeom prst="bevel">
            <a:avLst>
              <a:gd name="adj" fmla="val 2700"/>
            </a:avLst>
          </a:prstGeom>
          <a:solidFill>
            <a:srgbClr val="ffff66"/>
          </a:solidFill>
          <a:ln>
            <a:solidFill>
              <a:srgbClr val="3465a4"/>
            </a:solidFill>
          </a:ln>
        </p:spPr>
        <p:style>
          <a:lnRef idx="0"/>
          <a:fillRef idx="0"/>
          <a:effectRef idx="0"/>
          <a:fontRef idx="minor"/>
        </p:style>
      </p:sp>
      <p:pic>
        <p:nvPicPr>
          <p:cNvPr id="540" name="Picture 21" descr=""/>
          <p:cNvPicPr/>
          <p:nvPr/>
        </p:nvPicPr>
        <p:blipFill>
          <a:blip r:embed="rId4"/>
          <a:stretch/>
        </p:blipFill>
        <p:spPr>
          <a:xfrm>
            <a:off x="4386960" y="3198240"/>
            <a:ext cx="508320" cy="365400"/>
          </a:xfrm>
          <a:prstGeom prst="rect">
            <a:avLst/>
          </a:prstGeom>
          <a:ln>
            <a:noFill/>
          </a:ln>
        </p:spPr>
      </p:pic>
      <p:pic>
        <p:nvPicPr>
          <p:cNvPr id="541" name="Picture 11" descr=""/>
          <p:cNvPicPr/>
          <p:nvPr/>
        </p:nvPicPr>
        <p:blipFill>
          <a:blip r:embed="rId5"/>
          <a:stretch/>
        </p:blipFill>
        <p:spPr>
          <a:xfrm>
            <a:off x="5615280" y="4331520"/>
            <a:ext cx="504000" cy="347760"/>
          </a:xfrm>
          <a:prstGeom prst="rect">
            <a:avLst/>
          </a:prstGeom>
          <a:ln>
            <a:noFill/>
          </a:ln>
        </p:spPr>
      </p:pic>
      <p:sp>
        <p:nvSpPr>
          <p:cNvPr id="542" name="Line 19"/>
          <p:cNvSpPr/>
          <p:nvPr/>
        </p:nvSpPr>
        <p:spPr>
          <a:xfrm flipH="1">
            <a:off x="5111280" y="4067640"/>
            <a:ext cx="72000" cy="1368000"/>
          </a:xfrm>
          <a:prstGeom prst="line">
            <a:avLst/>
          </a:prstGeom>
          <a:ln>
            <a:solidFill>
              <a:srgbClr val="000000"/>
            </a:solidFill>
            <a:headEnd len="med" type="triangle" w="med"/>
            <a:tailEnd len="med" type="triangle" w="med"/>
          </a:ln>
        </p:spPr>
        <p:style>
          <a:lnRef idx="0"/>
          <a:fillRef idx="0"/>
          <a:effectRef idx="0"/>
          <a:fontRef idx="minor"/>
        </p:style>
      </p:sp>
      <p:sp>
        <p:nvSpPr>
          <p:cNvPr id="543" name="Line 20"/>
          <p:cNvSpPr/>
          <p:nvPr/>
        </p:nvSpPr>
        <p:spPr>
          <a:xfrm flipH="1">
            <a:off x="5183280" y="4859640"/>
            <a:ext cx="360000" cy="648000"/>
          </a:xfrm>
          <a:prstGeom prst="line">
            <a:avLst/>
          </a:prstGeom>
          <a:ln>
            <a:solidFill>
              <a:srgbClr val="000000"/>
            </a:solidFill>
            <a:headEnd len="med" type="triangle" w="med"/>
            <a:tailEnd len="med" type="triangle" w="med"/>
          </a:ln>
        </p:spPr>
        <p:style>
          <a:lnRef idx="0"/>
          <a:fillRef idx="0"/>
          <a:effectRef idx="0"/>
          <a:fontRef idx="minor"/>
        </p:style>
      </p:sp>
      <p:pic>
        <p:nvPicPr>
          <p:cNvPr id="544" name="Grafik 1" descr=""/>
          <p:cNvPicPr/>
          <p:nvPr/>
        </p:nvPicPr>
        <p:blipFill>
          <a:blip r:embed="rId6"/>
          <a:stretch/>
        </p:blipFill>
        <p:spPr>
          <a:xfrm>
            <a:off x="4809600" y="5577480"/>
            <a:ext cx="446760" cy="398160"/>
          </a:xfrm>
          <a:prstGeom prst="rect">
            <a:avLst/>
          </a:prstGeom>
          <a:ln>
            <a:noFill/>
          </a:ln>
        </p:spPr>
      </p:pic>
      <p:sp>
        <p:nvSpPr>
          <p:cNvPr id="545" name="CustomShape 21"/>
          <p:cNvSpPr/>
          <p:nvPr/>
        </p:nvSpPr>
        <p:spPr>
          <a:xfrm>
            <a:off x="1152360" y="972000"/>
            <a:ext cx="7560000" cy="252756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pPr marL="216000" indent="-216000">
              <a:buClr>
                <a:srgbClr val="ffffff"/>
              </a:buClr>
              <a:buFont typeface="StarSymbol"/>
              <a:buAutoNum type="arabicParenR"/>
            </a:pPr>
            <a:r>
              <a:rPr lang="de-DE" sz="1600" spc="-1">
                <a:latin typeface="Arial"/>
              </a:rPr>
              <a:t>Warenbesitzer können ihre Ware nur auf andere Ware beziehen indem sie "dieselben gegensätzlich auf eine andere Ware als allgemeines Äquivalent beziehen" (gemeinsamer Bezugspunkt)</a:t>
            </a:r>
            <a:endParaRPr/>
          </a:p>
          <a:p>
            <a:pPr marL="216000" indent="-216000">
              <a:buClr>
                <a:srgbClr val="ffffff"/>
              </a:buClr>
              <a:buFont typeface="StarSymbol"/>
              <a:buAutoNum type="arabicParenR"/>
            </a:pPr>
            <a:r>
              <a:rPr lang="de-DE" sz="1600" spc="-1">
                <a:latin typeface="Arial"/>
              </a:rPr>
              <a:t>"Aber nur die </a:t>
            </a:r>
            <a:r>
              <a:rPr b="1" lang="de-DE" sz="1600" spc="-1">
                <a:latin typeface="Arial"/>
              </a:rPr>
              <a:t>gesellschaftliche</a:t>
            </a:r>
            <a:r>
              <a:rPr lang="de-DE" sz="1600" spc="-1">
                <a:latin typeface="Arial"/>
              </a:rPr>
              <a:t> </a:t>
            </a:r>
            <a:r>
              <a:rPr b="1" lang="de-DE" sz="1600" spc="-1">
                <a:latin typeface="Arial"/>
              </a:rPr>
              <a:t>Tat</a:t>
            </a:r>
            <a:r>
              <a:rPr lang="de-DE" sz="1600" spc="-1">
                <a:latin typeface="Arial"/>
              </a:rPr>
              <a:t> kann eine </a:t>
            </a:r>
            <a:r>
              <a:rPr b="1" lang="de-DE" sz="1600" spc="-1">
                <a:latin typeface="Arial"/>
              </a:rPr>
              <a:t>bestimmte</a:t>
            </a:r>
            <a:r>
              <a:rPr lang="de-DE" sz="1600" spc="-1">
                <a:latin typeface="Arial"/>
              </a:rPr>
              <a:t> Ware zum allgemeinen Äquivalent machen."</a:t>
            </a:r>
            <a:endParaRPr/>
          </a:p>
          <a:p>
            <a:pPr marL="216000" indent="-216000">
              <a:buClr>
                <a:srgbClr val="ffffff"/>
              </a:buClr>
              <a:buFont typeface="StarSymbol"/>
              <a:buAutoNum type="arabicParenR"/>
            </a:pPr>
            <a:r>
              <a:rPr lang="de-DE" sz="1600" spc="-1">
                <a:latin typeface="Arial"/>
              </a:rPr>
              <a:t>"Die gesellschaftliche Aktion aller andren Waren schließt daher eine bestimmte Ware aus, worin sie allseitig ihre Werte darstellen. Dadurch wird die Naturalform Ware gesellschaftlich gültige Äquivalentform. Allgemeines Äquivalent zu sein wird durch den gesellschaftlichen Prozeß zur spezifisch gesellschaftlichen Funktion der ausgeschlossenen Ware. So wird sie - Geld."</a:t>
            </a:r>
            <a:endParaRPr/>
          </a:p>
        </p:txBody>
      </p:sp>
    </p:spTree>
  </p:cSld>
  <p:timing>
    <p:tnLst>
      <p:par>
        <p:cTn id="109" dur="indefinite" restart="never" nodeType="tmRoot">
          <p:childTnLst>
            <p:seq>
              <p:cTn id="110"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6"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547"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51 </a:t>
            </a:r>
            <a:endParaRPr/>
          </a:p>
          <a:p>
            <a:pPr algn="ctr"/>
            <a:r>
              <a:rPr lang="de-DE" sz="1400" spc="-1">
                <a:solidFill>
                  <a:srgbClr val="808080"/>
                </a:solidFill>
                <a:latin typeface="Arial"/>
              </a:rPr>
              <a:t>Originaltext</a:t>
            </a:r>
            <a:endParaRPr/>
          </a:p>
        </p:txBody>
      </p:sp>
      <p:sp>
        <p:nvSpPr>
          <p:cNvPr id="548"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549"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550"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551"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en-GB" sz="2000" spc="-1">
                <a:solidFill>
                  <a:srgbClr val="000000"/>
                </a:solidFill>
                <a:latin typeface="Arial"/>
                <a:ea typeface="Arial"/>
              </a:rPr>
              <a:t>Teil 1: Austauschprozess erzeugt notwendig Ware als Geld 4</a:t>
            </a:r>
            <a:endParaRPr/>
          </a:p>
        </p:txBody>
      </p:sp>
      <p:sp>
        <p:nvSpPr>
          <p:cNvPr id="552"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553" name="CustomShape 8"/>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pic>
        <p:nvPicPr>
          <p:cNvPr id="554" name="" descr=""/>
          <p:cNvPicPr/>
          <p:nvPr/>
        </p:nvPicPr>
        <p:blipFill>
          <a:blip r:embed="rId1"/>
          <a:stretch/>
        </p:blipFill>
        <p:spPr>
          <a:xfrm>
            <a:off x="5976360" y="3780000"/>
            <a:ext cx="2782440" cy="2016000"/>
          </a:xfrm>
          <a:prstGeom prst="rect">
            <a:avLst/>
          </a:prstGeom>
          <a:ln>
            <a:noFill/>
          </a:ln>
        </p:spPr>
      </p:pic>
      <p:sp>
        <p:nvSpPr>
          <p:cNvPr id="555" name="TextShape 9"/>
          <p:cNvSpPr txBox="1"/>
          <p:nvPr/>
        </p:nvSpPr>
        <p:spPr>
          <a:xfrm>
            <a:off x="1152000" y="1838520"/>
            <a:ext cx="6588000" cy="3201480"/>
          </a:xfrm>
          <a:prstGeom prst="rect">
            <a:avLst/>
          </a:prstGeom>
          <a:solidFill>
            <a:srgbClr val="99ccff"/>
          </a:solidFill>
          <a:ln>
            <a:solidFill>
              <a:srgbClr val="000000"/>
            </a:solidFill>
          </a:ln>
        </p:spPr>
        <p:txBody>
          <a:bodyPr lIns="90000" rIns="90000" tIns="45000" bIns="45000"/>
          <a:p>
            <a:pPr algn="ctr"/>
            <a:endParaRPr/>
          </a:p>
          <a:p>
            <a:pPr algn="ctr"/>
            <a:endParaRPr/>
          </a:p>
          <a:p>
            <a:pPr algn="ctr"/>
            <a:endParaRPr/>
          </a:p>
          <a:p>
            <a:pPr algn="ctr"/>
            <a:r>
              <a:rPr lang="de-DE" sz="1800" spc="-1">
                <a:solidFill>
                  <a:srgbClr val="000000"/>
                </a:solidFill>
                <a:latin typeface="Arial"/>
              </a:rPr>
              <a:t>“</a:t>
            </a:r>
            <a:r>
              <a:rPr lang="de-DE" sz="1800" spc="-1">
                <a:solidFill>
                  <a:srgbClr val="000000"/>
                </a:solidFill>
                <a:latin typeface="Arial"/>
              </a:rPr>
              <a:t>Beide sind also gleich </a:t>
            </a:r>
            <a:r>
              <a:rPr b="1" lang="de-DE" sz="1800" spc="-1">
                <a:solidFill>
                  <a:srgbClr val="000000"/>
                </a:solidFill>
                <a:latin typeface="Arial"/>
              </a:rPr>
              <a:t>einem Dritten</a:t>
            </a:r>
            <a:r>
              <a:rPr lang="de-DE" sz="1800" spc="-1">
                <a:solidFill>
                  <a:srgbClr val="000000"/>
                </a:solidFill>
                <a:latin typeface="Arial"/>
              </a:rPr>
              <a:t>, das an und für sich weder das eine noch das andere ist. Jedes der beiden, soweit es Tauschwert, muß also auf dies Dritte reduzierbar sein.” </a:t>
            </a:r>
            <a:endParaRPr/>
          </a:p>
          <a:p>
            <a:pPr algn="ctr"/>
            <a:r>
              <a:rPr lang="de-DE" sz="1800" spc="-1">
                <a:solidFill>
                  <a:srgbClr val="000000"/>
                </a:solidFill>
                <a:latin typeface="Arial"/>
              </a:rPr>
              <a:t>S. 51</a:t>
            </a:r>
            <a:endParaRPr/>
          </a:p>
        </p:txBody>
      </p:sp>
      <p:sp>
        <p:nvSpPr>
          <p:cNvPr id="556" name="TextShape 10"/>
          <p:cNvSpPr txBox="1"/>
          <p:nvPr/>
        </p:nvSpPr>
        <p:spPr>
          <a:xfrm>
            <a:off x="1116000" y="1260000"/>
            <a:ext cx="3893040" cy="333720"/>
          </a:xfrm>
          <a:prstGeom prst="rect">
            <a:avLst/>
          </a:prstGeom>
          <a:noFill/>
          <a:ln>
            <a:noFill/>
          </a:ln>
        </p:spPr>
        <p:txBody>
          <a:bodyPr lIns="90000" rIns="90000" tIns="45000" bIns="45000"/>
          <a:p>
            <a:pPr algn="ctr"/>
            <a:r>
              <a:rPr lang="de-DE" sz="1600" spc="-1">
                <a:latin typeface="Arial"/>
              </a:rPr>
              <a:t>Erinnern wir uns an das vorherige Kapitel</a:t>
            </a:r>
            <a:endParaRPr/>
          </a:p>
        </p:txBody>
      </p:sp>
      <p:sp>
        <p:nvSpPr>
          <p:cNvPr id="557" name="TextShape 11"/>
          <p:cNvSpPr txBox="1"/>
          <p:nvPr/>
        </p:nvSpPr>
        <p:spPr>
          <a:xfrm>
            <a:off x="1152000" y="5400000"/>
            <a:ext cx="7332840" cy="333720"/>
          </a:xfrm>
          <a:prstGeom prst="rect">
            <a:avLst/>
          </a:prstGeom>
          <a:noFill/>
          <a:ln>
            <a:noFill/>
          </a:ln>
        </p:spPr>
        <p:txBody>
          <a:bodyPr lIns="90000" rIns="90000" tIns="45000" bIns="45000"/>
          <a:p>
            <a:pPr algn="ctr"/>
            <a:r>
              <a:rPr lang="de-DE" sz="1600" spc="-1">
                <a:latin typeface="Arial"/>
              </a:rPr>
              <a:t>Dieses Dritte ist der Wert der Ware, der im Geld seine Erscheinungsform erhält.</a:t>
            </a:r>
            <a:endParaRPr/>
          </a:p>
        </p:txBody>
      </p:sp>
    </p:spTree>
  </p:cSld>
  <p:timing>
    <p:tnLst>
      <p:par>
        <p:cTn id="111" dur="indefinite" restart="never" nodeType="tmRoot">
          <p:childTnLst>
            <p:seq>
              <p:cTn id="112"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8"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559"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102 </a:t>
            </a:r>
            <a:endParaRPr/>
          </a:p>
          <a:p>
            <a:pPr algn="ctr"/>
            <a:r>
              <a:rPr lang="de-DE" sz="1400" spc="-1">
                <a:solidFill>
                  <a:srgbClr val="808080"/>
                </a:solidFill>
                <a:latin typeface="Arial"/>
              </a:rPr>
              <a:t>Originaltext</a:t>
            </a:r>
            <a:endParaRPr/>
          </a:p>
        </p:txBody>
      </p:sp>
      <p:sp>
        <p:nvSpPr>
          <p:cNvPr id="560"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561"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562"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563"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de-DE" sz="2000" spc="-1">
                <a:solidFill>
                  <a:srgbClr val="000000"/>
                </a:solidFill>
                <a:latin typeface="Arial"/>
                <a:ea typeface="Arial"/>
              </a:rPr>
              <a:t>Teil 2: Gang der weiteren Darstellung</a:t>
            </a:r>
            <a:endParaRPr/>
          </a:p>
        </p:txBody>
      </p:sp>
      <p:sp>
        <p:nvSpPr>
          <p:cNvPr id="564"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565" name="CustomShape 8"/>
          <p:cNvSpPr/>
          <p:nvPr/>
        </p:nvSpPr>
        <p:spPr>
          <a:xfrm>
            <a:off x="1152360" y="972000"/>
            <a:ext cx="7560000" cy="471780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"Die historische </a:t>
            </a:r>
            <a:r>
              <a:rPr b="1" lang="de-DE" sz="1600" spc="-1">
                <a:latin typeface="Arial"/>
              </a:rPr>
              <a:t>Ausweitung und Vertiefung</a:t>
            </a:r>
            <a:r>
              <a:rPr lang="de-DE" sz="1600" spc="-1">
                <a:latin typeface="Arial"/>
              </a:rPr>
              <a:t> des Austausches entwickelt den in der Warennatur schlummernden Gegensatz von Gebrauchswert und Wert. Das Bedürfnis, diesen Gegensatz für den Verkehr äußerlich darzustellen, treibt zu einer selbständigen Form des Warenwerts und ruht und rastet nicht, bis sie endgültig erzielt ist durch die </a:t>
            </a:r>
            <a:r>
              <a:rPr b="1" lang="de-DE" sz="1600" spc="-1">
                <a:latin typeface="Arial"/>
              </a:rPr>
              <a:t>Verdopplung der Ware in Ware und Geld</a:t>
            </a:r>
            <a:r>
              <a:rPr lang="de-DE" sz="1600" spc="-1">
                <a:latin typeface="Arial"/>
              </a:rPr>
              <a:t>. In demselben Maße aber, worin sich die Verwandlung der Arbeitsprodukte in Waren, vollzieht sich die Verwandlung von Ware in Geld.(40)"</a:t>
            </a:r>
            <a:endParaRPr/>
          </a:p>
          <a:p>
            <a:endParaRPr/>
          </a:p>
          <a:p>
            <a:r>
              <a:rPr lang="de-DE" sz="1600" spc="-1">
                <a:latin typeface="Arial"/>
              </a:rPr>
              <a:t>In der weiteren Darstellung folgt eine historisch-logische Beschreibung der </a:t>
            </a:r>
            <a:r>
              <a:rPr b="1" lang="de-DE" sz="1600" spc="-1">
                <a:latin typeface="Arial"/>
              </a:rPr>
              <a:t>Durchsetzungsbewegung</a:t>
            </a:r>
            <a:r>
              <a:rPr lang="de-DE" sz="1600" spc="-1">
                <a:latin typeface="Arial"/>
              </a:rPr>
              <a:t> des Wertverhältnisses ausgehend von einem unmittelbaren Produktentausch:</a:t>
            </a:r>
            <a:endParaRPr/>
          </a:p>
          <a:p>
            <a:endParaRPr/>
          </a:p>
          <a:p>
            <a:r>
              <a:rPr lang="de-DE" sz="1600" spc="-1">
                <a:latin typeface="Arial"/>
              </a:rPr>
              <a:t>- </a:t>
            </a:r>
            <a:r>
              <a:rPr b="1" lang="de-DE" sz="1600" spc="-1">
                <a:latin typeface="Arial"/>
              </a:rPr>
              <a:t>quantitativ</a:t>
            </a:r>
            <a:r>
              <a:rPr lang="de-DE" sz="1600" spc="-1">
                <a:latin typeface="Arial"/>
              </a:rPr>
              <a:t> ausgehend vom zufälligen Tauschquantum zum wertgleichen Tausch</a:t>
            </a:r>
            <a:endParaRPr/>
          </a:p>
          <a:p>
            <a:endParaRPr/>
          </a:p>
          <a:p>
            <a:r>
              <a:rPr lang="de-DE" sz="1600" spc="-1">
                <a:latin typeface="Arial"/>
              </a:rPr>
              <a:t>- </a:t>
            </a:r>
            <a:r>
              <a:rPr b="1" lang="de-DE" sz="1600" spc="-1">
                <a:latin typeface="Arial"/>
              </a:rPr>
              <a:t>qualitativ</a:t>
            </a:r>
            <a:r>
              <a:rPr lang="de-DE" sz="1600" spc="-1">
                <a:latin typeface="Arial"/>
              </a:rPr>
              <a:t> ausgehend von zufälligen und lokalen Äquivalenten zum Geld</a:t>
            </a:r>
            <a:endParaRPr/>
          </a:p>
          <a:p>
            <a:endParaRPr/>
          </a:p>
          <a:p>
            <a:r>
              <a:rPr lang="de-DE" sz="1600" spc="-1">
                <a:latin typeface="Arial"/>
              </a:rPr>
              <a:t>Dem geht die historisch-logische Beschreibung der realen Geldgenese bis zu den edlen Metallen einher.</a:t>
            </a:r>
            <a:endParaRPr/>
          </a:p>
          <a:p>
            <a:endParaRPr/>
          </a:p>
        </p:txBody>
      </p:sp>
      <p:sp>
        <p:nvSpPr>
          <p:cNvPr id="566" name="CustomShape 9"/>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Tree>
  </p:cSld>
  <p:timing>
    <p:tnLst>
      <p:par>
        <p:cTn id="113" dur="indefinite" restart="never" nodeType="tmRoot">
          <p:childTnLst>
            <p:seq>
              <p:cTn id="114"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7"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568"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77ff </a:t>
            </a:r>
            <a:endParaRPr/>
          </a:p>
          <a:p>
            <a:pPr algn="ctr"/>
            <a:r>
              <a:rPr lang="de-DE" sz="1400" spc="-1">
                <a:solidFill>
                  <a:srgbClr val="808080"/>
                </a:solidFill>
                <a:latin typeface="Arial"/>
              </a:rPr>
              <a:t>Originaltext</a:t>
            </a:r>
            <a:endParaRPr/>
          </a:p>
        </p:txBody>
      </p:sp>
      <p:sp>
        <p:nvSpPr>
          <p:cNvPr id="569"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570"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571"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572"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de-DE" sz="2000" spc="-1">
                <a:solidFill>
                  <a:srgbClr val="000000"/>
                </a:solidFill>
                <a:latin typeface="Arial"/>
                <a:ea typeface="Arial"/>
              </a:rPr>
              <a:t>Teil 2: Unterschiede Warentausch zum Produktentausch 1</a:t>
            </a:r>
            <a:endParaRPr/>
          </a:p>
        </p:txBody>
      </p:sp>
      <p:sp>
        <p:nvSpPr>
          <p:cNvPr id="573"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574" name="CustomShape 8"/>
          <p:cNvSpPr/>
          <p:nvPr/>
        </p:nvSpPr>
        <p:spPr>
          <a:xfrm>
            <a:off x="1152360" y="972000"/>
            <a:ext cx="7560000" cy="471780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b="1" lang="de-DE" sz="1600" spc="-1">
                <a:latin typeface="Arial"/>
              </a:rPr>
              <a:t>Qualitative Betrachtung</a:t>
            </a:r>
            <a:endParaRPr/>
          </a:p>
          <a:p>
            <a:endParaRPr/>
          </a:p>
          <a:p>
            <a:r>
              <a:rPr lang="de-DE" sz="1600" spc="-1">
                <a:latin typeface="Arial"/>
              </a:rPr>
              <a:t>Die Formel des Produktentausches hat eine </a:t>
            </a:r>
            <a:r>
              <a:rPr b="1" lang="de-DE" sz="1600" spc="-1">
                <a:latin typeface="Arial"/>
              </a:rPr>
              <a:t>formale</a:t>
            </a:r>
            <a:r>
              <a:rPr lang="de-DE" sz="1600" spc="-1">
                <a:latin typeface="Arial"/>
              </a:rPr>
              <a:t> Gleichheit mit dem Warentausch, aber einen andere Qualität.</a:t>
            </a:r>
            <a:endParaRPr/>
          </a:p>
          <a:p>
            <a:endParaRPr/>
          </a:p>
          <a:p>
            <a:r>
              <a:rPr lang="de-DE" sz="1600" spc="-1">
                <a:latin typeface="Arial"/>
              </a:rPr>
              <a:t>"Der unmittelbare Produktenaustausch hat einerseits die Form des einfachen Wertausdrucks und hat sie andrerseits noch nicht. Jene Form war </a:t>
            </a:r>
            <a:endParaRPr/>
          </a:p>
          <a:p>
            <a:endParaRPr/>
          </a:p>
          <a:p>
            <a:pPr algn="ctr"/>
            <a:r>
              <a:rPr lang="de-DE" sz="1600" spc="-1">
                <a:latin typeface="Arial"/>
              </a:rPr>
              <a:t>x </a:t>
            </a:r>
            <a:r>
              <a:rPr b="1" lang="de-DE" sz="1600" spc="-1">
                <a:latin typeface="Arial"/>
              </a:rPr>
              <a:t>Ware</a:t>
            </a:r>
            <a:r>
              <a:rPr lang="de-DE" sz="1600" spc="-1">
                <a:latin typeface="Arial"/>
              </a:rPr>
              <a:t> A = y </a:t>
            </a:r>
            <a:r>
              <a:rPr b="1" lang="de-DE" sz="1600" spc="-1">
                <a:latin typeface="Arial"/>
              </a:rPr>
              <a:t>Ware</a:t>
            </a:r>
            <a:r>
              <a:rPr lang="de-DE" sz="1600" spc="-1">
                <a:latin typeface="Arial"/>
              </a:rPr>
              <a:t> B. </a:t>
            </a:r>
            <a:endParaRPr/>
          </a:p>
          <a:p>
            <a:endParaRPr/>
          </a:p>
          <a:p>
            <a:r>
              <a:rPr lang="de-DE" sz="1600" spc="-1">
                <a:latin typeface="Arial"/>
              </a:rPr>
              <a:t>Die Form des unmittelbaren Produktenaustausches ist: </a:t>
            </a:r>
            <a:endParaRPr/>
          </a:p>
          <a:p>
            <a:endParaRPr/>
          </a:p>
          <a:p>
            <a:pPr algn="ctr"/>
            <a:r>
              <a:rPr lang="de-DE" sz="1600" spc="-1">
                <a:latin typeface="Arial"/>
              </a:rPr>
              <a:t>x </a:t>
            </a:r>
            <a:r>
              <a:rPr b="1" lang="de-DE" sz="1600" spc="-1">
                <a:latin typeface="Arial"/>
              </a:rPr>
              <a:t>Gebrauchsgegenstand</a:t>
            </a:r>
            <a:r>
              <a:rPr lang="de-DE" sz="1600" spc="-1">
                <a:latin typeface="Arial"/>
              </a:rPr>
              <a:t> A = y </a:t>
            </a:r>
            <a:r>
              <a:rPr b="1" lang="de-DE" sz="1600" spc="-1">
                <a:latin typeface="Arial"/>
              </a:rPr>
              <a:t>Gebrauchsgegenstand</a:t>
            </a:r>
            <a:r>
              <a:rPr lang="de-DE" sz="1600" spc="-1">
                <a:latin typeface="Arial"/>
              </a:rPr>
              <a:t> B.(41) </a:t>
            </a:r>
            <a:endParaRPr/>
          </a:p>
          <a:p>
            <a:endParaRPr/>
          </a:p>
          <a:p>
            <a:r>
              <a:rPr lang="de-DE" sz="1600" spc="-1">
                <a:latin typeface="Arial"/>
              </a:rPr>
              <a:t>Die Dinge A und B sind hier </a:t>
            </a:r>
            <a:r>
              <a:rPr b="1" lang="de-DE" sz="1600" spc="-1">
                <a:latin typeface="Arial"/>
              </a:rPr>
              <a:t>nicht Waren vor dem</a:t>
            </a:r>
            <a:r>
              <a:rPr lang="de-DE" sz="1600" spc="-1">
                <a:latin typeface="Arial"/>
              </a:rPr>
              <a:t> Austausch, sondern werden es erst durch denselben."</a:t>
            </a:r>
            <a:endParaRPr/>
          </a:p>
          <a:p>
            <a:endParaRPr/>
          </a:p>
          <a:p>
            <a:r>
              <a:rPr lang="de-DE" sz="1600" spc="-1">
                <a:latin typeface="Arial"/>
              </a:rPr>
              <a:t>Der Produktentausch funktioniert deshalb, weil die jeweiligen Produkte Gebrauchswert für den jeweils Anderen sind.</a:t>
            </a:r>
            <a:endParaRPr/>
          </a:p>
        </p:txBody>
      </p:sp>
      <p:sp>
        <p:nvSpPr>
          <p:cNvPr id="575" name="CustomShape 9"/>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576" name="TextShape 10"/>
          <p:cNvSpPr txBox="1"/>
          <p:nvPr/>
        </p:nvSpPr>
        <p:spPr>
          <a:xfrm>
            <a:off x="9288000" y="3960000"/>
            <a:ext cx="4120200" cy="333720"/>
          </a:xfrm>
          <a:prstGeom prst="rect">
            <a:avLst/>
          </a:prstGeom>
          <a:noFill/>
          <a:ln>
            <a:noFill/>
          </a:ln>
        </p:spPr>
        <p:txBody>
          <a:bodyPr lIns="90000" rIns="90000" tIns="45000" bIns="45000"/>
          <a:p>
            <a:pPr algn="ctr"/>
            <a:r>
              <a:rPr lang="de-DE" sz="1600" spc="-1">
                <a:latin typeface="Arial"/>
              </a:rPr>
              <a:t>Das behauptet Michael Heinrich heute noch</a:t>
            </a:r>
            <a:endParaRPr/>
          </a:p>
        </p:txBody>
      </p:sp>
    </p:spTree>
  </p:cSld>
  <p:timing>
    <p:tnLst>
      <p:par>
        <p:cTn id="115" dur="indefinite" restart="never" nodeType="tmRoot">
          <p:childTnLst>
            <p:seq>
              <p:cTn id="116"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7" name="CustomShape 1"/>
          <p:cNvSpPr/>
          <p:nvPr/>
        </p:nvSpPr>
        <p:spPr>
          <a:xfrm>
            <a:off x="3061440" y="2952360"/>
            <a:ext cx="2770560" cy="3023640"/>
          </a:xfrm>
          <a:prstGeom prst="ellipse">
            <a:avLst/>
          </a:prstGeom>
          <a:solidFill>
            <a:srgbClr val="3399ff"/>
          </a:solidFill>
          <a:ln>
            <a:solidFill>
              <a:srgbClr val="3465a4"/>
            </a:solidFill>
          </a:ln>
        </p:spPr>
        <p:style>
          <a:lnRef idx="0"/>
          <a:fillRef idx="0"/>
          <a:effectRef idx="0"/>
          <a:fontRef idx="minor"/>
        </p:style>
      </p:sp>
      <p:sp>
        <p:nvSpPr>
          <p:cNvPr id="578" name="CustomShape 2"/>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579" name="CustomShape 3"/>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102 </a:t>
            </a:r>
            <a:endParaRPr/>
          </a:p>
          <a:p>
            <a:pPr algn="ctr"/>
            <a:r>
              <a:rPr lang="de-DE" sz="1400" spc="-1">
                <a:solidFill>
                  <a:srgbClr val="808080"/>
                </a:solidFill>
                <a:latin typeface="Arial"/>
              </a:rPr>
              <a:t>Originaltext</a:t>
            </a:r>
            <a:endParaRPr/>
          </a:p>
        </p:txBody>
      </p:sp>
      <p:sp>
        <p:nvSpPr>
          <p:cNvPr id="580" name="CustomShape 4"/>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581" name="CustomShape 5"/>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582" name="CustomShape 6"/>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583" name="CustomShape 7"/>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de-DE" sz="2000" spc="-1">
                <a:solidFill>
                  <a:srgbClr val="000000"/>
                </a:solidFill>
                <a:latin typeface="Arial"/>
                <a:ea typeface="Arial"/>
              </a:rPr>
              <a:t>Teil 2: Unterschiede Warentausch zum Produktentausch 2</a:t>
            </a:r>
            <a:endParaRPr/>
          </a:p>
        </p:txBody>
      </p:sp>
      <p:sp>
        <p:nvSpPr>
          <p:cNvPr id="584" name="CustomShape 8"/>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585" name="CustomShape 9"/>
          <p:cNvSpPr/>
          <p:nvPr/>
        </p:nvSpPr>
        <p:spPr>
          <a:xfrm>
            <a:off x="1152360" y="972000"/>
            <a:ext cx="7560000" cy="228420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b="1" lang="de-DE" sz="1600" spc="-1">
                <a:latin typeface="Arial"/>
              </a:rPr>
              <a:t>Quantitative Betrachtung</a:t>
            </a:r>
            <a:endParaRPr/>
          </a:p>
          <a:p>
            <a:endParaRPr/>
          </a:p>
          <a:p>
            <a:endParaRPr/>
          </a:p>
          <a:p>
            <a:pPr algn="ctr"/>
            <a:r>
              <a:rPr b="1" lang="de-DE" sz="1600" spc="-1">
                <a:latin typeface="Arial"/>
              </a:rPr>
              <a:t>x</a:t>
            </a:r>
            <a:r>
              <a:rPr lang="de-DE" sz="1600" spc="-1">
                <a:latin typeface="Arial"/>
              </a:rPr>
              <a:t> Gebrauchsgegenstand A = </a:t>
            </a:r>
            <a:r>
              <a:rPr b="1" lang="de-DE" sz="1600" spc="-1">
                <a:latin typeface="Arial"/>
              </a:rPr>
              <a:t>y</a:t>
            </a:r>
            <a:r>
              <a:rPr lang="de-DE" sz="1600" spc="-1">
                <a:latin typeface="Arial"/>
              </a:rPr>
              <a:t> Gebrauchsgegenstand B.(41) </a:t>
            </a:r>
            <a:endParaRPr/>
          </a:p>
          <a:p>
            <a:endParaRPr/>
          </a:p>
          <a:p>
            <a:r>
              <a:rPr lang="de-DE" sz="1600" spc="-1">
                <a:latin typeface="Arial"/>
              </a:rPr>
              <a:t>"Ihr quantitatives Austauschverhältnis ist zunächst ganz zufällig. Austausch- &lt;103&gt; bar sind sie durch den Willensakt ihrer Besitzer, sie wechselseitig zu veräußern."</a:t>
            </a:r>
            <a:endParaRPr/>
          </a:p>
          <a:p>
            <a:endParaRPr/>
          </a:p>
        </p:txBody>
      </p:sp>
      <p:sp>
        <p:nvSpPr>
          <p:cNvPr id="586" name="CustomShape 10"/>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pic>
        <p:nvPicPr>
          <p:cNvPr id="587" name="" descr=""/>
          <p:cNvPicPr/>
          <p:nvPr/>
        </p:nvPicPr>
        <p:blipFill>
          <a:blip r:embed="rId1"/>
          <a:stretch/>
        </p:blipFill>
        <p:spPr>
          <a:xfrm>
            <a:off x="5076000" y="4034880"/>
            <a:ext cx="684000" cy="684000"/>
          </a:xfrm>
          <a:prstGeom prst="rect">
            <a:avLst/>
          </a:prstGeom>
          <a:ln>
            <a:noFill/>
          </a:ln>
        </p:spPr>
      </p:pic>
      <p:pic>
        <p:nvPicPr>
          <p:cNvPr id="588" name="" descr=""/>
          <p:cNvPicPr/>
          <p:nvPr/>
        </p:nvPicPr>
        <p:blipFill>
          <a:blip r:embed="rId2"/>
          <a:stretch/>
        </p:blipFill>
        <p:spPr>
          <a:xfrm>
            <a:off x="3780360" y="4365360"/>
            <a:ext cx="648000" cy="641880"/>
          </a:xfrm>
          <a:prstGeom prst="rect">
            <a:avLst/>
          </a:prstGeom>
          <a:ln>
            <a:noFill/>
          </a:ln>
        </p:spPr>
      </p:pic>
      <p:pic>
        <p:nvPicPr>
          <p:cNvPr id="589" name="" descr=""/>
          <p:cNvPicPr/>
          <p:nvPr/>
        </p:nvPicPr>
        <p:blipFill>
          <a:blip r:embed="rId3"/>
          <a:stretch/>
        </p:blipFill>
        <p:spPr>
          <a:xfrm>
            <a:off x="3780360" y="3789720"/>
            <a:ext cx="648000" cy="641880"/>
          </a:xfrm>
          <a:prstGeom prst="rect">
            <a:avLst/>
          </a:prstGeom>
          <a:ln>
            <a:noFill/>
          </a:ln>
        </p:spPr>
      </p:pic>
      <p:pic>
        <p:nvPicPr>
          <p:cNvPr id="590" name="" descr=""/>
          <p:cNvPicPr/>
          <p:nvPr/>
        </p:nvPicPr>
        <p:blipFill>
          <a:blip r:embed="rId4"/>
          <a:stretch/>
        </p:blipFill>
        <p:spPr>
          <a:xfrm>
            <a:off x="3096360" y="4401720"/>
            <a:ext cx="648000" cy="641880"/>
          </a:xfrm>
          <a:prstGeom prst="rect">
            <a:avLst/>
          </a:prstGeom>
          <a:ln>
            <a:noFill/>
          </a:ln>
        </p:spPr>
      </p:pic>
      <p:pic>
        <p:nvPicPr>
          <p:cNvPr id="591" name="" descr=""/>
          <p:cNvPicPr/>
          <p:nvPr/>
        </p:nvPicPr>
        <p:blipFill>
          <a:blip r:embed="rId5"/>
          <a:stretch/>
        </p:blipFill>
        <p:spPr>
          <a:xfrm>
            <a:off x="3096360" y="3826080"/>
            <a:ext cx="648000" cy="641880"/>
          </a:xfrm>
          <a:prstGeom prst="rect">
            <a:avLst/>
          </a:prstGeom>
          <a:ln>
            <a:noFill/>
          </a:ln>
        </p:spPr>
      </p:pic>
      <p:sp>
        <p:nvSpPr>
          <p:cNvPr id="592" name="Line 11"/>
          <p:cNvSpPr/>
          <p:nvPr/>
        </p:nvSpPr>
        <p:spPr>
          <a:xfrm>
            <a:off x="4500360" y="4329360"/>
            <a:ext cx="539640" cy="26640"/>
          </a:xfrm>
          <a:prstGeom prst="line">
            <a:avLst/>
          </a:prstGeom>
          <a:ln>
            <a:solidFill>
              <a:srgbClr val="000000"/>
            </a:solidFill>
            <a:headEnd len="med" type="triangle" w="med"/>
            <a:tailEnd len="med" type="triangle" w="med"/>
          </a:ln>
        </p:spPr>
        <p:style>
          <a:lnRef idx="0"/>
          <a:fillRef idx="0"/>
          <a:effectRef idx="0"/>
          <a:fontRef idx="minor"/>
        </p:style>
      </p:sp>
      <p:sp>
        <p:nvSpPr>
          <p:cNvPr id="593" name="CustomShape 12"/>
          <p:cNvSpPr/>
          <p:nvPr/>
        </p:nvSpPr>
        <p:spPr>
          <a:xfrm>
            <a:off x="3447000" y="4748760"/>
            <a:ext cx="909000" cy="867240"/>
          </a:xfrm>
          <a:prstGeom prst="ellipse">
            <a:avLst/>
          </a:prstGeom>
          <a:solidFill>
            <a:srgbClr val="ffffff"/>
          </a:solidFill>
          <a:ln>
            <a:solidFill>
              <a:srgbClr val="3465a4"/>
            </a:solidFill>
          </a:ln>
        </p:spPr>
        <p:style>
          <a:lnRef idx="0"/>
          <a:fillRef idx="0"/>
          <a:effectRef idx="0"/>
          <a:fontRef idx="minor"/>
        </p:style>
      </p:sp>
      <p:sp>
        <p:nvSpPr>
          <p:cNvPr id="594" name="CustomShape 13"/>
          <p:cNvSpPr/>
          <p:nvPr/>
        </p:nvSpPr>
        <p:spPr>
          <a:xfrm>
            <a:off x="3434760" y="4816800"/>
            <a:ext cx="849240" cy="691200"/>
          </a:xfrm>
          <a:custGeom>
            <a:avLst/>
            <a:gdLst/>
            <a:ahLst/>
            <a:rect l="0" t="0" r="r" b="b"/>
            <a:pathLst>
              <a:path w="1181" h="1806">
                <a:moveTo>
                  <a:pt x="1" y="0"/>
                </a:moveTo>
                <a:lnTo>
                  <a:pt x="61" y="1"/>
                </a:lnTo>
                <a:lnTo>
                  <a:pt x="121" y="5"/>
                </a:lnTo>
                <a:lnTo>
                  <a:pt x="180" y="11"/>
                </a:lnTo>
                <a:lnTo>
                  <a:pt x="240" y="20"/>
                </a:lnTo>
                <a:lnTo>
                  <a:pt x="298" y="31"/>
                </a:lnTo>
                <a:lnTo>
                  <a:pt x="356" y="45"/>
                </a:lnTo>
                <a:lnTo>
                  <a:pt x="412" y="61"/>
                </a:lnTo>
                <a:lnTo>
                  <a:pt x="468" y="79"/>
                </a:lnTo>
                <a:lnTo>
                  <a:pt x="523" y="99"/>
                </a:lnTo>
                <a:lnTo>
                  <a:pt x="576" y="122"/>
                </a:lnTo>
                <a:lnTo>
                  <a:pt x="627" y="147"/>
                </a:lnTo>
                <a:lnTo>
                  <a:pt x="677" y="174"/>
                </a:lnTo>
                <a:lnTo>
                  <a:pt x="726" y="203"/>
                </a:lnTo>
                <a:lnTo>
                  <a:pt x="772" y="234"/>
                </a:lnTo>
                <a:lnTo>
                  <a:pt x="817" y="267"/>
                </a:lnTo>
                <a:lnTo>
                  <a:pt x="859" y="302"/>
                </a:lnTo>
                <a:lnTo>
                  <a:pt x="899" y="338"/>
                </a:lnTo>
                <a:lnTo>
                  <a:pt x="937" y="376"/>
                </a:lnTo>
                <a:lnTo>
                  <a:pt x="972" y="416"/>
                </a:lnTo>
                <a:lnTo>
                  <a:pt x="1005" y="456"/>
                </a:lnTo>
                <a:lnTo>
                  <a:pt x="1035" y="499"/>
                </a:lnTo>
                <a:lnTo>
                  <a:pt x="1062" y="542"/>
                </a:lnTo>
                <a:lnTo>
                  <a:pt x="1087" y="587"/>
                </a:lnTo>
                <a:lnTo>
                  <a:pt x="1109" y="632"/>
                </a:lnTo>
                <a:lnTo>
                  <a:pt x="1128" y="678"/>
                </a:lnTo>
                <a:lnTo>
                  <a:pt x="1144" y="725"/>
                </a:lnTo>
                <a:lnTo>
                  <a:pt x="1157" y="773"/>
                </a:lnTo>
                <a:lnTo>
                  <a:pt x="1168" y="821"/>
                </a:lnTo>
                <a:lnTo>
                  <a:pt x="1175" y="870"/>
                </a:lnTo>
                <a:lnTo>
                  <a:pt x="1179" y="918"/>
                </a:lnTo>
                <a:lnTo>
                  <a:pt x="1180" y="967"/>
                </a:lnTo>
                <a:lnTo>
                  <a:pt x="1178" y="1016"/>
                </a:lnTo>
                <a:lnTo>
                  <a:pt x="1173" y="1065"/>
                </a:lnTo>
                <a:lnTo>
                  <a:pt x="1165" y="1113"/>
                </a:lnTo>
                <a:lnTo>
                  <a:pt x="1154" y="1161"/>
                </a:lnTo>
                <a:lnTo>
                  <a:pt x="1140" y="1209"/>
                </a:lnTo>
                <a:lnTo>
                  <a:pt x="1123" y="1256"/>
                </a:lnTo>
                <a:lnTo>
                  <a:pt x="1103" y="1302"/>
                </a:lnTo>
                <a:lnTo>
                  <a:pt x="1080" y="1347"/>
                </a:lnTo>
                <a:lnTo>
                  <a:pt x="1054" y="1391"/>
                </a:lnTo>
                <a:lnTo>
                  <a:pt x="1026" y="1434"/>
                </a:lnTo>
                <a:lnTo>
                  <a:pt x="995" y="1476"/>
                </a:lnTo>
                <a:lnTo>
                  <a:pt x="962" y="1516"/>
                </a:lnTo>
                <a:lnTo>
                  <a:pt x="925" y="1556"/>
                </a:lnTo>
                <a:lnTo>
                  <a:pt x="887" y="1593"/>
                </a:lnTo>
                <a:lnTo>
                  <a:pt x="846" y="1629"/>
                </a:lnTo>
                <a:lnTo>
                  <a:pt x="803" y="1663"/>
                </a:lnTo>
                <a:lnTo>
                  <a:pt x="758" y="1695"/>
                </a:lnTo>
                <a:lnTo>
                  <a:pt x="711" y="1726"/>
                </a:lnTo>
                <a:lnTo>
                  <a:pt x="663" y="1754"/>
                </a:lnTo>
                <a:lnTo>
                  <a:pt x="612" y="1781"/>
                </a:lnTo>
                <a:lnTo>
                  <a:pt x="560" y="1805"/>
                </a:lnTo>
                <a:lnTo>
                  <a:pt x="0" y="960"/>
                </a:lnTo>
                <a:lnTo>
                  <a:pt x="1" y="0"/>
                </a:lnTo>
              </a:path>
            </a:pathLst>
          </a:custGeom>
          <a:solidFill>
            <a:srgbClr val="ffd320"/>
          </a:solidFill>
          <a:ln w="36000">
            <a:solidFill>
              <a:srgbClr val="3465a4"/>
            </a:solidFill>
            <a:custDash>
              <a:ds d="200000" sp="200000"/>
              <a:ds d="100000" sp="200000"/>
              <a:ds d="100000" sp="200000"/>
            </a:custDash>
            <a:round/>
          </a:ln>
        </p:spPr>
        <p:style>
          <a:lnRef idx="0"/>
          <a:fillRef idx="0"/>
          <a:effectRef idx="0"/>
          <a:fontRef idx="minor"/>
        </p:style>
      </p:sp>
      <p:sp>
        <p:nvSpPr>
          <p:cNvPr id="595" name="TextShape 14"/>
          <p:cNvSpPr txBox="1"/>
          <p:nvPr/>
        </p:nvSpPr>
        <p:spPr>
          <a:xfrm>
            <a:off x="3888000" y="4860000"/>
            <a:ext cx="336240" cy="425520"/>
          </a:xfrm>
          <a:prstGeom prst="rect">
            <a:avLst/>
          </a:prstGeom>
          <a:noFill/>
          <a:ln>
            <a:noFill/>
          </a:ln>
        </p:spPr>
        <p:txBody>
          <a:bodyPr lIns="90000" rIns="90000" tIns="45000" bIns="45000"/>
          <a:p>
            <a:pPr algn="ctr"/>
            <a:r>
              <a:rPr lang="de-DE" sz="2200" spc="-1">
                <a:latin typeface="Arial"/>
              </a:rPr>
              <a:t>?</a:t>
            </a:r>
            <a:endParaRPr/>
          </a:p>
        </p:txBody>
      </p:sp>
      <p:sp>
        <p:nvSpPr>
          <p:cNvPr id="596" name="CustomShape 15"/>
          <p:cNvSpPr/>
          <p:nvPr/>
        </p:nvSpPr>
        <p:spPr>
          <a:xfrm>
            <a:off x="4590000" y="4748760"/>
            <a:ext cx="909000" cy="867240"/>
          </a:xfrm>
          <a:prstGeom prst="ellipse">
            <a:avLst/>
          </a:prstGeom>
          <a:solidFill>
            <a:srgbClr val="ffffff"/>
          </a:solidFill>
          <a:ln>
            <a:solidFill>
              <a:srgbClr val="3465a4"/>
            </a:solidFill>
          </a:ln>
        </p:spPr>
        <p:style>
          <a:lnRef idx="0"/>
          <a:fillRef idx="0"/>
          <a:effectRef idx="0"/>
          <a:fontRef idx="minor"/>
        </p:style>
      </p:sp>
      <p:sp>
        <p:nvSpPr>
          <p:cNvPr id="597" name="CustomShape 16"/>
          <p:cNvSpPr/>
          <p:nvPr/>
        </p:nvSpPr>
        <p:spPr>
          <a:xfrm>
            <a:off x="4577760" y="4816800"/>
            <a:ext cx="849240" cy="691200"/>
          </a:xfrm>
          <a:custGeom>
            <a:avLst/>
            <a:gdLst/>
            <a:ahLst/>
            <a:rect l="0" t="0" r="r" b="b"/>
            <a:pathLst>
              <a:path w="1181" h="1319">
                <a:moveTo>
                  <a:pt x="1" y="0"/>
                </a:moveTo>
                <a:lnTo>
                  <a:pt x="62" y="1"/>
                </a:lnTo>
                <a:lnTo>
                  <a:pt x="122" y="5"/>
                </a:lnTo>
                <a:lnTo>
                  <a:pt x="182" y="12"/>
                </a:lnTo>
                <a:lnTo>
                  <a:pt x="242" y="20"/>
                </a:lnTo>
                <a:lnTo>
                  <a:pt x="301" y="32"/>
                </a:lnTo>
                <a:lnTo>
                  <a:pt x="359" y="45"/>
                </a:lnTo>
                <a:lnTo>
                  <a:pt x="416" y="62"/>
                </a:lnTo>
                <a:lnTo>
                  <a:pt x="472" y="80"/>
                </a:lnTo>
                <a:lnTo>
                  <a:pt x="527" y="101"/>
                </a:lnTo>
                <a:lnTo>
                  <a:pt x="581" y="124"/>
                </a:lnTo>
                <a:lnTo>
                  <a:pt x="633" y="150"/>
                </a:lnTo>
                <a:lnTo>
                  <a:pt x="683" y="177"/>
                </a:lnTo>
                <a:lnTo>
                  <a:pt x="732" y="207"/>
                </a:lnTo>
                <a:lnTo>
                  <a:pt x="778" y="238"/>
                </a:lnTo>
                <a:lnTo>
                  <a:pt x="823" y="272"/>
                </a:lnTo>
                <a:lnTo>
                  <a:pt x="865" y="307"/>
                </a:lnTo>
                <a:lnTo>
                  <a:pt x="905" y="344"/>
                </a:lnTo>
                <a:lnTo>
                  <a:pt x="943" y="383"/>
                </a:lnTo>
                <a:lnTo>
                  <a:pt x="978" y="423"/>
                </a:lnTo>
                <a:lnTo>
                  <a:pt x="1011" y="464"/>
                </a:lnTo>
                <a:lnTo>
                  <a:pt x="1040" y="507"/>
                </a:lnTo>
                <a:lnTo>
                  <a:pt x="1068" y="551"/>
                </a:lnTo>
                <a:lnTo>
                  <a:pt x="1092" y="596"/>
                </a:lnTo>
                <a:lnTo>
                  <a:pt x="1114" y="643"/>
                </a:lnTo>
                <a:lnTo>
                  <a:pt x="1132" y="689"/>
                </a:lnTo>
                <a:lnTo>
                  <a:pt x="1148" y="737"/>
                </a:lnTo>
                <a:lnTo>
                  <a:pt x="1160" y="785"/>
                </a:lnTo>
                <a:lnTo>
                  <a:pt x="1170" y="834"/>
                </a:lnTo>
                <a:lnTo>
                  <a:pt x="1176" y="883"/>
                </a:lnTo>
                <a:lnTo>
                  <a:pt x="1180" y="932"/>
                </a:lnTo>
                <a:lnTo>
                  <a:pt x="1180" y="982"/>
                </a:lnTo>
                <a:lnTo>
                  <a:pt x="1177" y="1031"/>
                </a:lnTo>
                <a:lnTo>
                  <a:pt x="1171" y="1080"/>
                </a:lnTo>
                <a:lnTo>
                  <a:pt x="1162" y="1129"/>
                </a:lnTo>
                <a:lnTo>
                  <a:pt x="1149" y="1177"/>
                </a:lnTo>
                <a:lnTo>
                  <a:pt x="1134" y="1225"/>
                </a:lnTo>
                <a:lnTo>
                  <a:pt x="1116" y="1272"/>
                </a:lnTo>
                <a:lnTo>
                  <a:pt x="1095" y="1318"/>
                </a:lnTo>
                <a:lnTo>
                  <a:pt x="0" y="960"/>
                </a:lnTo>
                <a:lnTo>
                  <a:pt x="1" y="0"/>
                </a:lnTo>
              </a:path>
            </a:pathLst>
          </a:custGeom>
          <a:solidFill>
            <a:srgbClr val="ffd320"/>
          </a:solidFill>
          <a:ln w="36000">
            <a:solidFill>
              <a:srgbClr val="3465a4"/>
            </a:solidFill>
            <a:custDash>
              <a:ds d="200000" sp="200000"/>
              <a:ds d="100000" sp="200000"/>
              <a:ds d="100000" sp="200000"/>
            </a:custDash>
            <a:round/>
          </a:ln>
        </p:spPr>
        <p:style>
          <a:lnRef idx="0"/>
          <a:fillRef idx="0"/>
          <a:effectRef idx="0"/>
          <a:fontRef idx="minor"/>
        </p:style>
      </p:sp>
      <p:sp>
        <p:nvSpPr>
          <p:cNvPr id="598" name="TextShape 17"/>
          <p:cNvSpPr txBox="1"/>
          <p:nvPr/>
        </p:nvSpPr>
        <p:spPr>
          <a:xfrm>
            <a:off x="5031000" y="4860000"/>
            <a:ext cx="336240" cy="425520"/>
          </a:xfrm>
          <a:prstGeom prst="rect">
            <a:avLst/>
          </a:prstGeom>
          <a:noFill/>
          <a:ln>
            <a:noFill/>
          </a:ln>
        </p:spPr>
        <p:txBody>
          <a:bodyPr lIns="90000" rIns="90000" tIns="45000" bIns="45000"/>
          <a:p>
            <a:pPr algn="ctr"/>
            <a:r>
              <a:rPr lang="de-DE" sz="2200" spc="-1">
                <a:latin typeface="Arial"/>
              </a:rPr>
              <a:t>?</a:t>
            </a:r>
            <a:endParaRPr/>
          </a:p>
        </p:txBody>
      </p:sp>
    </p:spTree>
  </p:cSld>
  <p:timing>
    <p:tnLst>
      <p:par>
        <p:cTn id="117" dur="indefinite" restart="never" nodeType="tmRoot">
          <p:childTnLst>
            <p:seq>
              <p:cTn id="118"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9"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600"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77ff </a:t>
            </a:r>
            <a:endParaRPr/>
          </a:p>
          <a:p>
            <a:pPr algn="ctr"/>
            <a:r>
              <a:rPr lang="de-DE" sz="1400" spc="-1">
                <a:solidFill>
                  <a:srgbClr val="808080"/>
                </a:solidFill>
                <a:latin typeface="Arial"/>
              </a:rPr>
              <a:t>Originaltext</a:t>
            </a:r>
            <a:endParaRPr/>
          </a:p>
        </p:txBody>
      </p:sp>
      <p:sp>
        <p:nvSpPr>
          <p:cNvPr id="601" name="CustomShape 3"/>
          <p:cNvSpPr/>
          <p:nvPr/>
        </p:nvSpPr>
        <p:spPr>
          <a:xfrm>
            <a:off x="3051000" y="6173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602"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603"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604"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de-DE" sz="2000" spc="-1">
                <a:solidFill>
                  <a:srgbClr val="000000"/>
                </a:solidFill>
                <a:latin typeface="Arial"/>
                <a:ea typeface="Arial"/>
              </a:rPr>
              <a:t>Teil 2: Beginnender Durchsetzungsprozess des Wertverhältnisses</a:t>
            </a:r>
            <a:endParaRPr/>
          </a:p>
        </p:txBody>
      </p:sp>
      <p:sp>
        <p:nvSpPr>
          <p:cNvPr id="605"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606" name="CustomShape 8"/>
          <p:cNvSpPr/>
          <p:nvPr/>
        </p:nvSpPr>
        <p:spPr>
          <a:xfrm>
            <a:off x="1152360" y="972000"/>
            <a:ext cx="7560000" cy="520452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"Die beständige Wiederholung des Austausches macht ihn zu einem regelmäßigen gesellschaftlichen Prozeß. Im Laufe der Zeit muß daher wenigstens ein Teil der Arbeitsprodukte absichtlich zum Behuf des Austausches produziert werden.“</a:t>
            </a:r>
            <a:endParaRPr/>
          </a:p>
          <a:p>
            <a:endParaRPr/>
          </a:p>
          <a:p>
            <a:r>
              <a:rPr b="1" lang="de-DE" sz="1600" spc="-1">
                <a:uFill>
                  <a:solidFill>
                    <a:srgbClr val="ffffff"/>
                  </a:solidFill>
                </a:uFill>
                <a:latin typeface="Arial"/>
              </a:rPr>
              <a:t>Qualitativ</a:t>
            </a:r>
            <a:endParaRPr/>
          </a:p>
          <a:p>
            <a:endParaRPr/>
          </a:p>
          <a:p>
            <a:r>
              <a:rPr lang="de-DE" sz="1600" spc="-1">
                <a:latin typeface="Arial"/>
              </a:rPr>
              <a:t>„</a:t>
            </a:r>
            <a:r>
              <a:rPr lang="de-DE" sz="1600" spc="-1">
                <a:latin typeface="Arial"/>
              </a:rPr>
              <a:t>Von diesem Augenblick befestigt sich einerseits die Scheidung zwischen der Nützlichkeit der Dinge für den unmittelbaren Bedarf und ihrer Nützlichkeit zum Austausch. </a:t>
            </a:r>
            <a:r>
              <a:rPr b="1" lang="de-DE" sz="1600" spc="-1">
                <a:latin typeface="Arial"/>
              </a:rPr>
              <a:t>Ihr Gebrauchswert scheidet sich von ihrem Tauschwerte</a:t>
            </a:r>
            <a:r>
              <a:rPr lang="de-DE" sz="1600" spc="-1">
                <a:latin typeface="Arial"/>
              </a:rPr>
              <a:t>.“ </a:t>
            </a:r>
            <a:endParaRPr/>
          </a:p>
          <a:p>
            <a:endParaRPr/>
          </a:p>
          <a:p>
            <a:endParaRPr/>
          </a:p>
          <a:p>
            <a:endParaRPr/>
          </a:p>
          <a:p>
            <a:r>
              <a:rPr b="1" lang="de-DE" sz="1600" spc="-1">
                <a:uFill>
                  <a:solidFill>
                    <a:srgbClr val="ffffff"/>
                  </a:solidFill>
                </a:uFill>
                <a:latin typeface="Arial"/>
              </a:rPr>
              <a:t>Quantitativ</a:t>
            </a:r>
            <a:endParaRPr/>
          </a:p>
          <a:p>
            <a:endParaRPr/>
          </a:p>
          <a:p>
            <a:r>
              <a:rPr lang="de-DE" sz="1600" spc="-1">
                <a:latin typeface="Arial"/>
              </a:rPr>
              <a:t>„</a:t>
            </a:r>
            <a:r>
              <a:rPr lang="de-DE" sz="1600" spc="-1">
                <a:latin typeface="Arial"/>
              </a:rPr>
              <a:t>Andrerseits wird das quantitative Verhältnis, worin sie sich austauschen, von ihrer Produktion selbst abhängig. </a:t>
            </a:r>
            <a:r>
              <a:rPr b="1" lang="de-DE" sz="1600" spc="-1">
                <a:latin typeface="Arial"/>
              </a:rPr>
              <a:t>Die Gewohnheit fixiert sie als Wertgrößen.</a:t>
            </a:r>
            <a:r>
              <a:rPr lang="de-DE" sz="1600" spc="-1">
                <a:latin typeface="Arial"/>
              </a:rPr>
              <a:t>"</a:t>
            </a:r>
            <a:endParaRPr/>
          </a:p>
          <a:p>
            <a:endParaRPr/>
          </a:p>
          <a:p>
            <a:endParaRPr/>
          </a:p>
          <a:p>
            <a:endParaRPr/>
          </a:p>
          <a:p>
            <a:endParaRPr/>
          </a:p>
        </p:txBody>
      </p:sp>
      <p:sp>
        <p:nvSpPr>
          <p:cNvPr id="607" name="CustomShape 9"/>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608" name="CustomShape 10"/>
          <p:cNvSpPr/>
          <p:nvPr/>
        </p:nvSpPr>
        <p:spPr>
          <a:xfrm>
            <a:off x="5292000" y="4032000"/>
            <a:ext cx="972000" cy="576000"/>
          </a:xfrm>
          <a:prstGeom prst="bevel">
            <a:avLst>
              <a:gd name="adj" fmla="val 2700"/>
            </a:avLst>
          </a:prstGeom>
          <a:solidFill>
            <a:srgbClr val="ffff66"/>
          </a:solidFill>
          <a:ln>
            <a:solidFill>
              <a:srgbClr val="3465a4"/>
            </a:solidFill>
          </a:ln>
        </p:spPr>
        <p:style>
          <a:lnRef idx="0"/>
          <a:fillRef idx="0"/>
          <a:effectRef idx="0"/>
          <a:fontRef idx="minor"/>
        </p:style>
      </p:sp>
      <p:pic>
        <p:nvPicPr>
          <p:cNvPr id="609" name="" descr=""/>
          <p:cNvPicPr/>
          <p:nvPr/>
        </p:nvPicPr>
        <p:blipFill>
          <a:blip r:embed="rId1"/>
          <a:stretch/>
        </p:blipFill>
        <p:spPr>
          <a:xfrm>
            <a:off x="5399280" y="3600000"/>
            <a:ext cx="432000" cy="428040"/>
          </a:xfrm>
          <a:prstGeom prst="rect">
            <a:avLst/>
          </a:prstGeom>
          <a:ln>
            <a:noFill/>
          </a:ln>
        </p:spPr>
      </p:pic>
      <p:sp>
        <p:nvSpPr>
          <p:cNvPr id="610" name="CustomShape 11"/>
          <p:cNvSpPr/>
          <p:nvPr/>
        </p:nvSpPr>
        <p:spPr>
          <a:xfrm>
            <a:off x="5391000" y="5180760"/>
            <a:ext cx="909000" cy="867240"/>
          </a:xfrm>
          <a:prstGeom prst="ellipse">
            <a:avLst/>
          </a:prstGeom>
          <a:solidFill>
            <a:srgbClr val="ffffff"/>
          </a:solidFill>
          <a:ln>
            <a:solidFill>
              <a:srgbClr val="3465a4"/>
            </a:solidFill>
          </a:ln>
        </p:spPr>
        <p:style>
          <a:lnRef idx="0"/>
          <a:fillRef idx="0"/>
          <a:effectRef idx="0"/>
          <a:fontRef idx="minor"/>
        </p:style>
      </p:sp>
      <p:sp>
        <p:nvSpPr>
          <p:cNvPr id="611" name="CustomShape 12"/>
          <p:cNvSpPr/>
          <p:nvPr/>
        </p:nvSpPr>
        <p:spPr>
          <a:xfrm>
            <a:off x="5378760" y="5248800"/>
            <a:ext cx="849240" cy="691200"/>
          </a:xfrm>
          <a:custGeom>
            <a:avLst/>
            <a:gdLst/>
            <a:ahLst/>
            <a:rect l="0" t="0" r="r" b="b"/>
            <a:pathLst>
              <a:path w="1181" h="1806">
                <a:moveTo>
                  <a:pt x="1" y="0"/>
                </a:moveTo>
                <a:lnTo>
                  <a:pt x="61" y="1"/>
                </a:lnTo>
                <a:lnTo>
                  <a:pt x="121" y="5"/>
                </a:lnTo>
                <a:lnTo>
                  <a:pt x="180" y="11"/>
                </a:lnTo>
                <a:lnTo>
                  <a:pt x="240" y="20"/>
                </a:lnTo>
                <a:lnTo>
                  <a:pt x="298" y="31"/>
                </a:lnTo>
                <a:lnTo>
                  <a:pt x="356" y="45"/>
                </a:lnTo>
                <a:lnTo>
                  <a:pt x="412" y="61"/>
                </a:lnTo>
                <a:lnTo>
                  <a:pt x="468" y="79"/>
                </a:lnTo>
                <a:lnTo>
                  <a:pt x="523" y="99"/>
                </a:lnTo>
                <a:lnTo>
                  <a:pt x="576" y="122"/>
                </a:lnTo>
                <a:lnTo>
                  <a:pt x="627" y="147"/>
                </a:lnTo>
                <a:lnTo>
                  <a:pt x="677" y="174"/>
                </a:lnTo>
                <a:lnTo>
                  <a:pt x="726" y="203"/>
                </a:lnTo>
                <a:lnTo>
                  <a:pt x="772" y="234"/>
                </a:lnTo>
                <a:lnTo>
                  <a:pt x="817" y="267"/>
                </a:lnTo>
                <a:lnTo>
                  <a:pt x="859" y="302"/>
                </a:lnTo>
                <a:lnTo>
                  <a:pt x="899" y="338"/>
                </a:lnTo>
                <a:lnTo>
                  <a:pt x="937" y="376"/>
                </a:lnTo>
                <a:lnTo>
                  <a:pt x="972" y="416"/>
                </a:lnTo>
                <a:lnTo>
                  <a:pt x="1005" y="456"/>
                </a:lnTo>
                <a:lnTo>
                  <a:pt x="1035" y="499"/>
                </a:lnTo>
                <a:lnTo>
                  <a:pt x="1062" y="542"/>
                </a:lnTo>
                <a:lnTo>
                  <a:pt x="1087" y="587"/>
                </a:lnTo>
                <a:lnTo>
                  <a:pt x="1109" y="632"/>
                </a:lnTo>
                <a:lnTo>
                  <a:pt x="1128" y="678"/>
                </a:lnTo>
                <a:lnTo>
                  <a:pt x="1144" y="725"/>
                </a:lnTo>
                <a:lnTo>
                  <a:pt x="1157" y="773"/>
                </a:lnTo>
                <a:lnTo>
                  <a:pt x="1168" y="821"/>
                </a:lnTo>
                <a:lnTo>
                  <a:pt x="1175" y="870"/>
                </a:lnTo>
                <a:lnTo>
                  <a:pt x="1179" y="918"/>
                </a:lnTo>
                <a:lnTo>
                  <a:pt x="1180" y="967"/>
                </a:lnTo>
                <a:lnTo>
                  <a:pt x="1178" y="1016"/>
                </a:lnTo>
                <a:lnTo>
                  <a:pt x="1173" y="1065"/>
                </a:lnTo>
                <a:lnTo>
                  <a:pt x="1165" y="1113"/>
                </a:lnTo>
                <a:lnTo>
                  <a:pt x="1154" y="1161"/>
                </a:lnTo>
                <a:lnTo>
                  <a:pt x="1140" y="1209"/>
                </a:lnTo>
                <a:lnTo>
                  <a:pt x="1123" y="1256"/>
                </a:lnTo>
                <a:lnTo>
                  <a:pt x="1103" y="1302"/>
                </a:lnTo>
                <a:lnTo>
                  <a:pt x="1080" y="1347"/>
                </a:lnTo>
                <a:lnTo>
                  <a:pt x="1054" y="1391"/>
                </a:lnTo>
                <a:lnTo>
                  <a:pt x="1026" y="1434"/>
                </a:lnTo>
                <a:lnTo>
                  <a:pt x="995" y="1476"/>
                </a:lnTo>
                <a:lnTo>
                  <a:pt x="962" y="1516"/>
                </a:lnTo>
                <a:lnTo>
                  <a:pt x="925" y="1556"/>
                </a:lnTo>
                <a:lnTo>
                  <a:pt x="887" y="1593"/>
                </a:lnTo>
                <a:lnTo>
                  <a:pt x="846" y="1629"/>
                </a:lnTo>
                <a:lnTo>
                  <a:pt x="803" y="1663"/>
                </a:lnTo>
                <a:lnTo>
                  <a:pt x="758" y="1695"/>
                </a:lnTo>
                <a:lnTo>
                  <a:pt x="711" y="1726"/>
                </a:lnTo>
                <a:lnTo>
                  <a:pt x="663" y="1754"/>
                </a:lnTo>
                <a:lnTo>
                  <a:pt x="612" y="1781"/>
                </a:lnTo>
                <a:lnTo>
                  <a:pt x="560" y="1805"/>
                </a:lnTo>
                <a:lnTo>
                  <a:pt x="0" y="960"/>
                </a:lnTo>
                <a:lnTo>
                  <a:pt x="1" y="0"/>
                </a:lnTo>
              </a:path>
            </a:pathLst>
          </a:custGeom>
          <a:solidFill>
            <a:srgbClr val="ffd320"/>
          </a:solidFill>
          <a:ln>
            <a:solidFill>
              <a:srgbClr val="3465a4"/>
            </a:solidFill>
          </a:ln>
        </p:spPr>
        <p:style>
          <a:lnRef idx="0"/>
          <a:fillRef idx="0"/>
          <a:effectRef idx="0"/>
          <a:fontRef idx="minor"/>
        </p:style>
      </p:sp>
      <p:sp>
        <p:nvSpPr>
          <p:cNvPr id="612" name="CustomShape 13"/>
          <p:cNvSpPr/>
          <p:nvPr/>
        </p:nvSpPr>
        <p:spPr>
          <a:xfrm>
            <a:off x="3195360" y="5145120"/>
            <a:ext cx="909000" cy="867240"/>
          </a:xfrm>
          <a:prstGeom prst="ellipse">
            <a:avLst/>
          </a:prstGeom>
          <a:solidFill>
            <a:srgbClr val="ffffff"/>
          </a:solidFill>
          <a:ln>
            <a:solidFill>
              <a:srgbClr val="3465a4"/>
            </a:solidFill>
          </a:ln>
        </p:spPr>
        <p:style>
          <a:lnRef idx="0"/>
          <a:fillRef idx="0"/>
          <a:effectRef idx="0"/>
          <a:fontRef idx="minor"/>
        </p:style>
      </p:sp>
      <p:sp>
        <p:nvSpPr>
          <p:cNvPr id="613" name="CustomShape 14"/>
          <p:cNvSpPr/>
          <p:nvPr/>
        </p:nvSpPr>
        <p:spPr>
          <a:xfrm>
            <a:off x="3183120" y="5213160"/>
            <a:ext cx="849240" cy="691200"/>
          </a:xfrm>
          <a:custGeom>
            <a:avLst/>
            <a:gdLst/>
            <a:ahLst/>
            <a:rect l="0" t="0" r="r" b="b"/>
            <a:pathLst>
              <a:path w="1181" h="1806">
                <a:moveTo>
                  <a:pt x="1" y="0"/>
                </a:moveTo>
                <a:lnTo>
                  <a:pt x="61" y="1"/>
                </a:lnTo>
                <a:lnTo>
                  <a:pt x="121" y="5"/>
                </a:lnTo>
                <a:lnTo>
                  <a:pt x="180" y="11"/>
                </a:lnTo>
                <a:lnTo>
                  <a:pt x="240" y="20"/>
                </a:lnTo>
                <a:lnTo>
                  <a:pt x="298" y="31"/>
                </a:lnTo>
                <a:lnTo>
                  <a:pt x="356" y="45"/>
                </a:lnTo>
                <a:lnTo>
                  <a:pt x="412" y="61"/>
                </a:lnTo>
                <a:lnTo>
                  <a:pt x="468" y="79"/>
                </a:lnTo>
                <a:lnTo>
                  <a:pt x="523" y="99"/>
                </a:lnTo>
                <a:lnTo>
                  <a:pt x="576" y="122"/>
                </a:lnTo>
                <a:lnTo>
                  <a:pt x="627" y="147"/>
                </a:lnTo>
                <a:lnTo>
                  <a:pt x="677" y="174"/>
                </a:lnTo>
                <a:lnTo>
                  <a:pt x="726" y="203"/>
                </a:lnTo>
                <a:lnTo>
                  <a:pt x="772" y="234"/>
                </a:lnTo>
                <a:lnTo>
                  <a:pt x="817" y="267"/>
                </a:lnTo>
                <a:lnTo>
                  <a:pt x="859" y="302"/>
                </a:lnTo>
                <a:lnTo>
                  <a:pt x="899" y="338"/>
                </a:lnTo>
                <a:lnTo>
                  <a:pt x="937" y="376"/>
                </a:lnTo>
                <a:lnTo>
                  <a:pt x="972" y="416"/>
                </a:lnTo>
                <a:lnTo>
                  <a:pt x="1005" y="456"/>
                </a:lnTo>
                <a:lnTo>
                  <a:pt x="1035" y="499"/>
                </a:lnTo>
                <a:lnTo>
                  <a:pt x="1062" y="542"/>
                </a:lnTo>
                <a:lnTo>
                  <a:pt x="1087" y="587"/>
                </a:lnTo>
                <a:lnTo>
                  <a:pt x="1109" y="632"/>
                </a:lnTo>
                <a:lnTo>
                  <a:pt x="1128" y="678"/>
                </a:lnTo>
                <a:lnTo>
                  <a:pt x="1144" y="725"/>
                </a:lnTo>
                <a:lnTo>
                  <a:pt x="1157" y="773"/>
                </a:lnTo>
                <a:lnTo>
                  <a:pt x="1168" y="821"/>
                </a:lnTo>
                <a:lnTo>
                  <a:pt x="1175" y="870"/>
                </a:lnTo>
                <a:lnTo>
                  <a:pt x="1179" y="918"/>
                </a:lnTo>
                <a:lnTo>
                  <a:pt x="1180" y="967"/>
                </a:lnTo>
                <a:lnTo>
                  <a:pt x="1178" y="1016"/>
                </a:lnTo>
                <a:lnTo>
                  <a:pt x="1173" y="1065"/>
                </a:lnTo>
                <a:lnTo>
                  <a:pt x="1165" y="1113"/>
                </a:lnTo>
                <a:lnTo>
                  <a:pt x="1154" y="1161"/>
                </a:lnTo>
                <a:lnTo>
                  <a:pt x="1140" y="1209"/>
                </a:lnTo>
                <a:lnTo>
                  <a:pt x="1123" y="1256"/>
                </a:lnTo>
                <a:lnTo>
                  <a:pt x="1103" y="1302"/>
                </a:lnTo>
                <a:lnTo>
                  <a:pt x="1080" y="1347"/>
                </a:lnTo>
                <a:lnTo>
                  <a:pt x="1054" y="1391"/>
                </a:lnTo>
                <a:lnTo>
                  <a:pt x="1026" y="1434"/>
                </a:lnTo>
                <a:lnTo>
                  <a:pt x="995" y="1476"/>
                </a:lnTo>
                <a:lnTo>
                  <a:pt x="962" y="1516"/>
                </a:lnTo>
                <a:lnTo>
                  <a:pt x="925" y="1556"/>
                </a:lnTo>
                <a:lnTo>
                  <a:pt x="887" y="1593"/>
                </a:lnTo>
                <a:lnTo>
                  <a:pt x="846" y="1629"/>
                </a:lnTo>
                <a:lnTo>
                  <a:pt x="803" y="1663"/>
                </a:lnTo>
                <a:lnTo>
                  <a:pt x="758" y="1695"/>
                </a:lnTo>
                <a:lnTo>
                  <a:pt x="711" y="1726"/>
                </a:lnTo>
                <a:lnTo>
                  <a:pt x="663" y="1754"/>
                </a:lnTo>
                <a:lnTo>
                  <a:pt x="612" y="1781"/>
                </a:lnTo>
                <a:lnTo>
                  <a:pt x="560" y="1805"/>
                </a:lnTo>
                <a:lnTo>
                  <a:pt x="0" y="960"/>
                </a:lnTo>
                <a:lnTo>
                  <a:pt x="1" y="0"/>
                </a:lnTo>
              </a:path>
            </a:pathLst>
          </a:custGeom>
          <a:solidFill>
            <a:srgbClr val="ffd320"/>
          </a:solidFill>
          <a:ln w="36000">
            <a:solidFill>
              <a:srgbClr val="3465a4"/>
            </a:solidFill>
            <a:custDash>
              <a:ds d="200000" sp="200000"/>
              <a:ds d="100000" sp="200000"/>
              <a:ds d="100000" sp="200000"/>
            </a:custDash>
            <a:round/>
          </a:ln>
        </p:spPr>
        <p:style>
          <a:lnRef idx="0"/>
          <a:fillRef idx="0"/>
          <a:effectRef idx="0"/>
          <a:fontRef idx="minor"/>
        </p:style>
      </p:sp>
      <p:sp>
        <p:nvSpPr>
          <p:cNvPr id="614" name="TextShape 15"/>
          <p:cNvSpPr txBox="1"/>
          <p:nvPr/>
        </p:nvSpPr>
        <p:spPr>
          <a:xfrm>
            <a:off x="3636360" y="5256360"/>
            <a:ext cx="336240" cy="425520"/>
          </a:xfrm>
          <a:prstGeom prst="rect">
            <a:avLst/>
          </a:prstGeom>
          <a:noFill/>
          <a:ln>
            <a:noFill/>
          </a:ln>
        </p:spPr>
        <p:txBody>
          <a:bodyPr lIns="90000" rIns="90000" tIns="45000" bIns="45000"/>
          <a:p>
            <a:pPr algn="ctr"/>
            <a:r>
              <a:rPr lang="de-DE" sz="2200" spc="-1">
                <a:latin typeface="Arial"/>
              </a:rPr>
              <a:t>?</a:t>
            </a:r>
            <a:endParaRPr/>
          </a:p>
        </p:txBody>
      </p:sp>
      <p:sp>
        <p:nvSpPr>
          <p:cNvPr id="615" name="Line 16"/>
          <p:cNvSpPr/>
          <p:nvPr/>
        </p:nvSpPr>
        <p:spPr>
          <a:xfrm>
            <a:off x="4212000" y="5544000"/>
            <a:ext cx="1116000" cy="0"/>
          </a:xfrm>
          <a:prstGeom prst="line">
            <a:avLst/>
          </a:prstGeom>
          <a:ln>
            <a:solidFill>
              <a:srgbClr val="000000"/>
            </a:solidFill>
            <a:headEnd len="med" type="triangle" w="med"/>
            <a:tailEnd len="med" type="triangle" w="med"/>
          </a:ln>
        </p:spPr>
        <p:style>
          <a:lnRef idx="0"/>
          <a:fillRef idx="0"/>
          <a:effectRef idx="0"/>
          <a:fontRef idx="minor"/>
        </p:style>
      </p:sp>
      <p:pic>
        <p:nvPicPr>
          <p:cNvPr id="616" name="" descr=""/>
          <p:cNvPicPr/>
          <p:nvPr/>
        </p:nvPicPr>
        <p:blipFill>
          <a:blip r:embed="rId2"/>
          <a:stretch/>
        </p:blipFill>
        <p:spPr>
          <a:xfrm>
            <a:off x="3384000" y="3816000"/>
            <a:ext cx="432000" cy="428040"/>
          </a:xfrm>
          <a:prstGeom prst="rect">
            <a:avLst/>
          </a:prstGeom>
          <a:ln>
            <a:noFill/>
          </a:ln>
        </p:spPr>
      </p:pic>
      <p:sp>
        <p:nvSpPr>
          <p:cNvPr id="617" name="Line 17"/>
          <p:cNvSpPr/>
          <p:nvPr/>
        </p:nvSpPr>
        <p:spPr>
          <a:xfrm flipV="1">
            <a:off x="3960000" y="3762360"/>
            <a:ext cx="1260000" cy="197640"/>
          </a:xfrm>
          <a:prstGeom prst="line">
            <a:avLst/>
          </a:prstGeom>
          <a:ln>
            <a:solidFill>
              <a:srgbClr val="000000"/>
            </a:solidFill>
            <a:headEnd len="med" type="triangle" w="med"/>
            <a:tailEnd len="med" type="triangle" w="med"/>
          </a:ln>
        </p:spPr>
        <p:style>
          <a:lnRef idx="0"/>
          <a:fillRef idx="0"/>
          <a:effectRef idx="0"/>
          <a:fontRef idx="minor"/>
        </p:style>
      </p:sp>
      <p:sp>
        <p:nvSpPr>
          <p:cNvPr id="618" name="Line 18"/>
          <p:cNvSpPr/>
          <p:nvPr/>
        </p:nvSpPr>
        <p:spPr>
          <a:xfrm>
            <a:off x="3960000" y="4104000"/>
            <a:ext cx="1224000" cy="216000"/>
          </a:xfrm>
          <a:prstGeom prst="line">
            <a:avLst/>
          </a:prstGeom>
          <a:ln>
            <a:solidFill>
              <a:srgbClr val="000000"/>
            </a:solidFill>
            <a:headEnd len="med" type="triangle" w="med"/>
            <a:tailEnd len="med" type="triangle" w="med"/>
          </a:ln>
        </p:spPr>
        <p:style>
          <a:lnRef idx="0"/>
          <a:fillRef idx="0"/>
          <a:effectRef idx="0"/>
          <a:fontRef idx="minor"/>
        </p:style>
      </p:sp>
    </p:spTree>
  </p:cSld>
  <p:timing>
    <p:tnLst>
      <p:par>
        <p:cTn id="119" dur="indefinite" restart="never" nodeType="tmRoot">
          <p:childTnLst>
            <p:seq>
              <p:cTn id="120"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19"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620"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103 </a:t>
            </a:r>
            <a:endParaRPr/>
          </a:p>
          <a:p>
            <a:pPr algn="ctr"/>
            <a:r>
              <a:rPr lang="de-DE" sz="1400" spc="-1">
                <a:solidFill>
                  <a:srgbClr val="808080"/>
                </a:solidFill>
                <a:latin typeface="Arial"/>
              </a:rPr>
              <a:t>Originaltext</a:t>
            </a:r>
            <a:endParaRPr/>
          </a:p>
        </p:txBody>
      </p:sp>
      <p:sp>
        <p:nvSpPr>
          <p:cNvPr id="621"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622"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623"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624"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de-DE" sz="2000" spc="-1">
                <a:solidFill>
                  <a:srgbClr val="000000"/>
                </a:solidFill>
                <a:latin typeface="Arial"/>
                <a:ea typeface="Arial"/>
              </a:rPr>
              <a:t>Teil 2: Entstehung des wirklichen Geldes</a:t>
            </a:r>
            <a:endParaRPr/>
          </a:p>
        </p:txBody>
      </p:sp>
      <p:sp>
        <p:nvSpPr>
          <p:cNvPr id="625"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626" name="CustomShape 8"/>
          <p:cNvSpPr/>
          <p:nvPr/>
        </p:nvSpPr>
        <p:spPr>
          <a:xfrm>
            <a:off x="1152360" y="972000"/>
            <a:ext cx="7560000" cy="350100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"Der Tauschartikel erhält also noch keine von seinem eignen Gebrauchswert oder dem individuellen Bedürfnis der Austauscher unabhängige Wertform. Die Notwendigkeit dieser Form entwickelt sich mit der wachsenden Anzahl und Mannigfaltigkeit der in den Austauschprozeß eintretenden Waren. </a:t>
            </a:r>
            <a:endParaRPr/>
          </a:p>
          <a:p>
            <a:endParaRPr/>
          </a:p>
          <a:p>
            <a:r>
              <a:rPr lang="de-DE" sz="1600" spc="-1">
                <a:latin typeface="Arial"/>
              </a:rPr>
              <a:t>Die Aufgabe entspringt gleichzeitig mit den Mitteln ihrer Lösung. Ein Verkehr, worin Warenbesitzer ihre eignen Artikel mit verschiednen andren Artikeln austauschen und vergleichen, findet niemals statt, ohne daß verschiedne Waren von verschiednen Warenbesitzern innerhalb ihres Verkehrs mit einer und derselben </a:t>
            </a:r>
            <a:r>
              <a:rPr b="1" lang="de-DE" sz="1600" spc="-1">
                <a:latin typeface="Arial"/>
              </a:rPr>
              <a:t>dritten Warenart</a:t>
            </a:r>
            <a:r>
              <a:rPr lang="de-DE" sz="1600" spc="-1">
                <a:latin typeface="Arial"/>
              </a:rPr>
              <a:t> ausgetauscht und als Werte verglichen werden.</a:t>
            </a:r>
            <a:endParaRPr/>
          </a:p>
          <a:p>
            <a:endParaRPr/>
          </a:p>
          <a:p>
            <a:r>
              <a:rPr lang="de-DE" sz="1600" spc="-1">
                <a:latin typeface="Arial"/>
              </a:rPr>
              <a:t>Solche dritte Ware, indem sie Äquivalent für verschiedne andre Waren wird, erhält unmittelbar, wenn auch in engen Grenzen, </a:t>
            </a:r>
            <a:r>
              <a:rPr b="1" lang="de-DE" sz="1600" spc="-1">
                <a:latin typeface="Arial"/>
              </a:rPr>
              <a:t>allgemeine oder gesellschaftliche Äquivalentform.</a:t>
            </a:r>
            <a:r>
              <a:rPr lang="de-DE" sz="1600" spc="-1">
                <a:latin typeface="Arial"/>
              </a:rPr>
              <a:t>"</a:t>
            </a:r>
            <a:endParaRPr/>
          </a:p>
        </p:txBody>
      </p:sp>
      <p:sp>
        <p:nvSpPr>
          <p:cNvPr id="627" name="CustomShape 9"/>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Tree>
  </p:cSld>
  <p:timing>
    <p:tnLst>
      <p:par>
        <p:cTn id="121" dur="indefinite" restart="never" nodeType="tmRoot">
          <p:childTnLst>
            <p:seq>
              <p:cTn id="122"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28"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629"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77ff </a:t>
            </a:r>
            <a:endParaRPr/>
          </a:p>
          <a:p>
            <a:pPr algn="ctr"/>
            <a:r>
              <a:rPr lang="de-DE" sz="1400" spc="-1">
                <a:solidFill>
                  <a:srgbClr val="808080"/>
                </a:solidFill>
                <a:latin typeface="Arial"/>
              </a:rPr>
              <a:t>Originaltext</a:t>
            </a:r>
            <a:endParaRPr/>
          </a:p>
        </p:txBody>
      </p:sp>
      <p:sp>
        <p:nvSpPr>
          <p:cNvPr id="630"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631"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632"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633"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de-DE" sz="2000" spc="-1">
                <a:solidFill>
                  <a:srgbClr val="000000"/>
                </a:solidFill>
                <a:latin typeface="Arial"/>
                <a:ea typeface="Arial"/>
              </a:rPr>
              <a:t>Teil 2: Unterschiede der Äquivalente</a:t>
            </a:r>
            <a:endParaRPr/>
          </a:p>
        </p:txBody>
      </p:sp>
      <p:sp>
        <p:nvSpPr>
          <p:cNvPr id="634"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635" name="CustomShape 8"/>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636" name="TextShape 9"/>
          <p:cNvSpPr txBox="1"/>
          <p:nvPr/>
        </p:nvSpPr>
        <p:spPr>
          <a:xfrm>
            <a:off x="1080360" y="1008000"/>
            <a:ext cx="7695360" cy="5040000"/>
          </a:xfrm>
          <a:prstGeom prst="rect">
            <a:avLst/>
          </a:prstGeom>
          <a:noFill/>
          <a:ln>
            <a:solidFill>
              <a:srgbClr val="000000"/>
            </a:solidFill>
          </a:ln>
        </p:spPr>
        <p:txBody>
          <a:bodyPr lIns="90000" rIns="90000" tIns="45000" bIns="45000"/>
          <a:p>
            <a:r>
              <a:rPr lang="de-DE" sz="1600" spc="-1">
                <a:latin typeface="Arial"/>
              </a:rPr>
              <a:t>Unterschied zwischen Geld und einem z. B. zeitweiligem oder lokal begrenzten </a:t>
            </a:r>
            <a:endParaRPr/>
          </a:p>
          <a:p>
            <a:r>
              <a:rPr lang="de-DE" sz="1600" spc="-1">
                <a:latin typeface="Arial"/>
              </a:rPr>
              <a:t>allgemeinem Äquivalent ist, dass die Naturalform von Geld als  Geld gilt, </a:t>
            </a:r>
            <a:endParaRPr/>
          </a:p>
          <a:p>
            <a:r>
              <a:rPr lang="de-DE" sz="1600" spc="-1">
                <a:latin typeface="Arial"/>
              </a:rPr>
              <a:t>während andere Waren wie Zigaretten nach dem Krieg eher als </a:t>
            </a:r>
            <a:r>
              <a:rPr i="1" lang="de-DE" sz="1600" spc="-1">
                <a:latin typeface="Arial"/>
              </a:rPr>
              <a:t>Geldersatz</a:t>
            </a:r>
            <a:r>
              <a:rPr lang="de-DE" sz="1600" spc="-1">
                <a:latin typeface="Arial"/>
              </a:rPr>
              <a:t> dienen. </a:t>
            </a:r>
            <a:endParaRPr/>
          </a:p>
          <a:p>
            <a:endParaRPr/>
          </a:p>
          <a:p>
            <a:r>
              <a:rPr lang="de-DE" sz="1600" spc="-1">
                <a:latin typeface="Arial"/>
              </a:rPr>
              <a:t>Zigaretten besitzen keine dauerhafte, </a:t>
            </a:r>
            <a:endParaRPr/>
          </a:p>
          <a:p>
            <a:pPr algn="ctr"/>
            <a:r>
              <a:rPr b="1" lang="de-DE" sz="1600" spc="-1">
                <a:latin typeface="Arial"/>
              </a:rPr>
              <a:t>allgemeine </a:t>
            </a:r>
            <a:r>
              <a:rPr lang="de-DE" sz="1600" spc="-1">
                <a:latin typeface="Arial"/>
              </a:rPr>
              <a:t>und </a:t>
            </a:r>
            <a:r>
              <a:rPr b="1" lang="de-DE" sz="1600" spc="-1">
                <a:latin typeface="Arial"/>
              </a:rPr>
              <a:t>unmittelbare</a:t>
            </a:r>
            <a:r>
              <a:rPr lang="de-DE" sz="1600" spc="-1">
                <a:latin typeface="Arial"/>
              </a:rPr>
              <a:t> Austauschbarkeit. </a:t>
            </a:r>
            <a:endParaRPr/>
          </a:p>
          <a:p>
            <a:pPr algn="ctr"/>
            <a:endParaRPr/>
          </a:p>
          <a:p>
            <a:r>
              <a:rPr lang="de-DE" sz="1600" spc="-1">
                <a:latin typeface="Arial"/>
              </a:rPr>
              <a:t>Es ließen sich z.B. damit keine Maschinen kaufen.</a:t>
            </a:r>
            <a:endParaRPr/>
          </a:p>
        </p:txBody>
      </p:sp>
      <p:sp>
        <p:nvSpPr>
          <p:cNvPr id="637" name="CustomShape 10"/>
          <p:cNvSpPr/>
          <p:nvPr/>
        </p:nvSpPr>
        <p:spPr>
          <a:xfrm>
            <a:off x="3241800" y="2988360"/>
            <a:ext cx="3383280" cy="3275640"/>
          </a:xfrm>
          <a:prstGeom prst="ellipse">
            <a:avLst/>
          </a:prstGeom>
          <a:solidFill>
            <a:srgbClr val="3399ff"/>
          </a:solidFill>
          <a:ln>
            <a:solidFill>
              <a:srgbClr val="3465a4"/>
            </a:solidFill>
          </a:ln>
        </p:spPr>
        <p:style>
          <a:lnRef idx="0"/>
          <a:fillRef idx="0"/>
          <a:effectRef idx="0"/>
          <a:fontRef idx="minor"/>
        </p:style>
      </p:sp>
      <p:sp>
        <p:nvSpPr>
          <p:cNvPr id="638" name="CustomShape 11"/>
          <p:cNvSpPr/>
          <p:nvPr/>
        </p:nvSpPr>
        <p:spPr>
          <a:xfrm>
            <a:off x="5327640" y="4247640"/>
            <a:ext cx="972000" cy="576000"/>
          </a:xfrm>
          <a:prstGeom prst="bevel">
            <a:avLst>
              <a:gd name="adj" fmla="val 2700"/>
            </a:avLst>
          </a:prstGeom>
          <a:solidFill>
            <a:srgbClr val="ffff66"/>
          </a:solidFill>
          <a:ln>
            <a:solidFill>
              <a:srgbClr val="3465a4"/>
            </a:solidFill>
          </a:ln>
        </p:spPr>
        <p:style>
          <a:lnRef idx="0"/>
          <a:fillRef idx="0"/>
          <a:effectRef idx="0"/>
          <a:fontRef idx="minor"/>
        </p:style>
      </p:sp>
      <p:sp>
        <p:nvSpPr>
          <p:cNvPr id="639" name="CustomShape 12"/>
          <p:cNvSpPr/>
          <p:nvPr/>
        </p:nvSpPr>
        <p:spPr>
          <a:xfrm>
            <a:off x="3420360" y="4212360"/>
            <a:ext cx="972000" cy="576000"/>
          </a:xfrm>
          <a:prstGeom prst="bevel">
            <a:avLst>
              <a:gd name="adj" fmla="val 2700"/>
            </a:avLst>
          </a:prstGeom>
          <a:solidFill>
            <a:srgbClr val="ffff66"/>
          </a:solidFill>
          <a:ln>
            <a:solidFill>
              <a:srgbClr val="3465a4"/>
            </a:solidFill>
          </a:ln>
        </p:spPr>
        <p:style>
          <a:lnRef idx="0"/>
          <a:fillRef idx="0"/>
          <a:effectRef idx="0"/>
          <a:fontRef idx="minor"/>
        </p:style>
      </p:sp>
      <p:pic>
        <p:nvPicPr>
          <p:cNvPr id="640" name="" descr=""/>
          <p:cNvPicPr/>
          <p:nvPr/>
        </p:nvPicPr>
        <p:blipFill>
          <a:blip r:embed="rId1"/>
          <a:stretch/>
        </p:blipFill>
        <p:spPr>
          <a:xfrm>
            <a:off x="3671640" y="4290120"/>
            <a:ext cx="432000" cy="428040"/>
          </a:xfrm>
          <a:prstGeom prst="rect">
            <a:avLst/>
          </a:prstGeom>
          <a:ln>
            <a:noFill/>
          </a:ln>
        </p:spPr>
      </p:pic>
      <p:sp>
        <p:nvSpPr>
          <p:cNvPr id="641" name="Line 13"/>
          <p:cNvSpPr/>
          <p:nvPr/>
        </p:nvSpPr>
        <p:spPr>
          <a:xfrm>
            <a:off x="4031640" y="4860000"/>
            <a:ext cx="792000" cy="683640"/>
          </a:xfrm>
          <a:prstGeom prst="line">
            <a:avLst/>
          </a:prstGeom>
          <a:ln>
            <a:solidFill>
              <a:srgbClr val="000000"/>
            </a:solidFill>
            <a:headEnd len="med" type="triangle" w="med"/>
            <a:tailEnd len="med" type="triangle" w="med"/>
          </a:ln>
        </p:spPr>
        <p:style>
          <a:lnRef idx="0"/>
          <a:fillRef idx="0"/>
          <a:effectRef idx="0"/>
          <a:fontRef idx="minor"/>
        </p:style>
      </p:sp>
      <p:sp>
        <p:nvSpPr>
          <p:cNvPr id="642" name="Line 14"/>
          <p:cNvSpPr/>
          <p:nvPr/>
        </p:nvSpPr>
        <p:spPr>
          <a:xfrm>
            <a:off x="4571640" y="3708000"/>
            <a:ext cx="360000" cy="1763640"/>
          </a:xfrm>
          <a:prstGeom prst="line">
            <a:avLst/>
          </a:prstGeom>
          <a:ln>
            <a:solidFill>
              <a:srgbClr val="000000"/>
            </a:solidFill>
            <a:headEnd len="med" type="triangle" w="med"/>
            <a:tailEnd len="med" type="triangle" w="med"/>
          </a:ln>
        </p:spPr>
        <p:style>
          <a:lnRef idx="0"/>
          <a:fillRef idx="0"/>
          <a:effectRef idx="0"/>
          <a:fontRef idx="minor"/>
        </p:style>
      </p:sp>
      <p:sp>
        <p:nvSpPr>
          <p:cNvPr id="643" name="CustomShape 15"/>
          <p:cNvSpPr/>
          <p:nvPr/>
        </p:nvSpPr>
        <p:spPr>
          <a:xfrm>
            <a:off x="5148000" y="3456000"/>
            <a:ext cx="972000" cy="576000"/>
          </a:xfrm>
          <a:prstGeom prst="bevel">
            <a:avLst>
              <a:gd name="adj" fmla="val 2700"/>
            </a:avLst>
          </a:prstGeom>
          <a:solidFill>
            <a:srgbClr val="ffff66"/>
          </a:solidFill>
          <a:ln>
            <a:solidFill>
              <a:srgbClr val="3465a4"/>
            </a:solidFill>
          </a:ln>
        </p:spPr>
        <p:style>
          <a:lnRef idx="0"/>
          <a:fillRef idx="0"/>
          <a:effectRef idx="0"/>
          <a:fontRef idx="minor"/>
        </p:style>
      </p:sp>
      <p:pic>
        <p:nvPicPr>
          <p:cNvPr id="644" name="" descr=""/>
          <p:cNvPicPr/>
          <p:nvPr/>
        </p:nvPicPr>
        <p:blipFill>
          <a:blip r:embed="rId2"/>
          <a:stretch/>
        </p:blipFill>
        <p:spPr>
          <a:xfrm>
            <a:off x="5436000" y="3564000"/>
            <a:ext cx="360000" cy="360000"/>
          </a:xfrm>
          <a:prstGeom prst="rect">
            <a:avLst/>
          </a:prstGeom>
          <a:ln>
            <a:noFill/>
          </a:ln>
        </p:spPr>
      </p:pic>
      <p:sp>
        <p:nvSpPr>
          <p:cNvPr id="645" name="CustomShape 16"/>
          <p:cNvSpPr/>
          <p:nvPr/>
        </p:nvSpPr>
        <p:spPr>
          <a:xfrm>
            <a:off x="4535640" y="5543640"/>
            <a:ext cx="972000" cy="576000"/>
          </a:xfrm>
          <a:prstGeom prst="bevel">
            <a:avLst>
              <a:gd name="adj" fmla="val 2700"/>
            </a:avLst>
          </a:prstGeom>
          <a:solidFill>
            <a:srgbClr val="ffff66"/>
          </a:solidFill>
          <a:ln>
            <a:solidFill>
              <a:srgbClr val="3465a4"/>
            </a:solidFill>
          </a:ln>
        </p:spPr>
        <p:style>
          <a:lnRef idx="0"/>
          <a:fillRef idx="0"/>
          <a:effectRef idx="0"/>
          <a:fontRef idx="minor"/>
        </p:style>
      </p:sp>
      <p:sp>
        <p:nvSpPr>
          <p:cNvPr id="646" name="CustomShape 17"/>
          <p:cNvSpPr/>
          <p:nvPr/>
        </p:nvSpPr>
        <p:spPr>
          <a:xfrm>
            <a:off x="4104000" y="3132000"/>
            <a:ext cx="972000" cy="576000"/>
          </a:xfrm>
          <a:prstGeom prst="bevel">
            <a:avLst>
              <a:gd name="adj" fmla="val 2700"/>
            </a:avLst>
          </a:prstGeom>
          <a:solidFill>
            <a:srgbClr val="ffff66"/>
          </a:solidFill>
          <a:ln>
            <a:solidFill>
              <a:srgbClr val="3465a4"/>
            </a:solidFill>
          </a:ln>
        </p:spPr>
        <p:style>
          <a:lnRef idx="0"/>
          <a:fillRef idx="0"/>
          <a:effectRef idx="0"/>
          <a:fontRef idx="minor"/>
        </p:style>
      </p:sp>
      <p:pic>
        <p:nvPicPr>
          <p:cNvPr id="647" name="Picture 21" descr=""/>
          <p:cNvPicPr/>
          <p:nvPr/>
        </p:nvPicPr>
        <p:blipFill>
          <a:blip r:embed="rId3"/>
          <a:stretch/>
        </p:blipFill>
        <p:spPr>
          <a:xfrm>
            <a:off x="4351320" y="3234240"/>
            <a:ext cx="508320" cy="365400"/>
          </a:xfrm>
          <a:prstGeom prst="rect">
            <a:avLst/>
          </a:prstGeom>
          <a:ln>
            <a:noFill/>
          </a:ln>
        </p:spPr>
      </p:pic>
      <p:pic>
        <p:nvPicPr>
          <p:cNvPr id="648" name="Picture 11" descr=""/>
          <p:cNvPicPr/>
          <p:nvPr/>
        </p:nvPicPr>
        <p:blipFill>
          <a:blip r:embed="rId4"/>
          <a:stretch/>
        </p:blipFill>
        <p:spPr>
          <a:xfrm>
            <a:off x="5579640" y="4367520"/>
            <a:ext cx="504000" cy="347760"/>
          </a:xfrm>
          <a:prstGeom prst="rect">
            <a:avLst/>
          </a:prstGeom>
          <a:ln>
            <a:noFill/>
          </a:ln>
        </p:spPr>
      </p:pic>
      <p:sp>
        <p:nvSpPr>
          <p:cNvPr id="649" name="Line 18"/>
          <p:cNvSpPr/>
          <p:nvPr/>
        </p:nvSpPr>
        <p:spPr>
          <a:xfrm flipH="1">
            <a:off x="5075640" y="4103640"/>
            <a:ext cx="72000" cy="1368000"/>
          </a:xfrm>
          <a:prstGeom prst="line">
            <a:avLst/>
          </a:prstGeom>
          <a:ln>
            <a:solidFill>
              <a:srgbClr val="000000"/>
            </a:solidFill>
            <a:headEnd len="med" type="triangle" w="med"/>
            <a:tailEnd len="med" type="triangle" w="med"/>
          </a:ln>
        </p:spPr>
        <p:style>
          <a:lnRef idx="0"/>
          <a:fillRef idx="0"/>
          <a:effectRef idx="0"/>
          <a:fontRef idx="minor"/>
        </p:style>
      </p:sp>
      <p:sp>
        <p:nvSpPr>
          <p:cNvPr id="650" name="Line 19"/>
          <p:cNvSpPr/>
          <p:nvPr/>
        </p:nvSpPr>
        <p:spPr>
          <a:xfrm flipH="1">
            <a:off x="5147640" y="4895640"/>
            <a:ext cx="360000" cy="648000"/>
          </a:xfrm>
          <a:prstGeom prst="line">
            <a:avLst/>
          </a:prstGeom>
          <a:ln>
            <a:solidFill>
              <a:srgbClr val="000000"/>
            </a:solidFill>
            <a:headEnd len="med" type="triangle" w="med"/>
            <a:tailEnd len="med" type="triangle" w="med"/>
          </a:ln>
        </p:spPr>
        <p:style>
          <a:lnRef idx="0"/>
          <a:fillRef idx="0"/>
          <a:effectRef idx="0"/>
          <a:fontRef idx="minor"/>
        </p:style>
      </p:sp>
      <p:pic>
        <p:nvPicPr>
          <p:cNvPr id="651" name="Grafik 1" descr=""/>
          <p:cNvPicPr/>
          <p:nvPr/>
        </p:nvPicPr>
        <p:blipFill>
          <a:blip r:embed="rId5"/>
          <a:stretch/>
        </p:blipFill>
        <p:spPr>
          <a:xfrm>
            <a:off x="4773960" y="5613480"/>
            <a:ext cx="446760" cy="398160"/>
          </a:xfrm>
          <a:prstGeom prst="rect">
            <a:avLst/>
          </a:prstGeom>
          <a:ln>
            <a:noFill/>
          </a:ln>
        </p:spPr>
      </p:pic>
    </p:spTree>
  </p:cSld>
  <p:timing>
    <p:tnLst>
      <p:par>
        <p:cTn id="123" dur="indefinite" restart="never" nodeType="tmRoot">
          <p:childTnLst>
            <p:seq>
              <p:cTn id="124"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52"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653"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77ff </a:t>
            </a:r>
            <a:endParaRPr/>
          </a:p>
          <a:p>
            <a:pPr algn="ctr"/>
            <a:r>
              <a:rPr lang="de-DE" sz="1400" spc="-1">
                <a:solidFill>
                  <a:srgbClr val="808080"/>
                </a:solidFill>
                <a:latin typeface="Arial"/>
              </a:rPr>
              <a:t>Originaltext</a:t>
            </a:r>
            <a:endParaRPr/>
          </a:p>
        </p:txBody>
      </p:sp>
      <p:sp>
        <p:nvSpPr>
          <p:cNvPr id="654"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655"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656"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657"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de-DE" sz="2000" spc="-1">
                <a:solidFill>
                  <a:srgbClr val="000000"/>
                </a:solidFill>
                <a:latin typeface="Arial"/>
                <a:ea typeface="Arial"/>
              </a:rPr>
              <a:t>Teil 2: Welche Ware wird Geld?</a:t>
            </a:r>
            <a:endParaRPr/>
          </a:p>
        </p:txBody>
      </p:sp>
      <p:sp>
        <p:nvSpPr>
          <p:cNvPr id="658"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659" name="CustomShape 8"/>
          <p:cNvSpPr/>
          <p:nvPr/>
        </p:nvSpPr>
        <p:spPr>
          <a:xfrm>
            <a:off x="1152360" y="972000"/>
            <a:ext cx="7560000" cy="350100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"Diese </a:t>
            </a:r>
            <a:r>
              <a:rPr b="1" lang="de-DE" sz="1600" spc="-1">
                <a:latin typeface="Arial"/>
              </a:rPr>
              <a:t>allgemeine Äquivalentform</a:t>
            </a:r>
            <a:r>
              <a:rPr lang="de-DE" sz="1600" spc="-1">
                <a:latin typeface="Arial"/>
              </a:rPr>
              <a:t> entsteht und vergeht mit dem augenblicklichen gesellschaftlichen Kontakt, der sie ins Leben rief. Abwechselnd und flüchtig kommt sie dieser oder jener Ware zu. </a:t>
            </a:r>
            <a:endParaRPr/>
          </a:p>
          <a:p>
            <a:endParaRPr/>
          </a:p>
          <a:p>
            <a:r>
              <a:rPr lang="de-DE" sz="1600" spc="-1">
                <a:latin typeface="Arial"/>
              </a:rPr>
              <a:t>Mit der Entwicklung des Warenaustausches heftet sie sich aber ausschließlich fest an besondere Warenarten oder kristallisiert zur </a:t>
            </a:r>
            <a:r>
              <a:rPr b="1" lang="de-DE" sz="1600" spc="-1">
                <a:latin typeface="Arial"/>
              </a:rPr>
              <a:t>Geldform</a:t>
            </a:r>
            <a:r>
              <a:rPr lang="de-DE" sz="1600" spc="-1">
                <a:latin typeface="Arial"/>
              </a:rPr>
              <a:t>. An welcher Warenart sie kleben bleibt, ist zunächst zufällig. Jedoch entscheiden im großen und ganzen zwei Umstände. </a:t>
            </a:r>
            <a:endParaRPr/>
          </a:p>
          <a:p>
            <a:endParaRPr/>
          </a:p>
          <a:p>
            <a:r>
              <a:rPr lang="de-DE" sz="1600" spc="-1">
                <a:latin typeface="Arial"/>
              </a:rPr>
              <a:t>Geldform heftet sich entweder an die wichtigsten Eintauschartikel aus der Fremde, welche in der Tat naturwüchsige Erscheinungsformen des Tauschwerts der einheimischen Produkte sind, oder an den Gebrauchsgegenstand, welcher das Hauptelement des einheimischen veräußerlichen Besitztums bildet, wie z.B. Vieh."</a:t>
            </a:r>
            <a:endParaRPr/>
          </a:p>
        </p:txBody>
      </p:sp>
      <p:sp>
        <p:nvSpPr>
          <p:cNvPr id="660" name="CustomShape 9"/>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661" name="TextShape 10"/>
          <p:cNvSpPr txBox="1"/>
          <p:nvPr/>
        </p:nvSpPr>
        <p:spPr>
          <a:xfrm>
            <a:off x="1116360" y="4788360"/>
            <a:ext cx="7281000" cy="820440"/>
          </a:xfrm>
          <a:prstGeom prst="rect">
            <a:avLst/>
          </a:prstGeom>
          <a:noFill/>
          <a:ln>
            <a:noFill/>
          </a:ln>
        </p:spPr>
        <p:txBody>
          <a:bodyPr lIns="90000" rIns="90000" tIns="45000" bIns="45000"/>
          <a:p>
            <a:r>
              <a:rPr lang="de-DE" sz="1600" spc="-1">
                <a:latin typeface="Arial"/>
              </a:rPr>
              <a:t>So nehmen geschichtlich im kleineren oder größeren Rahmen unterschiedliche</a:t>
            </a:r>
            <a:endParaRPr/>
          </a:p>
          <a:p>
            <a:pPr algn="ctr"/>
            <a:r>
              <a:rPr lang="de-DE" sz="1600" spc="-1">
                <a:latin typeface="Arial"/>
              </a:rPr>
              <a:t>Waren diese Funktionen war: </a:t>
            </a:r>
            <a:endParaRPr/>
          </a:p>
          <a:p>
            <a:pPr algn="ctr"/>
            <a:r>
              <a:rPr lang="de-DE" sz="1600" spc="-1">
                <a:latin typeface="Arial"/>
              </a:rPr>
              <a:t>Erbse, Teeziegel, Salz, Öl, Sklaven, Muscheln, Metallstücke, ...</a:t>
            </a:r>
            <a:endParaRPr/>
          </a:p>
        </p:txBody>
      </p:sp>
    </p:spTree>
  </p:cSld>
  <p:timing>
    <p:tnLst>
      <p:par>
        <p:cTn id="125" dur="indefinite" restart="never" nodeType="tmRoot">
          <p:childTnLst>
            <p:seq>
              <p:cTn id="126"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150" name="CustomShape 1"/>
          <p:cNvSpPr/>
          <p:nvPr/>
        </p:nvSpPr>
        <p:spPr>
          <a:xfrm>
            <a:off x="7956720" y="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a:t>
            </a:r>
            <a:fld id="{A4178728-4971-43F0-90A8-9416F5BC77AE}" type="slidenum">
              <a:rPr lang="de-DE" sz="1000" spc="-1">
                <a:latin typeface="Arial"/>
              </a:rPr>
              <a:t>&lt;number&gt;</a:t>
            </a:fld>
            <a:endParaRPr/>
          </a:p>
        </p:txBody>
      </p:sp>
      <p:sp>
        <p:nvSpPr>
          <p:cNvPr id="151" name="CustomShape 2"/>
          <p:cNvSpPr/>
          <p:nvPr/>
        </p:nvSpPr>
        <p:spPr>
          <a:xfrm>
            <a:off x="1150920" y="2924280"/>
            <a:ext cx="7561440" cy="792000"/>
          </a:xfrm>
          <a:custGeom>
            <a:avLst/>
            <a:gdLst/>
            <a:ahLst/>
            <a:rect l="l" t="t" r="r" b="b"/>
            <a:pathLst>
              <a:path w="21600" h="21600">
                <a:moveTo>
                  <a:pt x="0" y="0"/>
                </a:moveTo>
                <a:lnTo>
                  <a:pt x="21600" y="0"/>
                </a:lnTo>
                <a:lnTo>
                  <a:pt x="21600" y="21600"/>
                </a:lnTo>
                <a:lnTo>
                  <a:pt x="0" y="21600"/>
                </a:lnTo>
                <a:lnTo>
                  <a:pt x="0" y="0"/>
                </a:lnTo>
                <a:close/>
              </a:path>
            </a:pathLst>
          </a:custGeom>
          <a:solidFill>
            <a:srgbClr val="ffcc00">
              <a:alpha val="30000"/>
            </a:srgbClr>
          </a:solidFill>
          <a:ln w="9360">
            <a:solidFill>
              <a:srgbClr val="000000"/>
            </a:solidFill>
            <a:miter/>
          </a:ln>
        </p:spPr>
        <p:style>
          <a:lnRef idx="0"/>
          <a:fillRef idx="0"/>
          <a:effectRef idx="0"/>
          <a:fontRef idx="minor"/>
        </p:style>
        <p:txBody>
          <a:bodyPr lIns="90000" rIns="90000" tIns="46800" bIns="46800"/>
          <a:p>
            <a:pPr/>
            <a:r>
              <a:rPr lang="de-DE" sz="1600" spc="-1">
                <a:latin typeface="Arial"/>
              </a:rPr>
              <a:t>Texte, in denen das Bedeutungsfeld </a:t>
            </a:r>
            <a:r>
              <a:rPr b="1" lang="de-DE" sz="1600" spc="-1">
                <a:latin typeface="Arial"/>
              </a:rPr>
              <a:t>Wert</a:t>
            </a:r>
            <a:r>
              <a:rPr lang="de-DE" sz="1600" spc="-1">
                <a:latin typeface="Arial"/>
              </a:rPr>
              <a:t> (im Gegensatz zum Gebrauchswert), oder </a:t>
            </a:r>
            <a:r>
              <a:rPr b="1" lang="de-DE" sz="1600" spc="-1">
                <a:latin typeface="Arial"/>
              </a:rPr>
              <a:t>Geld</a:t>
            </a:r>
            <a:r>
              <a:rPr lang="de-DE" sz="1600" spc="-1">
                <a:latin typeface="Arial"/>
              </a:rPr>
              <a:t> (im Gegensatz zur Ware), usw. besonders hervorgehoben werden soll, stehen in einem goldenen Textfeld.</a:t>
            </a:r>
            <a:endParaRPr/>
          </a:p>
        </p:txBody>
      </p:sp>
      <p:sp>
        <p:nvSpPr>
          <p:cNvPr id="152" name="TextShape 3"/>
          <p:cNvSpPr txBox="1"/>
          <p:nvPr/>
        </p:nvSpPr>
        <p:spPr>
          <a:xfrm>
            <a:off x="1117440" y="433440"/>
            <a:ext cx="7599600" cy="398880"/>
          </a:xfrm>
          <a:prstGeom prst="rect">
            <a:avLst/>
          </a:prstGeom>
          <a:noFill/>
          <a:ln>
            <a:noFill/>
          </a:ln>
        </p:spPr>
        <p:txBody>
          <a:bodyPr lIns="90000" rIns="90000" tIns="46800" bIns="46800" anchor="ctr"/>
          <a:p>
            <a:pPr algn="ctr"/>
            <a:r>
              <a:rPr lang="de-DE" sz="2000" spc="-1">
                <a:latin typeface="Arial"/>
              </a:rPr>
              <a:t>Zum Farbschema im Text:</a:t>
            </a:r>
            <a:endParaRPr/>
          </a:p>
        </p:txBody>
      </p:sp>
      <p:sp>
        <p:nvSpPr>
          <p:cNvPr id="153" name="CustomShape 4"/>
          <p:cNvSpPr/>
          <p:nvPr/>
        </p:nvSpPr>
        <p:spPr>
          <a:xfrm>
            <a:off x="635040" y="0"/>
            <a:ext cx="4541040" cy="246240"/>
          </a:xfrm>
          <a:prstGeom prst="rect">
            <a:avLst/>
          </a:prstGeom>
          <a:noFill/>
          <a:ln>
            <a:noFill/>
          </a:ln>
        </p:spPr>
        <p:style>
          <a:lnRef idx="0"/>
          <a:fillRef idx="0"/>
          <a:effectRef idx="0"/>
          <a:fontRef idx="minor"/>
        </p:style>
        <p:txBody>
          <a:bodyPr wrap="none" lIns="90000" rIns="90000" tIns="46800" bIns="46800"/>
          <a:p>
            <a:pPr/>
            <a:r>
              <a:rPr lang="de-DE" sz="1000" spc="-1">
                <a:latin typeface="Arial"/>
              </a:rPr>
              <a:t>Das Kapital / Der Produktionsprozeß des Kapitals / Ware und Geld / </a:t>
            </a:r>
            <a:r>
              <a:rPr b="1" lang="de-DE" sz="1000" spc="-1">
                <a:latin typeface="Arial"/>
              </a:rPr>
              <a:t>Die Ware</a:t>
            </a:r>
            <a:endParaRPr/>
          </a:p>
        </p:txBody>
      </p:sp>
      <p:sp>
        <p:nvSpPr>
          <p:cNvPr id="154" name="CustomShape 5"/>
          <p:cNvSpPr/>
          <p:nvPr/>
        </p:nvSpPr>
        <p:spPr>
          <a:xfrm>
            <a:off x="600120" y="630072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endParaRPr/>
          </a:p>
          <a:p>
            <a:pPr algn="ctr"/>
            <a:r>
              <a:rPr lang="de-DE" sz="1400" spc="-1">
                <a:solidFill>
                  <a:srgbClr val="808080"/>
                </a:solidFill>
                <a:latin typeface="Arial"/>
              </a:rPr>
              <a:t>Originaltext</a:t>
            </a:r>
            <a:endParaRPr/>
          </a:p>
        </p:txBody>
      </p:sp>
      <p:sp>
        <p:nvSpPr>
          <p:cNvPr id="155" name="CustomShape 6"/>
          <p:cNvSpPr/>
          <p:nvPr/>
        </p:nvSpPr>
        <p:spPr>
          <a:xfrm>
            <a:off x="1842840" y="6308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156" name="CustomShape 7"/>
          <p:cNvSpPr/>
          <p:nvPr/>
        </p:nvSpPr>
        <p:spPr>
          <a:xfrm>
            <a:off x="2612520" y="6311880"/>
            <a:ext cx="11728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Roter Faden</a:t>
            </a:r>
            <a:endParaRPr/>
          </a:p>
        </p:txBody>
      </p:sp>
      <p:sp>
        <p:nvSpPr>
          <p:cNvPr id="157" name="CustomShape 8"/>
          <p:cNvSpPr/>
          <p:nvPr/>
        </p:nvSpPr>
        <p:spPr>
          <a:xfrm>
            <a:off x="7951680" y="652140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Mausklick</a:t>
            </a:r>
            <a:endParaRPr/>
          </a:p>
        </p:txBody>
      </p:sp>
      <p:sp>
        <p:nvSpPr>
          <p:cNvPr id="158" name="CustomShape 9"/>
          <p:cNvSpPr/>
          <p:nvPr/>
        </p:nvSpPr>
        <p:spPr>
          <a:xfrm>
            <a:off x="1150920" y="1089000"/>
            <a:ext cx="7559640" cy="82404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pPr/>
            <a:r>
              <a:rPr lang="de-DE" sz="1600" spc="-1">
                <a:latin typeface="Arial"/>
              </a:rPr>
              <a:t>Normaltext steht in einem farblosen Textfeld mit Umrahmung. Die Umrahmungen dienen der grafischen Gliederung der Seite entsprechend der Gedankenführung, und bauen sich nacheinander auf.</a:t>
            </a:r>
            <a:endParaRPr/>
          </a:p>
        </p:txBody>
      </p:sp>
      <p:sp>
        <p:nvSpPr>
          <p:cNvPr id="159" name="CustomShape 10"/>
          <p:cNvSpPr/>
          <p:nvPr/>
        </p:nvSpPr>
        <p:spPr>
          <a:xfrm>
            <a:off x="5473800" y="3813120"/>
            <a:ext cx="3247920" cy="1067400"/>
          </a:xfrm>
          <a:custGeom>
            <a:avLst/>
            <a:gdLst/>
            <a:ahLst/>
            <a:rect l="l" t="t" r="r" b="b"/>
            <a:pathLst>
              <a:path w="21600" h="21600">
                <a:moveTo>
                  <a:pt x="0" y="0"/>
                </a:moveTo>
                <a:lnTo>
                  <a:pt x="21600" y="0"/>
                </a:lnTo>
                <a:lnTo>
                  <a:pt x="21600" y="21600"/>
                </a:lnTo>
                <a:lnTo>
                  <a:pt x="0" y="21600"/>
                </a:lnTo>
                <a:lnTo>
                  <a:pt x="0" y="0"/>
                </a:lnTo>
                <a:close/>
              </a:path>
            </a:pathLst>
          </a:custGeom>
          <a:solidFill>
            <a:srgbClr val="009999">
              <a:alpha val="80000"/>
            </a:srgbClr>
          </a:solidFill>
          <a:ln w="9360">
            <a:solidFill>
              <a:srgbClr val="000000"/>
            </a:solidFill>
            <a:miter/>
          </a:ln>
        </p:spPr>
        <p:style>
          <a:lnRef idx="0"/>
          <a:fillRef idx="0"/>
          <a:effectRef idx="0"/>
          <a:fontRef idx="minor"/>
        </p:style>
        <p:txBody>
          <a:bodyPr lIns="90000" rIns="90000" tIns="46800" bIns="46800"/>
          <a:p>
            <a:pPr/>
            <a:r>
              <a:rPr lang="de-DE" sz="1600" spc="-1">
                <a:solidFill>
                  <a:srgbClr val="ffffff"/>
                </a:solidFill>
                <a:latin typeface="Arial"/>
              </a:rPr>
              <a:t>Text, der den Entwicklungsgang reflektiert, sogenannter „Metatext“, steht in einem grünen Textfeld.</a:t>
            </a:r>
            <a:endParaRPr/>
          </a:p>
        </p:txBody>
      </p:sp>
      <p:sp>
        <p:nvSpPr>
          <p:cNvPr id="160" name="CustomShape 11"/>
          <p:cNvSpPr/>
          <p:nvPr/>
        </p:nvSpPr>
        <p:spPr>
          <a:xfrm>
            <a:off x="6019920" y="5648400"/>
            <a:ext cx="162684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600" spc="-1">
                <a:latin typeface="Arial"/>
              </a:rPr>
              <a:t>Bildbeschriftung</a:t>
            </a:r>
            <a:endParaRPr/>
          </a:p>
        </p:txBody>
      </p:sp>
      <p:sp>
        <p:nvSpPr>
          <p:cNvPr id="161" name="CustomShape 12"/>
          <p:cNvSpPr/>
          <p:nvPr/>
        </p:nvSpPr>
        <p:spPr>
          <a:xfrm>
            <a:off x="4859280" y="6200640"/>
            <a:ext cx="1710720" cy="307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rPr>
              <a:t>Navigationshinweis</a:t>
            </a:r>
            <a:endParaRPr/>
          </a:p>
        </p:txBody>
      </p:sp>
      <p:sp>
        <p:nvSpPr>
          <p:cNvPr id="162" name="CustomShape 13"/>
          <p:cNvSpPr/>
          <p:nvPr/>
        </p:nvSpPr>
        <p:spPr>
          <a:xfrm>
            <a:off x="1150920" y="2023920"/>
            <a:ext cx="7561440" cy="792360"/>
          </a:xfrm>
          <a:custGeom>
            <a:avLst/>
            <a:gdLst/>
            <a:ahLst/>
            <a:rect l="l" t="t" r="r" b="b"/>
            <a:pathLst>
              <a:path w="21600" h="21600">
                <a:moveTo>
                  <a:pt x="0" y="0"/>
                </a:moveTo>
                <a:lnTo>
                  <a:pt x="21600" y="0"/>
                </a:lnTo>
                <a:lnTo>
                  <a:pt x="21600" y="21600"/>
                </a:lnTo>
                <a:lnTo>
                  <a:pt x="0" y="21600"/>
                </a:lnTo>
                <a:lnTo>
                  <a:pt x="0" y="0"/>
                </a:lnTo>
                <a:close/>
              </a:path>
            </a:pathLst>
          </a:custGeom>
          <a:solidFill>
            <a:srgbClr val="3366ff">
              <a:alpha val="30000"/>
            </a:srgbClr>
          </a:solidFill>
          <a:ln w="9360">
            <a:solidFill>
              <a:srgbClr val="000000"/>
            </a:solidFill>
            <a:miter/>
          </a:ln>
        </p:spPr>
        <p:style>
          <a:lnRef idx="0"/>
          <a:fillRef idx="0"/>
          <a:effectRef idx="0"/>
          <a:fontRef idx="minor"/>
        </p:style>
        <p:txBody>
          <a:bodyPr lIns="90000" rIns="90000" tIns="46800" bIns="46800"/>
          <a:p>
            <a:pPr/>
            <a:r>
              <a:rPr lang="de-DE" sz="1600" spc="-1">
                <a:latin typeface="Arial"/>
              </a:rPr>
              <a:t>Texte, in denen das Bedeutungsfeld </a:t>
            </a:r>
            <a:r>
              <a:rPr b="1" lang="de-DE" sz="1600" spc="-1">
                <a:latin typeface="Arial"/>
              </a:rPr>
              <a:t>Gebrauchswert</a:t>
            </a:r>
            <a:r>
              <a:rPr lang="de-DE" sz="1600" spc="-1">
                <a:latin typeface="Arial"/>
              </a:rPr>
              <a:t> (im Gegensatz zum Wert), oder </a:t>
            </a:r>
            <a:r>
              <a:rPr b="1" lang="de-DE" sz="1600" spc="-1">
                <a:latin typeface="Arial"/>
              </a:rPr>
              <a:t>Ware</a:t>
            </a:r>
            <a:r>
              <a:rPr lang="de-DE" sz="1600" spc="-1">
                <a:latin typeface="Arial"/>
              </a:rPr>
              <a:t> (im Gegensatz zum Geld), usw. besonders hervorgehoben werden soll, stehen in einem blauen Textfeld.</a:t>
            </a:r>
            <a:endParaRPr/>
          </a:p>
        </p:txBody>
      </p:sp>
      <p:sp>
        <p:nvSpPr>
          <p:cNvPr id="163" name="CustomShape 14"/>
          <p:cNvSpPr/>
          <p:nvPr/>
        </p:nvSpPr>
        <p:spPr>
          <a:xfrm>
            <a:off x="1171440" y="3801960"/>
            <a:ext cx="4181760" cy="1027080"/>
          </a:xfrm>
          <a:custGeom>
            <a:avLst/>
            <a:gdLst/>
            <a:ahLst/>
            <a:rect l="l" t="t" r="r" b="b"/>
            <a:pathLst>
              <a:path w="21600" h="21600">
                <a:moveTo>
                  <a:pt x="0" y="0"/>
                </a:moveTo>
                <a:lnTo>
                  <a:pt x="21600" y="0"/>
                </a:lnTo>
                <a:lnTo>
                  <a:pt x="21600" y="21600"/>
                </a:lnTo>
                <a:lnTo>
                  <a:pt x="0" y="21600"/>
                </a:lnTo>
                <a:lnTo>
                  <a:pt x="0" y="0"/>
                </a:lnTo>
                <a:close/>
              </a:path>
            </a:pathLst>
          </a:custGeom>
          <a:solidFill>
            <a:srgbClr val="ff0000">
              <a:alpha val="30000"/>
            </a:srgbClr>
          </a:solidFill>
          <a:ln w="9360">
            <a:solidFill>
              <a:srgbClr val="000000"/>
            </a:solidFill>
            <a:miter/>
          </a:ln>
        </p:spPr>
        <p:style>
          <a:lnRef idx="0"/>
          <a:fillRef idx="0"/>
          <a:effectRef idx="0"/>
          <a:fontRef idx="minor"/>
        </p:style>
        <p:txBody>
          <a:bodyPr lIns="90000" rIns="90000" tIns="46800" bIns="46800"/>
          <a:p>
            <a:pPr/>
            <a:r>
              <a:rPr lang="de-DE" sz="1600" spc="-1">
                <a:solidFill>
                  <a:srgbClr val="ffffff"/>
                </a:solidFill>
                <a:latin typeface="Arial"/>
              </a:rPr>
              <a:t>Texte, in denen das Bedeutungsfeld </a:t>
            </a:r>
            <a:r>
              <a:rPr b="1" lang="de-DE" sz="1600" spc="-1">
                <a:solidFill>
                  <a:srgbClr val="ffffff"/>
                </a:solidFill>
                <a:latin typeface="Arial"/>
              </a:rPr>
              <a:t>abstrakte Arbeit</a:t>
            </a:r>
            <a:r>
              <a:rPr lang="de-DE" sz="1600" spc="-1">
                <a:solidFill>
                  <a:srgbClr val="ffffff"/>
                </a:solidFill>
                <a:latin typeface="Arial"/>
              </a:rPr>
              <a:t> besonders hervorgehoben werden soll, stehen weiß in einem roten Textfeld.</a:t>
            </a:r>
            <a:endParaRPr/>
          </a:p>
        </p:txBody>
      </p:sp>
      <p:sp>
        <p:nvSpPr>
          <p:cNvPr id="164" name="CustomShape 15"/>
          <p:cNvSpPr/>
          <p:nvPr/>
        </p:nvSpPr>
        <p:spPr>
          <a:xfrm rot="16200000">
            <a:off x="-2113920" y="4217040"/>
            <a:ext cx="476172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rPr>
              <a:t>Ebenen der Präsentation – </a:t>
            </a:r>
            <a:r>
              <a:rPr lang="de-DE" sz="1400" spc="-1">
                <a:solidFill>
                  <a:srgbClr val="ffcc66"/>
                </a:solidFill>
                <a:latin typeface="Arial"/>
              </a:rPr>
              <a:t>Skelett </a:t>
            </a:r>
            <a:r>
              <a:rPr lang="de-DE" sz="1400" spc="-1">
                <a:solidFill>
                  <a:srgbClr val="808080"/>
                </a:solidFill>
                <a:latin typeface="Arial"/>
              </a:rPr>
              <a:t>/ </a:t>
            </a:r>
            <a:r>
              <a:rPr lang="de-DE" sz="1400" spc="-1">
                <a:solidFill>
                  <a:srgbClr val="ff0000"/>
                </a:solidFill>
                <a:latin typeface="Arial"/>
              </a:rPr>
              <a:t>Roter Faden</a:t>
            </a:r>
            <a:r>
              <a:rPr lang="de-DE" sz="1400" spc="-1">
                <a:solidFill>
                  <a:srgbClr val="808080"/>
                </a:solidFill>
                <a:latin typeface="Arial"/>
              </a:rPr>
              <a:t> / </a:t>
            </a:r>
            <a:r>
              <a:rPr lang="de-DE" sz="1400" spc="-1">
                <a:solidFill>
                  <a:srgbClr val="333399"/>
                </a:solidFill>
                <a:latin typeface="Arial"/>
              </a:rPr>
              <a:t>Fleisch</a:t>
            </a:r>
            <a:endParaRPr/>
          </a:p>
          <a:p>
            <a:pPr/>
            <a:r>
              <a:rPr lang="de-DE" sz="1400" spc="-1">
                <a:solidFill>
                  <a:srgbClr val="333399"/>
                </a:solidFill>
                <a:latin typeface="Arial"/>
              </a:rPr>
              <a:t> </a:t>
            </a:r>
            <a:endParaRPr/>
          </a:p>
        </p:txBody>
      </p:sp>
      <p:sp>
        <p:nvSpPr>
          <p:cNvPr id="165" name="CustomShape 16"/>
          <p:cNvSpPr/>
          <p:nvPr/>
        </p:nvSpPr>
        <p:spPr>
          <a:xfrm>
            <a:off x="5591160" y="5249880"/>
            <a:ext cx="3095640" cy="6426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80000"/>
              </a:lnSpc>
            </a:pPr>
            <a:r>
              <a:rPr lang="de-DE" sz="2000" spc="-1">
                <a:solidFill>
                  <a:srgbClr val="ff0000"/>
                </a:solidFill>
                <a:latin typeface="Monotype Corsiva"/>
              </a:rPr>
              <a:t>Ein Kommentar sieht so aus.</a:t>
            </a:r>
            <a:endParaRPr/>
          </a:p>
        </p:txBody>
      </p:sp>
      <p:sp>
        <p:nvSpPr>
          <p:cNvPr id="166" name="CustomShape 17"/>
          <p:cNvSpPr/>
          <p:nvPr/>
        </p:nvSpPr>
        <p:spPr>
          <a:xfrm>
            <a:off x="5400720" y="6521400"/>
            <a:ext cx="7477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Link</a:t>
            </a:r>
            <a:endParaRPr/>
          </a:p>
        </p:txBody>
      </p:sp>
      <p:sp>
        <p:nvSpPr>
          <p:cNvPr id="167" name="CustomShape 18"/>
          <p:cNvSpPr/>
          <p:nvPr/>
        </p:nvSpPr>
        <p:spPr>
          <a:xfrm>
            <a:off x="934920" y="3679920"/>
            <a:ext cx="4602240" cy="1307880"/>
          </a:xfrm>
          <a:prstGeom prst="ellipse">
            <a:avLst/>
          </a:prstGeom>
          <a:noFill/>
          <a:ln w="25560">
            <a:solidFill>
              <a:srgbClr val="ff3300"/>
            </a:solidFill>
            <a:miter/>
          </a:ln>
        </p:spPr>
        <p:style>
          <a:lnRef idx="0"/>
          <a:fillRef idx="0"/>
          <a:effectRef idx="0"/>
          <a:fontRef idx="minor"/>
        </p:style>
      </p:sp>
      <p:sp>
        <p:nvSpPr>
          <p:cNvPr id="168" name="CustomShape 19"/>
          <p:cNvSpPr/>
          <p:nvPr/>
        </p:nvSpPr>
        <p:spPr>
          <a:xfrm rot="19114800">
            <a:off x="5327640" y="4703400"/>
            <a:ext cx="485640" cy="622440"/>
          </a:xfrm>
          <a:custGeom>
            <a:avLst/>
            <a:gdLst/>
            <a:ahLst/>
            <a:rect l="0" t="0" r="r" b="b"/>
            <a:pathLst>
              <a:path w="1495" h="1530">
                <a:moveTo>
                  <a:pt x="0" y="463"/>
                </a:moveTo>
                <a:lnTo>
                  <a:pt x="725" y="1285"/>
                </a:lnTo>
                <a:lnTo>
                  <a:pt x="482" y="1500"/>
                </a:lnTo>
                <a:lnTo>
                  <a:pt x="1407" y="1529"/>
                </a:lnTo>
                <a:lnTo>
                  <a:pt x="1494" y="607"/>
                </a:lnTo>
                <a:lnTo>
                  <a:pt x="1250" y="822"/>
                </a:lnTo>
                <a:lnTo>
                  <a:pt x="524" y="0"/>
                </a:lnTo>
                <a:lnTo>
                  <a:pt x="0" y="463"/>
                </a:lnTo>
              </a:path>
            </a:pathLst>
          </a:custGeom>
          <a:noFill/>
          <a:ln w="12600">
            <a:solidFill>
              <a:srgbClr val="ff0000"/>
            </a:solidFill>
            <a:miter/>
          </a:ln>
        </p:spPr>
        <p:style>
          <a:lnRef idx="0"/>
          <a:fillRef idx="0"/>
          <a:effectRef idx="0"/>
          <a:fontRef idx="minor"/>
        </p:style>
      </p:sp>
      <p:sp>
        <p:nvSpPr>
          <p:cNvPr id="169" name="TextShape 20"/>
          <p:cNvSpPr txBox="1"/>
          <p:nvPr/>
        </p:nvSpPr>
        <p:spPr>
          <a:xfrm>
            <a:off x="906120" y="317520"/>
            <a:ext cx="3135240" cy="503280"/>
          </a:xfrm>
          <a:prstGeom prst="rect">
            <a:avLst/>
          </a:prstGeom>
          <a:noFill/>
          <a:ln>
            <a:noFill/>
          </a:ln>
        </p:spPr>
        <p:txBody>
          <a:bodyPr lIns="90000" rIns="90000" tIns="46800" bIns="46800"/>
          <a:p>
            <a:pPr/>
            <a:r>
              <a:rPr lang="de-DE" sz="2000" spc="-1">
                <a:solidFill>
                  <a:srgbClr val="eaeaea"/>
                </a:solidFill>
                <a:latin typeface="Arial"/>
              </a:rPr>
              <a:t>Textfeldfarben</a:t>
            </a:r>
            <a:endParaRPr/>
          </a:p>
        </p:txBody>
      </p:sp>
      <p:sp>
        <p:nvSpPr>
          <p:cNvPr id="170" name="CustomShape 21"/>
          <p:cNvSpPr/>
          <p:nvPr/>
        </p:nvSpPr>
        <p:spPr>
          <a:xfrm>
            <a:off x="1182600" y="5000760"/>
            <a:ext cx="4195800" cy="884160"/>
          </a:xfrm>
          <a:custGeom>
            <a:avLst/>
            <a:gdLst/>
            <a:ahLst/>
            <a:rect l="l" t="t" r="r" b="b"/>
            <a:pathLst>
              <a:path w="21600" h="21600">
                <a:moveTo>
                  <a:pt x="0" y="0"/>
                </a:moveTo>
                <a:lnTo>
                  <a:pt x="21600" y="0"/>
                </a:lnTo>
                <a:lnTo>
                  <a:pt x="21600" y="21600"/>
                </a:lnTo>
                <a:lnTo>
                  <a:pt x="0" y="21600"/>
                </a:lnTo>
                <a:lnTo>
                  <a:pt x="0" y="0"/>
                </a:lnTo>
                <a:close/>
              </a:path>
            </a:pathLst>
          </a:custGeom>
          <a:solidFill>
            <a:srgbClr val="ff0000">
              <a:alpha val="18000"/>
            </a:srgbClr>
          </a:solidFill>
          <a:ln w="9360">
            <a:solidFill>
              <a:srgbClr val="000000"/>
            </a:solidFill>
            <a:miter/>
          </a:ln>
        </p:spPr>
        <p:style>
          <a:lnRef idx="0"/>
          <a:fillRef idx="0"/>
          <a:effectRef idx="0"/>
          <a:fontRef idx="minor"/>
        </p:style>
        <p:txBody>
          <a:bodyPr lIns="90000" rIns="90000" tIns="46800" bIns="46800"/>
          <a:p>
            <a:pPr/>
            <a:r>
              <a:rPr lang="de-DE" sz="1600" spc="-1">
                <a:latin typeface="Arial"/>
              </a:rPr>
              <a:t>Texte, in denen das Bedeutungsfeld </a:t>
            </a:r>
            <a:r>
              <a:rPr b="1" lang="de-DE" sz="1600" spc="-1">
                <a:latin typeface="Arial"/>
              </a:rPr>
              <a:t>konkrete Arbeit</a:t>
            </a:r>
            <a:r>
              <a:rPr lang="de-DE" sz="1600" spc="-1">
                <a:latin typeface="Arial"/>
              </a:rPr>
              <a:t> besonders hervorgehoben werden soll, stehen in einem roten Textfeld.</a:t>
            </a:r>
            <a:endParaRPr/>
          </a:p>
        </p:txBody>
      </p:sp>
    </p:spTree>
  </p:cSld>
  <p:timing>
    <p:tnLst>
      <p:par>
        <p:cTn id="18" dur="indefinite" restart="never" nodeType="tmRoot">
          <p:childTnLst>
            <p:seq>
              <p:cTn id="19" dur="indefinite" nodeType="mainSeq">
                <p:childTnLst>
                  <p:par>
                    <p:cTn id="20" fill="hold">
                      <p:stCondLst>
                        <p:cond delay="indefinite"/>
                      </p:stCondLst>
                      <p:childTnLst>
                        <p:par>
                          <p:cTn id="21" fill="hold">
                            <p:stCondLst>
                              <p:cond delay="0"/>
                            </p:stCondLst>
                            <p:childTnLst>
                              <p:par>
                                <p:cTn id="22" nodeType="clickEffect" fill="hold" presetClass="entr" presetID="10">
                                  <p:stCondLst>
                                    <p:cond delay="0"/>
                                  </p:stCondLst>
                                  <p:childTnLst>
                                    <p:set>
                                      <p:cBhvr>
                                        <p:cTn id="23" dur="1" fill="hold">
                                          <p:stCondLst>
                                            <p:cond delay="0"/>
                                          </p:stCondLst>
                                        </p:cTn>
                                        <p:tgtEl>
                                          <p:spTgt spid="158"/>
                                        </p:tgtEl>
                                        <p:attrNameLst>
                                          <p:attrName>style.visibility</p:attrName>
                                        </p:attrNameLst>
                                      </p:cBhvr>
                                      <p:to>
                                        <p:strVal val="visible"/>
                                      </p:to>
                                    </p:set>
                                    <p:animEffect filter="fade" transition="in">
                                      <p:cBhvr additive="repl">
                                        <p:cTn id="24" dur="1000"/>
                                        <p:tgtEl>
                                          <p:spTgt spid="158"/>
                                        </p:tgtEl>
                                      </p:cBhvr>
                                    </p:animEffec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0">
                                  <p:stCondLst>
                                    <p:cond delay="0"/>
                                  </p:stCondLst>
                                  <p:childTnLst>
                                    <p:set>
                                      <p:cBhvr>
                                        <p:cTn id="28" dur="1" fill="hold">
                                          <p:stCondLst>
                                            <p:cond delay="0"/>
                                          </p:stCondLst>
                                        </p:cTn>
                                        <p:tgtEl>
                                          <p:spTgt spid="162"/>
                                        </p:tgtEl>
                                        <p:attrNameLst>
                                          <p:attrName>style.visibility</p:attrName>
                                        </p:attrNameLst>
                                      </p:cBhvr>
                                      <p:to>
                                        <p:strVal val="visible"/>
                                      </p:to>
                                    </p:set>
                                    <p:animEffect filter="fade" transition="in">
                                      <p:cBhvr additive="repl">
                                        <p:cTn id="29" dur="1000"/>
                                        <p:tgtEl>
                                          <p:spTgt spid="162"/>
                                        </p:tgtEl>
                                      </p:cBhvr>
                                    </p:animEffect>
                                  </p:childTnLst>
                                </p:cTn>
                              </p:par>
                            </p:childTnLst>
                          </p:cTn>
                        </p:par>
                      </p:childTnLst>
                    </p:cTn>
                  </p:par>
                  <p:par>
                    <p:cTn id="30" fill="hold">
                      <p:stCondLst>
                        <p:cond delay="indefinite"/>
                      </p:stCondLst>
                      <p:childTnLst>
                        <p:par>
                          <p:cTn id="31" fill="hold">
                            <p:stCondLst>
                              <p:cond delay="0"/>
                            </p:stCondLst>
                            <p:childTnLst>
                              <p:par>
                                <p:cTn id="32" nodeType="clickEffect" fill="hold" presetClass="entr" presetID="10">
                                  <p:stCondLst>
                                    <p:cond delay="0"/>
                                  </p:stCondLst>
                                  <p:childTnLst>
                                    <p:set>
                                      <p:cBhvr>
                                        <p:cTn id="33" dur="1" fill="hold">
                                          <p:stCondLst>
                                            <p:cond delay="0"/>
                                          </p:stCondLst>
                                        </p:cTn>
                                        <p:tgtEl>
                                          <p:spTgt spid="151"/>
                                        </p:tgtEl>
                                        <p:attrNameLst>
                                          <p:attrName>style.visibility</p:attrName>
                                        </p:attrNameLst>
                                      </p:cBhvr>
                                      <p:to>
                                        <p:strVal val="visible"/>
                                      </p:to>
                                    </p:set>
                                    <p:animEffect filter="fade" transition="in">
                                      <p:cBhvr additive="repl">
                                        <p:cTn id="34" dur="1000"/>
                                        <p:tgtEl>
                                          <p:spTgt spid="151"/>
                                        </p:tgtEl>
                                      </p:cBhvr>
                                    </p:animEffect>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10">
                                  <p:stCondLst>
                                    <p:cond delay="0"/>
                                  </p:stCondLst>
                                  <p:childTnLst>
                                    <p:set>
                                      <p:cBhvr>
                                        <p:cTn id="38" dur="1" fill="hold">
                                          <p:stCondLst>
                                            <p:cond delay="0"/>
                                          </p:stCondLst>
                                        </p:cTn>
                                        <p:tgtEl>
                                          <p:spTgt spid="163"/>
                                        </p:tgtEl>
                                        <p:attrNameLst>
                                          <p:attrName>style.visibility</p:attrName>
                                        </p:attrNameLst>
                                      </p:cBhvr>
                                      <p:to>
                                        <p:strVal val="visible"/>
                                      </p:to>
                                    </p:set>
                                    <p:animEffect filter="fade" transition="in">
                                      <p:cBhvr additive="repl">
                                        <p:cTn id="39" dur="1000"/>
                                        <p:tgtEl>
                                          <p:spTgt spid="163"/>
                                        </p:tgtEl>
                                      </p:cBhvr>
                                    </p:animEffect>
                                  </p:childTnLst>
                                </p:cTn>
                              </p:par>
                            </p:childTnLst>
                          </p:cTn>
                        </p:par>
                      </p:childTnLst>
                    </p:cTn>
                  </p:par>
                  <p:par>
                    <p:cTn id="40" fill="hold">
                      <p:stCondLst>
                        <p:cond delay="indefinite"/>
                      </p:stCondLst>
                      <p:childTnLst>
                        <p:par>
                          <p:cTn id="41" fill="hold">
                            <p:stCondLst>
                              <p:cond delay="0"/>
                            </p:stCondLst>
                            <p:childTnLst>
                              <p:par>
                                <p:cTn id="42" nodeType="clickEffect" fill="hold" presetClass="entr" presetID="10">
                                  <p:stCondLst>
                                    <p:cond delay="0"/>
                                  </p:stCondLst>
                                  <p:childTnLst>
                                    <p:set>
                                      <p:cBhvr>
                                        <p:cTn id="43" dur="1" fill="hold">
                                          <p:stCondLst>
                                            <p:cond delay="0"/>
                                          </p:stCondLst>
                                        </p:cTn>
                                        <p:tgtEl>
                                          <p:spTgt spid="170"/>
                                        </p:tgtEl>
                                        <p:attrNameLst>
                                          <p:attrName>style.visibility</p:attrName>
                                        </p:attrNameLst>
                                      </p:cBhvr>
                                      <p:to>
                                        <p:strVal val="visible"/>
                                      </p:to>
                                    </p:set>
                                    <p:animEffect filter="fade" transition="in">
                                      <p:cBhvr additive="repl">
                                        <p:cTn id="44" dur="1000"/>
                                        <p:tgtEl>
                                          <p:spTgt spid="170"/>
                                        </p:tgtEl>
                                      </p:cBhvr>
                                    </p:animEffect>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10">
                                  <p:stCondLst>
                                    <p:cond delay="0"/>
                                  </p:stCondLst>
                                  <p:childTnLst>
                                    <p:set>
                                      <p:cBhvr>
                                        <p:cTn id="48" dur="1" fill="hold">
                                          <p:stCondLst>
                                            <p:cond delay="0"/>
                                          </p:stCondLst>
                                        </p:cTn>
                                        <p:tgtEl>
                                          <p:spTgt spid="159"/>
                                        </p:tgtEl>
                                        <p:attrNameLst>
                                          <p:attrName>style.visibility</p:attrName>
                                        </p:attrNameLst>
                                      </p:cBhvr>
                                      <p:to>
                                        <p:strVal val="visible"/>
                                      </p:to>
                                    </p:set>
                                    <p:animEffect filter="fade" transition="in">
                                      <p:cBhvr additive="repl">
                                        <p:cTn id="49" dur="1000"/>
                                        <p:tgtEl>
                                          <p:spTgt spid="159"/>
                                        </p:tgtEl>
                                      </p:cBhvr>
                                    </p:animEffect>
                                  </p:childTnLst>
                                </p:cTn>
                              </p:par>
                            </p:childTnLst>
                          </p:cTn>
                        </p:par>
                      </p:childTnLst>
                    </p:cTn>
                  </p:par>
                  <p:par>
                    <p:cTn id="50" fill="hold">
                      <p:stCondLst>
                        <p:cond delay="indefinite"/>
                      </p:stCondLst>
                      <p:childTnLst>
                        <p:par>
                          <p:cTn id="51" fill="hold">
                            <p:stCondLst>
                              <p:cond delay="0"/>
                            </p:stCondLst>
                            <p:childTnLst>
                              <p:par>
                                <p:cTn id="52" nodeType="clickEffect" fill="hold" presetClass="entr" presetID="10">
                                  <p:stCondLst>
                                    <p:cond delay="0"/>
                                  </p:stCondLst>
                                  <p:childTnLst>
                                    <p:set>
                                      <p:cBhvr>
                                        <p:cTn id="53" dur="1" fill="hold">
                                          <p:stCondLst>
                                            <p:cond delay="0"/>
                                          </p:stCondLst>
                                        </p:cTn>
                                        <p:tgtEl>
                                          <p:spTgt spid="167"/>
                                        </p:tgtEl>
                                        <p:attrNameLst>
                                          <p:attrName>style.visibility</p:attrName>
                                        </p:attrNameLst>
                                      </p:cBhvr>
                                      <p:to>
                                        <p:strVal val="visible"/>
                                      </p:to>
                                    </p:set>
                                    <p:animEffect filter="fade" transition="in">
                                      <p:cBhvr additive="repl">
                                        <p:cTn id="54" dur="1000"/>
                                        <p:tgtEl>
                                          <p:spTgt spid="167"/>
                                        </p:tgtEl>
                                      </p:cBhvr>
                                    </p:animEffect>
                                  </p:childTnLst>
                                </p:cTn>
                              </p:par>
                            </p:childTnLst>
                          </p:cTn>
                        </p:par>
                        <p:par>
                          <p:cTn id="55" fill="hold">
                            <p:stCondLst>
                              <p:cond delay="1000"/>
                            </p:stCondLst>
                            <p:childTnLst>
                              <p:par>
                                <p:cTn id="56" nodeType="afterEffect" fill="hold" presetClass="entr" presetID="10">
                                  <p:stCondLst>
                                    <p:cond delay="0"/>
                                  </p:stCondLst>
                                  <p:childTnLst>
                                    <p:set>
                                      <p:cBhvr>
                                        <p:cTn id="57" dur="1" fill="hold">
                                          <p:stCondLst>
                                            <p:cond delay="0"/>
                                          </p:stCondLst>
                                        </p:cTn>
                                        <p:tgtEl>
                                          <p:spTgt spid="168"/>
                                        </p:tgtEl>
                                        <p:attrNameLst>
                                          <p:attrName>style.visibility</p:attrName>
                                        </p:attrNameLst>
                                      </p:cBhvr>
                                      <p:to>
                                        <p:strVal val="visible"/>
                                      </p:to>
                                    </p:set>
                                    <p:animEffect filter="fade" transition="in">
                                      <p:cBhvr additive="repl">
                                        <p:cTn id="58" dur="1000"/>
                                        <p:tgtEl>
                                          <p:spTgt spid="168"/>
                                        </p:tgtEl>
                                      </p:cBhvr>
                                    </p:animEffect>
                                  </p:childTnLst>
                                </p:cTn>
                              </p:par>
                            </p:childTnLst>
                          </p:cTn>
                        </p:par>
                        <p:par>
                          <p:cTn id="59" fill="hold">
                            <p:stCondLst>
                              <p:cond delay="2000"/>
                            </p:stCondLst>
                            <p:childTnLst/>
                          </p:cTn>
                        </p:par>
                      </p:childTnLst>
                    </p:cTn>
                  </p:par>
                  <p:par>
                    <p:cTn id="60" fill="hold">
                      <p:stCondLst>
                        <p:cond delay="indefinite"/>
                      </p:stCondLst>
                      <p:childTnLst>
                        <p:par>
                          <p:cTn id="61" fill="hold">
                            <p:stCondLst>
                              <p:cond delay="0"/>
                            </p:stCondLst>
                            <p:childTnLst>
                              <p:par>
                                <p:cTn id="62" nodeType="clickEffect" fill="hold" presetClass="entr" presetID="10">
                                  <p:stCondLst>
                                    <p:cond delay="0"/>
                                  </p:stCondLst>
                                  <p:childTnLst>
                                    <p:set>
                                      <p:cBhvr>
                                        <p:cTn id="63" dur="1" fill="hold">
                                          <p:stCondLst>
                                            <p:cond delay="0"/>
                                          </p:stCondLst>
                                        </p:cTn>
                                        <p:tgtEl>
                                          <p:spTgt spid="160"/>
                                        </p:tgtEl>
                                        <p:attrNameLst>
                                          <p:attrName>style.visibility</p:attrName>
                                        </p:attrNameLst>
                                      </p:cBhvr>
                                      <p:to>
                                        <p:strVal val="visible"/>
                                      </p:to>
                                    </p:set>
                                    <p:animEffect filter="fade" transition="in">
                                      <p:cBhvr additive="repl">
                                        <p:cTn id="64" dur="1000"/>
                                        <p:tgtEl>
                                          <p:spTgt spid="160"/>
                                        </p:tgtEl>
                                      </p:cBhvr>
                                    </p:animEffect>
                                  </p:childTnLst>
                                </p:cTn>
                              </p:par>
                            </p:childTnLst>
                          </p:cTn>
                        </p:par>
                      </p:childTnLst>
                    </p:cTn>
                  </p:par>
                  <p:par>
                    <p:cTn id="65" fill="hold">
                      <p:stCondLst>
                        <p:cond delay="indefinite"/>
                      </p:stCondLst>
                      <p:childTnLst>
                        <p:par>
                          <p:cTn id="66" fill="hold">
                            <p:stCondLst>
                              <p:cond delay="0"/>
                            </p:stCondLst>
                            <p:childTnLst>
                              <p:par>
                                <p:cTn id="67" nodeType="clickEffect" fill="hold" presetClass="entr" presetID="10">
                                  <p:stCondLst>
                                    <p:cond delay="0"/>
                                  </p:stCondLst>
                                  <p:childTnLst>
                                    <p:set>
                                      <p:cBhvr>
                                        <p:cTn id="68" dur="1" fill="hold">
                                          <p:stCondLst>
                                            <p:cond delay="0"/>
                                          </p:stCondLst>
                                        </p:cTn>
                                        <p:tgtEl>
                                          <p:spTgt spid="161"/>
                                        </p:tgtEl>
                                        <p:attrNameLst>
                                          <p:attrName>style.visibility</p:attrName>
                                        </p:attrNameLst>
                                      </p:cBhvr>
                                      <p:to>
                                        <p:strVal val="visible"/>
                                      </p:to>
                                    </p:set>
                                    <p:animEffect filter="fade" transition="in">
                                      <p:cBhvr additive="repl">
                                        <p:cTn id="69" dur="1000"/>
                                        <p:tgtEl>
                                          <p:spTgt spid="161"/>
                                        </p:tgtEl>
                                      </p:cBhvr>
                                    </p:animEffect>
                                  </p:childTnLst>
                                </p:cTn>
                              </p:par>
                            </p:childTnLst>
                          </p:cTn>
                        </p:par>
                      </p:childTnLst>
                    </p:cTn>
                  </p:par>
                  <p:par>
                    <p:cTn id="70" fill="hold">
                      <p:stCondLst>
                        <p:cond delay="indefinite"/>
                      </p:stCondLst>
                      <p:childTnLst>
                        <p:par>
                          <p:cTn id="71" fill="hold">
                            <p:stCondLst>
                              <p:cond delay="0"/>
                            </p:stCondLst>
                            <p:childTnLst>
                              <p:par>
                                <p:cTn id="72" nodeType="clickEffect" fill="hold" presetClass="entr" presetID="10">
                                  <p:stCondLst>
                                    <p:cond delay="0"/>
                                  </p:stCondLst>
                                  <p:childTnLst>
                                    <p:set>
                                      <p:cBhvr>
                                        <p:cTn id="73" dur="1" fill="hold">
                                          <p:stCondLst>
                                            <p:cond delay="0"/>
                                          </p:stCondLst>
                                        </p:cTn>
                                        <p:tgtEl>
                                          <p:spTgt spid="166"/>
                                        </p:tgtEl>
                                        <p:attrNameLst>
                                          <p:attrName>style.visibility</p:attrName>
                                        </p:attrNameLst>
                                      </p:cBhvr>
                                      <p:to>
                                        <p:strVal val="visible"/>
                                      </p:to>
                                    </p:set>
                                    <p:animEffect filter="fade" transition="in">
                                      <p:cBhvr additive="repl">
                                        <p:cTn id="74" dur="1000"/>
                                        <p:tgtEl>
                                          <p:spTgt spid="1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62"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663"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77ff </a:t>
            </a:r>
            <a:endParaRPr/>
          </a:p>
          <a:p>
            <a:pPr algn="ctr"/>
            <a:r>
              <a:rPr lang="de-DE" sz="1400" spc="-1">
                <a:solidFill>
                  <a:srgbClr val="808080"/>
                </a:solidFill>
                <a:latin typeface="Arial"/>
              </a:rPr>
              <a:t>Originaltext</a:t>
            </a:r>
            <a:endParaRPr/>
          </a:p>
        </p:txBody>
      </p:sp>
      <p:sp>
        <p:nvSpPr>
          <p:cNvPr id="664"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665"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666"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667"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de-DE" sz="2000" spc="-1">
                <a:solidFill>
                  <a:srgbClr val="000000"/>
                </a:solidFill>
                <a:latin typeface="Arial"/>
                <a:ea typeface="Arial"/>
              </a:rPr>
              <a:t>Teil 2: Durchsetzung der edlen Metalle als Geld</a:t>
            </a:r>
            <a:endParaRPr/>
          </a:p>
        </p:txBody>
      </p:sp>
      <p:sp>
        <p:nvSpPr>
          <p:cNvPr id="668"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669" name="CustomShape 8"/>
          <p:cNvSpPr/>
          <p:nvPr/>
        </p:nvSpPr>
        <p:spPr>
          <a:xfrm>
            <a:off x="1152360" y="972000"/>
            <a:ext cx="7560000" cy="106740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 </a:t>
            </a:r>
            <a:r>
              <a:rPr lang="de-DE" sz="1600" spc="-1">
                <a:latin typeface="Arial"/>
              </a:rPr>
              <a:t>"In demselben Verhältnis, worin der Warenaustausch seine nur lokalen Bande sprengt, der Warenwert sich daher zur Materiatur menschlicher Arbeit überhaupt ausweitet, geht die Geldform auf Waren über, die von Natur zur gesellschaftlichen Funktion eines allgemeinen Äquivalents taugen, auf die </a:t>
            </a:r>
            <a:r>
              <a:rPr b="1" lang="de-DE" sz="1600" spc="-1">
                <a:latin typeface="Arial"/>
              </a:rPr>
              <a:t>edlen Metalle</a:t>
            </a:r>
            <a:r>
              <a:rPr lang="de-DE" sz="1600" spc="-1">
                <a:latin typeface="Arial"/>
              </a:rPr>
              <a:t>. " (S. 104)</a:t>
            </a:r>
            <a:endParaRPr/>
          </a:p>
        </p:txBody>
      </p:sp>
      <p:sp>
        <p:nvSpPr>
          <p:cNvPr id="670" name="CustomShape 9"/>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671" name="CustomShape 10"/>
          <p:cNvSpPr/>
          <p:nvPr/>
        </p:nvSpPr>
        <p:spPr>
          <a:xfrm>
            <a:off x="1152000" y="5184000"/>
            <a:ext cx="7560000" cy="82404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"Daß nun, "obgleich Gold und Silber nicht von Natur Geld, Geld von Natur Gold und Silber ist" (42), zeigt die </a:t>
            </a:r>
            <a:r>
              <a:rPr b="1" lang="de-DE" sz="1600" spc="-1">
                <a:latin typeface="Arial"/>
              </a:rPr>
              <a:t>Kongruenz ihrer Natureigenschaften</a:t>
            </a:r>
            <a:r>
              <a:rPr lang="de-DE" sz="1600" spc="-1">
                <a:latin typeface="Arial"/>
              </a:rPr>
              <a:t> mit seinen Funktionen.(43) " (S. 104)</a:t>
            </a:r>
            <a:endParaRPr/>
          </a:p>
        </p:txBody>
      </p:sp>
      <p:sp>
        <p:nvSpPr>
          <p:cNvPr id="672" name="TextShape 11"/>
          <p:cNvSpPr txBox="1"/>
          <p:nvPr/>
        </p:nvSpPr>
        <p:spPr>
          <a:xfrm>
            <a:off x="10152000" y="936000"/>
            <a:ext cx="3059640" cy="333720"/>
          </a:xfrm>
          <a:prstGeom prst="rect">
            <a:avLst/>
          </a:prstGeom>
          <a:noFill/>
          <a:ln>
            <a:noFill/>
          </a:ln>
        </p:spPr>
        <p:txBody>
          <a:bodyPr lIns="90000" rIns="90000" tIns="45000" bIns="45000"/>
          <a:p>
            <a:pPr algn="ctr"/>
            <a:r>
              <a:rPr lang="de-DE" sz="1600" spc="-1">
                <a:latin typeface="Arial"/>
              </a:rPr>
              <a:t>Verweis auf das nächste Kapitel</a:t>
            </a:r>
            <a:endParaRPr/>
          </a:p>
        </p:txBody>
      </p:sp>
      <p:sp>
        <p:nvSpPr>
          <p:cNvPr id="673" name="CustomShape 12"/>
          <p:cNvSpPr/>
          <p:nvPr/>
        </p:nvSpPr>
        <p:spPr>
          <a:xfrm>
            <a:off x="9576000" y="2306520"/>
            <a:ext cx="7560000" cy="179748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a:t>
            </a:r>
            <a:r>
              <a:rPr lang="de-DE" sz="1600" spc="-1">
                <a:latin typeface="Arial"/>
              </a:rPr>
              <a:t>Adäquate Erscheinungsform von Wert oder Materiatur abstrakter und daher gleicher menschlicher Arbeit kann nur eine Materie sein, deren sämtliche Exemplare dieselbe gleichförmige Qualität besitzen. Andrerseits, da der Unterschied der Wertgrößen rein quantitativ ist, muß die Geldware rein quantitativer Unterschiede fähig, also nach Willkür teilbar und aus ihren Teilen wieder zusammensetzbar sein. Gold und Silber besitzen aber diese Eigenschaften von Natur.“</a:t>
            </a:r>
            <a:endParaRPr/>
          </a:p>
        </p:txBody>
      </p:sp>
      <p:sp>
        <p:nvSpPr>
          <p:cNvPr id="674" name="TextShape 13"/>
          <p:cNvSpPr txBox="1"/>
          <p:nvPr/>
        </p:nvSpPr>
        <p:spPr>
          <a:xfrm>
            <a:off x="1404000" y="2196000"/>
            <a:ext cx="6696000" cy="1550520"/>
          </a:xfrm>
          <a:prstGeom prst="rect">
            <a:avLst/>
          </a:prstGeom>
          <a:noFill/>
          <a:ln>
            <a:noFill/>
          </a:ln>
        </p:spPr>
        <p:txBody>
          <a:bodyPr lIns="90000" rIns="90000" tIns="45000" bIns="45000"/>
          <a:p>
            <a:pPr algn="ctr"/>
            <a:r>
              <a:rPr lang="de-DE" sz="1600" spc="-1">
                <a:latin typeface="Arial"/>
              </a:rPr>
              <a:t>Aufgrund seiner Materialeigenschaften eignet sich edle Metalle als Geld:</a:t>
            </a:r>
            <a:endParaRPr/>
          </a:p>
          <a:p>
            <a:r>
              <a:rPr lang="de-DE" sz="1600" spc="-1">
                <a:latin typeface="Arial"/>
              </a:rPr>
              <a:t>- leichte Teilbarkeit bzw. Zusammenfügbarkeit </a:t>
            </a:r>
            <a:endParaRPr/>
          </a:p>
          <a:p>
            <a:r>
              <a:rPr lang="de-DE" sz="1600" spc="-1">
                <a:latin typeface="Arial"/>
              </a:rPr>
              <a:t>- leicht in gleichbleibender und messbarer Qualität erzeugbar</a:t>
            </a:r>
            <a:endParaRPr/>
          </a:p>
          <a:p>
            <a:r>
              <a:rPr lang="de-DE" sz="1600" spc="-1">
                <a:latin typeface="Arial"/>
              </a:rPr>
              <a:t>- gleichförmige Eigenschaften von Teilenstücken</a:t>
            </a:r>
            <a:endParaRPr/>
          </a:p>
          <a:p>
            <a:r>
              <a:rPr lang="de-DE" sz="1600" spc="-1">
                <a:latin typeface="Arial"/>
              </a:rPr>
              <a:t>- dauerhafte Aufbewahrung (wird nicht schlecht oder stirbt)</a:t>
            </a:r>
            <a:endParaRPr/>
          </a:p>
          <a:p>
            <a:r>
              <a:rPr lang="de-DE" sz="1600" spc="-1">
                <a:latin typeface="Arial"/>
              </a:rPr>
              <a:t>- gut transportierbar</a:t>
            </a:r>
            <a:endParaRPr/>
          </a:p>
        </p:txBody>
      </p:sp>
      <p:pic>
        <p:nvPicPr>
          <p:cNvPr id="675" name="Grafik 1" descr=""/>
          <p:cNvPicPr/>
          <p:nvPr/>
        </p:nvPicPr>
        <p:blipFill>
          <a:blip r:embed="rId1"/>
          <a:stretch/>
        </p:blipFill>
        <p:spPr>
          <a:xfrm>
            <a:off x="3730320" y="3792960"/>
            <a:ext cx="1237680" cy="1103040"/>
          </a:xfrm>
          <a:prstGeom prst="rect">
            <a:avLst/>
          </a:prstGeom>
          <a:ln>
            <a:noFill/>
          </a:ln>
        </p:spPr>
      </p:pic>
      <p:pic>
        <p:nvPicPr>
          <p:cNvPr id="676" name="" descr=""/>
          <p:cNvPicPr/>
          <p:nvPr/>
        </p:nvPicPr>
        <p:blipFill>
          <a:blip r:embed="rId2"/>
          <a:stretch/>
        </p:blipFill>
        <p:spPr>
          <a:xfrm>
            <a:off x="6755040" y="3672000"/>
            <a:ext cx="1740960" cy="1368000"/>
          </a:xfrm>
          <a:prstGeom prst="rect">
            <a:avLst/>
          </a:prstGeom>
          <a:ln>
            <a:noFill/>
          </a:ln>
        </p:spPr>
      </p:pic>
      <p:pic>
        <p:nvPicPr>
          <p:cNvPr id="677" name="" descr=""/>
          <p:cNvPicPr/>
          <p:nvPr/>
        </p:nvPicPr>
        <p:blipFill>
          <a:blip r:embed="rId3"/>
          <a:stretch/>
        </p:blipFill>
        <p:spPr>
          <a:xfrm>
            <a:off x="1638000" y="3746520"/>
            <a:ext cx="1674000" cy="1254600"/>
          </a:xfrm>
          <a:prstGeom prst="rect">
            <a:avLst/>
          </a:prstGeom>
          <a:ln>
            <a:noFill/>
          </a:ln>
        </p:spPr>
      </p:pic>
      <p:pic>
        <p:nvPicPr>
          <p:cNvPr id="678" name="" descr=""/>
          <p:cNvPicPr/>
          <p:nvPr/>
        </p:nvPicPr>
        <p:blipFill>
          <a:blip r:embed="rId4"/>
          <a:stretch/>
        </p:blipFill>
        <p:spPr>
          <a:xfrm>
            <a:off x="5400000" y="3855240"/>
            <a:ext cx="1080000" cy="1112760"/>
          </a:xfrm>
          <a:prstGeom prst="rect">
            <a:avLst/>
          </a:prstGeom>
          <a:ln>
            <a:noFill/>
          </a:ln>
        </p:spPr>
      </p:pic>
    </p:spTree>
  </p:cSld>
  <p:timing>
    <p:tnLst>
      <p:par>
        <p:cTn id="127" dur="indefinite" restart="never" nodeType="tmRoot">
          <p:childTnLst>
            <p:seq>
              <p:cTn id="128"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79"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680"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77ff </a:t>
            </a:r>
            <a:endParaRPr/>
          </a:p>
          <a:p>
            <a:pPr algn="ctr"/>
            <a:r>
              <a:rPr lang="de-DE" sz="1400" spc="-1">
                <a:solidFill>
                  <a:srgbClr val="808080"/>
                </a:solidFill>
                <a:latin typeface="Arial"/>
              </a:rPr>
              <a:t>Originaltext</a:t>
            </a:r>
            <a:endParaRPr/>
          </a:p>
        </p:txBody>
      </p:sp>
      <p:sp>
        <p:nvSpPr>
          <p:cNvPr id="681"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682"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683"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684"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de-DE" sz="2000" spc="-1">
                <a:solidFill>
                  <a:srgbClr val="000000"/>
                </a:solidFill>
                <a:latin typeface="Arial"/>
                <a:ea typeface="Arial"/>
              </a:rPr>
              <a:t>Teil 2: Durchsetzung der edlen Metalle als Geld</a:t>
            </a:r>
            <a:endParaRPr/>
          </a:p>
        </p:txBody>
      </p:sp>
      <p:sp>
        <p:nvSpPr>
          <p:cNvPr id="685"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686" name="CustomShape 8"/>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687" name="CustomShape 9"/>
          <p:cNvSpPr/>
          <p:nvPr/>
        </p:nvSpPr>
        <p:spPr>
          <a:xfrm>
            <a:off x="1152720" y="3384000"/>
            <a:ext cx="7560000" cy="2438280"/>
          </a:xfrm>
          <a:custGeom>
            <a:avLst/>
            <a:gdLst/>
            <a:ahLst/>
            <a:rect l="l" t="t" r="r" b="b"/>
            <a:pathLst>
              <a:path w="21600" h="21600">
                <a:moveTo>
                  <a:pt x="0" y="0"/>
                </a:moveTo>
                <a:lnTo>
                  <a:pt x="21600" y="0"/>
                </a:lnTo>
                <a:lnTo>
                  <a:pt x="21600" y="21600"/>
                </a:lnTo>
                <a:lnTo>
                  <a:pt x="0" y="21600"/>
                </a:lnTo>
                <a:lnTo>
                  <a:pt x="0" y="0"/>
                </a:lnTo>
                <a:close/>
              </a:path>
            </a:pathLst>
          </a:custGeom>
          <a:solidFill>
            <a:srgbClr val="ff0000">
              <a:alpha val="30000"/>
            </a:srgbClr>
          </a:solidFill>
          <a:ln w="9360">
            <a:solidFill>
              <a:srgbClr val="000000"/>
            </a:solidFill>
            <a:miter/>
          </a:ln>
        </p:spPr>
        <p:style>
          <a:lnRef idx="0"/>
          <a:fillRef idx="0"/>
          <a:effectRef idx="0"/>
          <a:fontRef idx="minor"/>
        </p:style>
        <p:txBody>
          <a:bodyPr lIns="90000" rIns="90000" tIns="46800" bIns="46800"/>
          <a:p>
            <a:r>
              <a:rPr lang="de-DE" sz="1400" spc="-1">
                <a:latin typeface="Arial"/>
              </a:rPr>
              <a:t> „</a:t>
            </a:r>
            <a:r>
              <a:rPr lang="de-DE" sz="1400" spc="-1">
                <a:latin typeface="Arial"/>
              </a:rPr>
              <a:t>Schon hieraus geht hervor, daß, während die Produktionsarbeit des Goldes sich eher vermehrt, die des Silbers sich entschieden vermindert hat, der Wertfall des letztren sich also ganz natürlich erklärt. Dieser Wertfall würde sich in noch größrem Preisfall ausdrücken, würde nicht der Silberpreis auch jetzt noch durch künstliche Mittel hochgehalten. Die Silberschätze von Amerika sind aber erst zum kleinen Teil zugänglich gemacht, und so ist alle Aussicht vorhanden, daß der Silberwert noch längere Zeit am Sinken bleibt. Hierzu muß noch mehr beitragen die relative Abnahme des Silberbedarfs für Gebrauchs- und Luxusartikel, sein Ersatz durch plättierte Waren, Aluminium etc. Danach ermesse man den Utopismus der bimetallistischen Vorstellung, ein internationaler Zwangskurs werde das Silber auf das alte Wertverhältnis von 1: 151/2 wieder hinaufschrauben. Eher dürfte das Silber auch auf dem Weltmarkt seine Geldqualität mehr und mehr einbüßen.“ Fußnote 108</a:t>
            </a:r>
            <a:endParaRPr/>
          </a:p>
        </p:txBody>
      </p:sp>
      <p:sp>
        <p:nvSpPr>
          <p:cNvPr id="688" name="TextShape 10"/>
          <p:cNvSpPr txBox="1"/>
          <p:nvPr/>
        </p:nvSpPr>
        <p:spPr>
          <a:xfrm>
            <a:off x="1152000" y="972000"/>
            <a:ext cx="7560720" cy="829800"/>
          </a:xfrm>
          <a:prstGeom prst="rect">
            <a:avLst/>
          </a:prstGeom>
          <a:solidFill>
            <a:srgbClr val="ff0000">
              <a:alpha val="30000"/>
            </a:srgbClr>
          </a:solidFill>
          <a:ln w="9360">
            <a:solidFill>
              <a:srgbClr val="000000"/>
            </a:solidFill>
            <a:miter/>
          </a:ln>
        </p:spPr>
        <p:txBody>
          <a:bodyPr lIns="94680" rIns="94680" tIns="49680" bIns="49680"/>
          <a:p>
            <a:r>
              <a:rPr lang="de-DE" sz="1400" spc="-1">
                <a:latin typeface="Arial"/>
              </a:rPr>
              <a:t>Zu Marx' Zeit gab es noch Gold und Silber als parallele Geldwaren, mit den daraus erwachsenen eigenen Widersprüchen, die zeigen, dass sich eine Geldware herausbilden muss.</a:t>
            </a:r>
            <a:endParaRPr/>
          </a:p>
        </p:txBody>
      </p:sp>
      <p:sp>
        <p:nvSpPr>
          <p:cNvPr id="689" name="TextShape 11"/>
          <p:cNvSpPr txBox="1"/>
          <p:nvPr/>
        </p:nvSpPr>
        <p:spPr>
          <a:xfrm>
            <a:off x="10224000" y="144000"/>
            <a:ext cx="4548600" cy="333720"/>
          </a:xfrm>
          <a:prstGeom prst="rect">
            <a:avLst/>
          </a:prstGeom>
          <a:noFill/>
          <a:ln>
            <a:noFill/>
          </a:ln>
        </p:spPr>
        <p:txBody>
          <a:bodyPr lIns="90000" rIns="90000" tIns="45000" bIns="45000"/>
          <a:p>
            <a:pPr algn="ctr"/>
            <a:r>
              <a:rPr lang="de-DE" sz="1600" spc="-1">
                <a:latin typeface="Arial"/>
              </a:rPr>
              <a:t>Folie hier bringen? oder erst im nächsten Kapitel</a:t>
            </a:r>
            <a:endParaRPr/>
          </a:p>
        </p:txBody>
      </p:sp>
      <p:pic>
        <p:nvPicPr>
          <p:cNvPr id="690" name="" descr=""/>
          <p:cNvPicPr/>
          <p:nvPr/>
        </p:nvPicPr>
        <p:blipFill>
          <a:blip r:embed="rId1"/>
          <a:stretch/>
        </p:blipFill>
        <p:spPr>
          <a:xfrm>
            <a:off x="4058280" y="2157840"/>
            <a:ext cx="1053720" cy="868320"/>
          </a:xfrm>
          <a:prstGeom prst="rect">
            <a:avLst/>
          </a:prstGeom>
          <a:ln>
            <a:noFill/>
          </a:ln>
        </p:spPr>
      </p:pic>
    </p:spTree>
  </p:cSld>
  <p:timing>
    <p:tnLst>
      <p:par>
        <p:cTn id="129" dur="indefinite" restart="never" nodeType="tmRoot">
          <p:childTnLst>
            <p:seq>
              <p:cTn id="130"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91"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692"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104 </a:t>
            </a:r>
            <a:endParaRPr/>
          </a:p>
          <a:p>
            <a:pPr algn="ctr"/>
            <a:r>
              <a:rPr lang="de-DE" sz="1400" spc="-1">
                <a:solidFill>
                  <a:srgbClr val="808080"/>
                </a:solidFill>
                <a:latin typeface="Arial"/>
              </a:rPr>
              <a:t>Originaltext</a:t>
            </a:r>
            <a:endParaRPr/>
          </a:p>
        </p:txBody>
      </p:sp>
      <p:sp>
        <p:nvSpPr>
          <p:cNvPr id="693"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694"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695"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696"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de-DE" sz="2000" spc="-1">
                <a:solidFill>
                  <a:srgbClr val="000000"/>
                </a:solidFill>
                <a:latin typeface="Arial"/>
                <a:ea typeface="Arial"/>
              </a:rPr>
              <a:t>Teil 3: Gebrauchswert der Geldware</a:t>
            </a:r>
            <a:endParaRPr/>
          </a:p>
        </p:txBody>
      </p:sp>
      <p:sp>
        <p:nvSpPr>
          <p:cNvPr id="697"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698" name="CustomShape 8"/>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699" name="CustomShape 9"/>
          <p:cNvSpPr/>
          <p:nvPr/>
        </p:nvSpPr>
        <p:spPr>
          <a:xfrm>
            <a:off x="1152720" y="972000"/>
            <a:ext cx="7560000" cy="131076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i="1" lang="de-DE" sz="1600" spc="-1">
                <a:latin typeface="Arial"/>
              </a:rPr>
              <a:t>"Der Gebrauchswert der Geldware verdoppelt sich. Neben ihrem besondren Gebrauchswert als Ware, wie Gold z.B. zum Ausstopfen hohler Zähne, Rohmaterial von Luxusartikeln usw. dient, erhält sie einen formalen Gebrauchswert, der aus ihren spezifischen gesellschaftlichen Funktionen entspringt."</a:t>
            </a:r>
            <a:endParaRPr/>
          </a:p>
        </p:txBody>
      </p:sp>
      <p:sp>
        <p:nvSpPr>
          <p:cNvPr id="700" name="TextShape 10"/>
          <p:cNvSpPr txBox="1"/>
          <p:nvPr/>
        </p:nvSpPr>
        <p:spPr>
          <a:xfrm>
            <a:off x="1149480" y="5462280"/>
            <a:ext cx="7616160" cy="577080"/>
          </a:xfrm>
          <a:prstGeom prst="rect">
            <a:avLst/>
          </a:prstGeom>
          <a:noFill/>
          <a:ln>
            <a:noFill/>
          </a:ln>
        </p:spPr>
        <p:txBody>
          <a:bodyPr lIns="90000" rIns="90000" tIns="45000" bIns="45000"/>
          <a:p>
            <a:pPr algn="ctr"/>
            <a:r>
              <a:rPr lang="de-DE" sz="1600" spc="-1">
                <a:latin typeface="Arial"/>
              </a:rPr>
              <a:t>In anderen Worten besteht der Gebrauchswert der Geldware als Geld genau darin,</a:t>
            </a:r>
            <a:endParaRPr/>
          </a:p>
          <a:p>
            <a:pPr algn="ctr"/>
            <a:r>
              <a:rPr b="1" lang="de-DE" sz="1600" spc="-1">
                <a:latin typeface="Arial"/>
              </a:rPr>
              <a:t>allgemein und unmittelbar</a:t>
            </a:r>
            <a:r>
              <a:rPr lang="de-DE" sz="1600" spc="-1">
                <a:latin typeface="Arial"/>
              </a:rPr>
              <a:t> zu sein.</a:t>
            </a:r>
            <a:endParaRPr/>
          </a:p>
        </p:txBody>
      </p:sp>
      <p:pic>
        <p:nvPicPr>
          <p:cNvPr id="701" name="Grafik 1" descr=""/>
          <p:cNvPicPr/>
          <p:nvPr/>
        </p:nvPicPr>
        <p:blipFill>
          <a:blip r:embed="rId1"/>
          <a:stretch/>
        </p:blipFill>
        <p:spPr>
          <a:xfrm>
            <a:off x="1426320" y="3216960"/>
            <a:ext cx="1237680" cy="1103040"/>
          </a:xfrm>
          <a:prstGeom prst="rect">
            <a:avLst/>
          </a:prstGeom>
          <a:ln>
            <a:noFill/>
          </a:ln>
        </p:spPr>
      </p:pic>
    </p:spTree>
  </p:cSld>
  <p:timing>
    <p:tnLst>
      <p:par>
        <p:cTn id="131" dur="indefinite" restart="never" nodeType="tmRoot">
          <p:childTnLst>
            <p:seq>
              <p:cTn id="132"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02"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703"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105 </a:t>
            </a:r>
            <a:endParaRPr/>
          </a:p>
          <a:p>
            <a:pPr algn="ctr"/>
            <a:r>
              <a:rPr lang="de-DE" sz="1400" spc="-1">
                <a:solidFill>
                  <a:srgbClr val="808080"/>
                </a:solidFill>
                <a:latin typeface="Arial"/>
              </a:rPr>
              <a:t>Originaltext</a:t>
            </a:r>
            <a:endParaRPr/>
          </a:p>
        </p:txBody>
      </p:sp>
      <p:sp>
        <p:nvSpPr>
          <p:cNvPr id="704"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705"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706"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707"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de-DE" sz="2000" spc="-1">
                <a:solidFill>
                  <a:srgbClr val="000000"/>
                </a:solidFill>
                <a:latin typeface="Arial"/>
                <a:ea typeface="Arial"/>
              </a:rPr>
              <a:t>Teil 3: Irrungen und Wirrungen: Imaginärer Wert</a:t>
            </a:r>
            <a:endParaRPr/>
          </a:p>
        </p:txBody>
      </p:sp>
      <p:sp>
        <p:nvSpPr>
          <p:cNvPr id="708"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709" name="CustomShape 8"/>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710" name="CustomShape 9"/>
          <p:cNvSpPr/>
          <p:nvPr/>
        </p:nvSpPr>
        <p:spPr>
          <a:xfrm>
            <a:off x="1152720" y="972000"/>
            <a:ext cx="7560000" cy="252756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"Daß Geld Ware ist (45), ist also nur eine Entdeckung für den, der von seiner fertigen Gestalt ausgeht, um sie hinterher zu analysieren. Der Austauschprozeß gibt der Ware, die er in Geld verwandelt, nicht ihren Wert, sondern ihre spezifische Wertform." </a:t>
            </a:r>
            <a:endParaRPr/>
          </a:p>
          <a:p>
            <a:endParaRPr/>
          </a:p>
          <a:p>
            <a:r>
              <a:rPr lang="de-DE" sz="1600" spc="-1">
                <a:latin typeface="Arial"/>
              </a:rPr>
              <a:t>- z.B. Merkantilisten oder Heinrich</a:t>
            </a:r>
            <a:endParaRPr/>
          </a:p>
          <a:p>
            <a:endParaRPr/>
          </a:p>
          <a:p>
            <a:r>
              <a:rPr lang="de-DE" sz="1600" spc="-1">
                <a:latin typeface="Arial"/>
              </a:rPr>
              <a:t>"Die Verwechslung beider Bestimmungen verleitete dazu, den Wert von Gold und Silber für imaginär zu halten.(46)"</a:t>
            </a:r>
            <a:r>
              <a:rPr i="1" lang="de-DE" sz="1600" spc="-1">
                <a:latin typeface="Arial"/>
              </a:rPr>
              <a:t> </a:t>
            </a:r>
            <a:endParaRPr/>
          </a:p>
          <a:p>
            <a:endParaRPr/>
          </a:p>
        </p:txBody>
      </p:sp>
      <p:pic>
        <p:nvPicPr>
          <p:cNvPr id="711" name="" descr=""/>
          <p:cNvPicPr/>
          <p:nvPr/>
        </p:nvPicPr>
        <p:blipFill>
          <a:blip r:embed="rId1"/>
          <a:stretch/>
        </p:blipFill>
        <p:spPr>
          <a:xfrm>
            <a:off x="1944000" y="4392000"/>
            <a:ext cx="1161360" cy="1529280"/>
          </a:xfrm>
          <a:prstGeom prst="rect">
            <a:avLst/>
          </a:prstGeom>
          <a:ln>
            <a:noFill/>
          </a:ln>
        </p:spPr>
      </p:pic>
      <p:sp>
        <p:nvSpPr>
          <p:cNvPr id="712" name="CustomShape 10"/>
          <p:cNvSpPr/>
          <p:nvPr/>
        </p:nvSpPr>
        <p:spPr>
          <a:xfrm>
            <a:off x="2270160" y="3282120"/>
            <a:ext cx="2160000" cy="792000"/>
          </a:xfrm>
          <a:prstGeom prst="cloudCallout">
            <a:avLst>
              <a:gd name="adj1" fmla="val 6775"/>
              <a:gd name="adj2" fmla="val 39682"/>
            </a:avLst>
          </a:prstGeom>
          <a:solidFill>
            <a:srgbClr val="729fcf"/>
          </a:solidFill>
          <a:ln>
            <a:solidFill>
              <a:srgbClr val="3465a4"/>
            </a:solidFill>
          </a:ln>
        </p:spPr>
        <p:style>
          <a:lnRef idx="0"/>
          <a:fillRef idx="0"/>
          <a:effectRef idx="0"/>
          <a:fontRef idx="minor"/>
        </p:style>
      </p:sp>
      <p:pic>
        <p:nvPicPr>
          <p:cNvPr id="713" name="" descr=""/>
          <p:cNvPicPr/>
          <p:nvPr/>
        </p:nvPicPr>
        <p:blipFill>
          <a:blip r:embed="rId2"/>
          <a:stretch/>
        </p:blipFill>
        <p:spPr>
          <a:xfrm>
            <a:off x="2707560" y="2772000"/>
            <a:ext cx="1368000" cy="1368000"/>
          </a:xfrm>
          <a:prstGeom prst="rect">
            <a:avLst/>
          </a:prstGeom>
          <a:ln>
            <a:noFill/>
          </a:ln>
        </p:spPr>
      </p:pic>
    </p:spTree>
  </p:cSld>
  <p:timing>
    <p:tnLst>
      <p:par>
        <p:cTn id="133" dur="indefinite" restart="never" nodeType="tmRoot">
          <p:childTnLst>
            <p:seq>
              <p:cTn id="134"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14" name="" descr=""/>
          <p:cNvPicPr/>
          <p:nvPr/>
        </p:nvPicPr>
        <p:blipFill>
          <a:blip r:embed="rId1"/>
          <a:stretch/>
        </p:blipFill>
        <p:spPr>
          <a:xfrm>
            <a:off x="1064520" y="4032000"/>
            <a:ext cx="807480" cy="720000"/>
          </a:xfrm>
          <a:prstGeom prst="rect">
            <a:avLst/>
          </a:prstGeom>
          <a:ln>
            <a:noFill/>
          </a:ln>
        </p:spPr>
      </p:pic>
      <p:sp>
        <p:nvSpPr>
          <p:cNvPr id="715"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716"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106f </a:t>
            </a:r>
            <a:endParaRPr/>
          </a:p>
          <a:p>
            <a:pPr algn="ctr"/>
            <a:r>
              <a:rPr lang="de-DE" sz="1400" spc="-1">
                <a:solidFill>
                  <a:srgbClr val="808080"/>
                </a:solidFill>
                <a:latin typeface="Arial"/>
              </a:rPr>
              <a:t>Originaltext</a:t>
            </a:r>
            <a:endParaRPr/>
          </a:p>
        </p:txBody>
      </p:sp>
      <p:sp>
        <p:nvSpPr>
          <p:cNvPr id="717"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718"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719"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720"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de-DE" sz="2000" spc="-1">
                <a:solidFill>
                  <a:srgbClr val="000000"/>
                </a:solidFill>
                <a:latin typeface="Arial"/>
                <a:ea typeface="Arial"/>
              </a:rPr>
              <a:t>Teil 3: Irrungen und Wirrungen: Geld als Zeichen oder eingebildet</a:t>
            </a:r>
            <a:endParaRPr/>
          </a:p>
        </p:txBody>
      </p:sp>
      <p:sp>
        <p:nvSpPr>
          <p:cNvPr id="721"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722" name="CustomShape 8"/>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723" name="CustomShape 9"/>
          <p:cNvSpPr/>
          <p:nvPr/>
        </p:nvSpPr>
        <p:spPr>
          <a:xfrm>
            <a:off x="1152720" y="972000"/>
            <a:ext cx="7560000" cy="301428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"Weil Geld in bestimmten Funktionen durch bloße Zeichen seiner selbst ersetzt werden kann, entsprang der andre Irrtum, </a:t>
            </a:r>
            <a:r>
              <a:rPr b="1" lang="de-DE" sz="1600" spc="-1">
                <a:latin typeface="Arial"/>
              </a:rPr>
              <a:t>es sei ein bloßes Zeichen</a:t>
            </a:r>
            <a:r>
              <a:rPr lang="de-DE" sz="1600" spc="-1">
                <a:latin typeface="Arial"/>
              </a:rPr>
              <a:t>. Andrerseits lag darin die Ahnung, daß die Geldform des Dings ihm selbst äußerlich und bloß Erscheinungsform dahinter versteckter menschlicher Verhältnisse."</a:t>
            </a:r>
            <a:endParaRPr/>
          </a:p>
          <a:p>
            <a:endParaRPr/>
          </a:p>
          <a:p>
            <a:r>
              <a:rPr lang="de-DE" sz="1600" spc="-1">
                <a:latin typeface="Arial"/>
              </a:rPr>
              <a:t>"In diesem Sinn wäre jede Ware ein Zeichen, weil als Wert nur sachliche Hülle der auf sie verausgabten menschlichen Arbeit.(47) Indem man aber die gesellschaftlichen Charak- &lt;106&gt; tere, welche Sachen, oder die sachlichen Charaktere, welche gesellschaftliche Bestimmungen der Arbeit auf Grundlage einer bestimmten Produktionsweise erhalten, für bloße Zeichen, erklärt man sie zugleich für </a:t>
            </a:r>
            <a:r>
              <a:rPr b="1" lang="de-DE" sz="1600" spc="-1">
                <a:latin typeface="Arial"/>
              </a:rPr>
              <a:t>willkürliches Reflexionsprodukt</a:t>
            </a:r>
            <a:r>
              <a:rPr lang="de-DE" sz="1600" spc="-1">
                <a:latin typeface="Arial"/>
              </a:rPr>
              <a:t> der Menschen."</a:t>
            </a:r>
            <a:r>
              <a:rPr i="1" lang="de-DE" sz="1600" spc="-1">
                <a:latin typeface="Arial"/>
              </a:rPr>
              <a:t> </a:t>
            </a:r>
            <a:endParaRPr/>
          </a:p>
          <a:p>
            <a:endParaRPr/>
          </a:p>
        </p:txBody>
      </p:sp>
      <p:pic>
        <p:nvPicPr>
          <p:cNvPr id="724" name="" descr=""/>
          <p:cNvPicPr/>
          <p:nvPr/>
        </p:nvPicPr>
        <p:blipFill>
          <a:blip r:embed="rId2"/>
          <a:stretch/>
        </p:blipFill>
        <p:spPr>
          <a:xfrm>
            <a:off x="2592000" y="4731120"/>
            <a:ext cx="1784160" cy="884880"/>
          </a:xfrm>
          <a:prstGeom prst="rect">
            <a:avLst/>
          </a:prstGeom>
          <a:ln>
            <a:noFill/>
          </a:ln>
        </p:spPr>
      </p:pic>
      <p:pic>
        <p:nvPicPr>
          <p:cNvPr id="725" name="" descr=""/>
          <p:cNvPicPr/>
          <p:nvPr/>
        </p:nvPicPr>
        <p:blipFill>
          <a:blip r:embed="rId3"/>
          <a:stretch/>
        </p:blipFill>
        <p:spPr>
          <a:xfrm>
            <a:off x="4680000" y="4176000"/>
            <a:ext cx="2643840" cy="1841040"/>
          </a:xfrm>
          <a:prstGeom prst="rect">
            <a:avLst/>
          </a:prstGeom>
          <a:ln>
            <a:noFill/>
          </a:ln>
        </p:spPr>
      </p:pic>
      <p:pic>
        <p:nvPicPr>
          <p:cNvPr id="726" name="" descr=""/>
          <p:cNvPicPr/>
          <p:nvPr/>
        </p:nvPicPr>
        <p:blipFill>
          <a:blip r:embed="rId4"/>
          <a:stretch/>
        </p:blipFill>
        <p:spPr>
          <a:xfrm>
            <a:off x="1584000" y="4248000"/>
            <a:ext cx="1587240" cy="1440000"/>
          </a:xfrm>
          <a:prstGeom prst="rect">
            <a:avLst/>
          </a:prstGeom>
          <a:ln>
            <a:noFill/>
          </a:ln>
        </p:spPr>
      </p:pic>
    </p:spTree>
  </p:cSld>
  <p:timing>
    <p:tnLst>
      <p:par>
        <p:cTn id="135" dur="indefinite" restart="never" nodeType="tmRoot">
          <p:childTnLst>
            <p:seq>
              <p:cTn id="136"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27"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728"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106f </a:t>
            </a:r>
            <a:endParaRPr/>
          </a:p>
          <a:p>
            <a:pPr algn="ctr"/>
            <a:r>
              <a:rPr lang="de-DE" sz="1400" spc="-1">
                <a:solidFill>
                  <a:srgbClr val="808080"/>
                </a:solidFill>
                <a:latin typeface="Arial"/>
              </a:rPr>
              <a:t>Originaltext</a:t>
            </a:r>
            <a:endParaRPr/>
          </a:p>
        </p:txBody>
      </p:sp>
      <p:sp>
        <p:nvSpPr>
          <p:cNvPr id="729"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730"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731"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732"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de-DE" sz="2000" spc="-1">
                <a:solidFill>
                  <a:srgbClr val="000000"/>
                </a:solidFill>
                <a:latin typeface="Arial"/>
                <a:ea typeface="Arial"/>
              </a:rPr>
              <a:t>Teil 3: Quantitative Wertbestimmung des Geldes</a:t>
            </a:r>
            <a:endParaRPr/>
          </a:p>
        </p:txBody>
      </p:sp>
      <p:sp>
        <p:nvSpPr>
          <p:cNvPr id="733"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734" name="CustomShape 8"/>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735" name="CustomShape 9"/>
          <p:cNvSpPr/>
          <p:nvPr/>
        </p:nvSpPr>
        <p:spPr>
          <a:xfrm>
            <a:off x="1152720" y="1188000"/>
            <a:ext cx="7560000" cy="155412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"Weiß man, daß Gold Geld, daher mit allen andren Waren unmittelbar austauschbar ist, so weiß man deswegen nicht, wieviel z.B. 10 Pfund Gold wert sind. Wie jede Ware kann das Geld seine eigne Wertgröße nur relativ in andren Waren ausdrücken. Sein eigner Wert ist bestimmt durch die zu seiner Produktion erheischte Arbeitszeit und drückt sich in dem Quantum jeder andren Ware aus, worin gleichviel Arbeitszeit geronnen ist.(48)"</a:t>
            </a:r>
            <a:endParaRPr/>
          </a:p>
        </p:txBody>
      </p:sp>
      <p:sp>
        <p:nvSpPr>
          <p:cNvPr id="736" name="TextShape 10"/>
          <p:cNvSpPr txBox="1"/>
          <p:nvPr/>
        </p:nvSpPr>
        <p:spPr>
          <a:xfrm>
            <a:off x="9504000" y="1440000"/>
            <a:ext cx="1761120" cy="333720"/>
          </a:xfrm>
          <a:prstGeom prst="rect">
            <a:avLst/>
          </a:prstGeom>
          <a:noFill/>
          <a:ln>
            <a:noFill/>
          </a:ln>
        </p:spPr>
        <p:txBody>
          <a:bodyPr lIns="90000" rIns="90000" tIns="45000" bIns="45000"/>
          <a:p>
            <a:pPr algn="ctr"/>
            <a:r>
              <a:rPr lang="de-DE" sz="1600" spc="-1">
                <a:latin typeface="Arial"/>
              </a:rPr>
              <a:t>Zitat von Heinrich</a:t>
            </a:r>
            <a:endParaRPr/>
          </a:p>
        </p:txBody>
      </p:sp>
      <p:sp>
        <p:nvSpPr>
          <p:cNvPr id="737" name="CustomShape 11"/>
          <p:cNvSpPr/>
          <p:nvPr/>
        </p:nvSpPr>
        <p:spPr>
          <a:xfrm>
            <a:off x="3591000" y="5144760"/>
            <a:ext cx="909000" cy="867240"/>
          </a:xfrm>
          <a:prstGeom prst="ellipse">
            <a:avLst/>
          </a:prstGeom>
          <a:solidFill>
            <a:srgbClr val="ffffff"/>
          </a:solidFill>
          <a:ln>
            <a:solidFill>
              <a:srgbClr val="3465a4"/>
            </a:solidFill>
          </a:ln>
        </p:spPr>
        <p:style>
          <a:lnRef idx="0"/>
          <a:fillRef idx="0"/>
          <a:effectRef idx="0"/>
          <a:fontRef idx="minor"/>
        </p:style>
      </p:sp>
      <p:sp>
        <p:nvSpPr>
          <p:cNvPr id="738" name="CustomShape 12"/>
          <p:cNvSpPr/>
          <p:nvPr/>
        </p:nvSpPr>
        <p:spPr>
          <a:xfrm>
            <a:off x="3578760" y="5212800"/>
            <a:ext cx="849240" cy="691200"/>
          </a:xfrm>
          <a:custGeom>
            <a:avLst/>
            <a:gdLst/>
            <a:ahLst/>
            <a:rect l="0" t="0" r="r" b="b"/>
            <a:pathLst>
              <a:path w="1181" h="1806">
                <a:moveTo>
                  <a:pt x="1" y="0"/>
                </a:moveTo>
                <a:lnTo>
                  <a:pt x="61" y="1"/>
                </a:lnTo>
                <a:lnTo>
                  <a:pt x="121" y="5"/>
                </a:lnTo>
                <a:lnTo>
                  <a:pt x="180" y="11"/>
                </a:lnTo>
                <a:lnTo>
                  <a:pt x="240" y="20"/>
                </a:lnTo>
                <a:lnTo>
                  <a:pt x="298" y="31"/>
                </a:lnTo>
                <a:lnTo>
                  <a:pt x="356" y="45"/>
                </a:lnTo>
                <a:lnTo>
                  <a:pt x="412" y="61"/>
                </a:lnTo>
                <a:lnTo>
                  <a:pt x="468" y="79"/>
                </a:lnTo>
                <a:lnTo>
                  <a:pt x="523" y="99"/>
                </a:lnTo>
                <a:lnTo>
                  <a:pt x="576" y="122"/>
                </a:lnTo>
                <a:lnTo>
                  <a:pt x="627" y="147"/>
                </a:lnTo>
                <a:lnTo>
                  <a:pt x="677" y="174"/>
                </a:lnTo>
                <a:lnTo>
                  <a:pt x="726" y="203"/>
                </a:lnTo>
                <a:lnTo>
                  <a:pt x="772" y="234"/>
                </a:lnTo>
                <a:lnTo>
                  <a:pt x="817" y="267"/>
                </a:lnTo>
                <a:lnTo>
                  <a:pt x="859" y="302"/>
                </a:lnTo>
                <a:lnTo>
                  <a:pt x="899" y="338"/>
                </a:lnTo>
                <a:lnTo>
                  <a:pt x="937" y="376"/>
                </a:lnTo>
                <a:lnTo>
                  <a:pt x="972" y="416"/>
                </a:lnTo>
                <a:lnTo>
                  <a:pt x="1005" y="456"/>
                </a:lnTo>
                <a:lnTo>
                  <a:pt x="1035" y="499"/>
                </a:lnTo>
                <a:lnTo>
                  <a:pt x="1062" y="542"/>
                </a:lnTo>
                <a:lnTo>
                  <a:pt x="1087" y="587"/>
                </a:lnTo>
                <a:lnTo>
                  <a:pt x="1109" y="632"/>
                </a:lnTo>
                <a:lnTo>
                  <a:pt x="1128" y="678"/>
                </a:lnTo>
                <a:lnTo>
                  <a:pt x="1144" y="725"/>
                </a:lnTo>
                <a:lnTo>
                  <a:pt x="1157" y="773"/>
                </a:lnTo>
                <a:lnTo>
                  <a:pt x="1168" y="821"/>
                </a:lnTo>
                <a:lnTo>
                  <a:pt x="1175" y="870"/>
                </a:lnTo>
                <a:lnTo>
                  <a:pt x="1179" y="918"/>
                </a:lnTo>
                <a:lnTo>
                  <a:pt x="1180" y="967"/>
                </a:lnTo>
                <a:lnTo>
                  <a:pt x="1178" y="1016"/>
                </a:lnTo>
                <a:lnTo>
                  <a:pt x="1173" y="1065"/>
                </a:lnTo>
                <a:lnTo>
                  <a:pt x="1165" y="1113"/>
                </a:lnTo>
                <a:lnTo>
                  <a:pt x="1154" y="1161"/>
                </a:lnTo>
                <a:lnTo>
                  <a:pt x="1140" y="1209"/>
                </a:lnTo>
                <a:lnTo>
                  <a:pt x="1123" y="1256"/>
                </a:lnTo>
                <a:lnTo>
                  <a:pt x="1103" y="1302"/>
                </a:lnTo>
                <a:lnTo>
                  <a:pt x="1080" y="1347"/>
                </a:lnTo>
                <a:lnTo>
                  <a:pt x="1054" y="1391"/>
                </a:lnTo>
                <a:lnTo>
                  <a:pt x="1026" y="1434"/>
                </a:lnTo>
                <a:lnTo>
                  <a:pt x="995" y="1476"/>
                </a:lnTo>
                <a:lnTo>
                  <a:pt x="962" y="1516"/>
                </a:lnTo>
                <a:lnTo>
                  <a:pt x="925" y="1556"/>
                </a:lnTo>
                <a:lnTo>
                  <a:pt x="887" y="1593"/>
                </a:lnTo>
                <a:lnTo>
                  <a:pt x="846" y="1629"/>
                </a:lnTo>
                <a:lnTo>
                  <a:pt x="803" y="1663"/>
                </a:lnTo>
                <a:lnTo>
                  <a:pt x="758" y="1695"/>
                </a:lnTo>
                <a:lnTo>
                  <a:pt x="711" y="1726"/>
                </a:lnTo>
                <a:lnTo>
                  <a:pt x="663" y="1754"/>
                </a:lnTo>
                <a:lnTo>
                  <a:pt x="612" y="1781"/>
                </a:lnTo>
                <a:lnTo>
                  <a:pt x="560" y="1805"/>
                </a:lnTo>
                <a:lnTo>
                  <a:pt x="0" y="960"/>
                </a:lnTo>
                <a:lnTo>
                  <a:pt x="1" y="0"/>
                </a:lnTo>
              </a:path>
            </a:pathLst>
          </a:custGeom>
          <a:solidFill>
            <a:srgbClr val="ffd320"/>
          </a:solidFill>
          <a:ln>
            <a:solidFill>
              <a:srgbClr val="3465a4"/>
            </a:solidFill>
          </a:ln>
        </p:spPr>
        <p:style>
          <a:lnRef idx="0"/>
          <a:fillRef idx="0"/>
          <a:effectRef idx="0"/>
          <a:fontRef idx="minor"/>
        </p:style>
      </p:sp>
      <p:pic>
        <p:nvPicPr>
          <p:cNvPr id="739" name="Grafik 1" descr=""/>
          <p:cNvPicPr/>
          <p:nvPr/>
        </p:nvPicPr>
        <p:blipFill>
          <a:blip r:embed="rId1"/>
          <a:stretch/>
        </p:blipFill>
        <p:spPr>
          <a:xfrm>
            <a:off x="2406240" y="3360960"/>
            <a:ext cx="833760" cy="743040"/>
          </a:xfrm>
          <a:prstGeom prst="rect">
            <a:avLst/>
          </a:prstGeom>
          <a:ln>
            <a:noFill/>
          </a:ln>
        </p:spPr>
      </p:pic>
      <p:pic>
        <p:nvPicPr>
          <p:cNvPr id="740" name="" descr=""/>
          <p:cNvPicPr/>
          <p:nvPr/>
        </p:nvPicPr>
        <p:blipFill>
          <a:blip r:embed="rId2"/>
          <a:stretch/>
        </p:blipFill>
        <p:spPr>
          <a:xfrm>
            <a:off x="5544000" y="2679840"/>
            <a:ext cx="1219680" cy="1208160"/>
          </a:xfrm>
          <a:prstGeom prst="rect">
            <a:avLst/>
          </a:prstGeom>
          <a:ln>
            <a:noFill/>
          </a:ln>
        </p:spPr>
      </p:pic>
      <p:pic>
        <p:nvPicPr>
          <p:cNvPr id="741" name="" descr=""/>
          <p:cNvPicPr/>
          <p:nvPr/>
        </p:nvPicPr>
        <p:blipFill>
          <a:blip r:embed="rId3"/>
          <a:stretch/>
        </p:blipFill>
        <p:spPr>
          <a:xfrm>
            <a:off x="4824000" y="2607840"/>
            <a:ext cx="1219680" cy="1208160"/>
          </a:xfrm>
          <a:prstGeom prst="rect">
            <a:avLst/>
          </a:prstGeom>
          <a:ln>
            <a:noFill/>
          </a:ln>
        </p:spPr>
      </p:pic>
      <p:pic>
        <p:nvPicPr>
          <p:cNvPr id="742" name="" descr=""/>
          <p:cNvPicPr/>
          <p:nvPr/>
        </p:nvPicPr>
        <p:blipFill>
          <a:blip r:embed="rId4"/>
          <a:stretch/>
        </p:blipFill>
        <p:spPr>
          <a:xfrm>
            <a:off x="5760000" y="3615840"/>
            <a:ext cx="1219680" cy="1208160"/>
          </a:xfrm>
          <a:prstGeom prst="rect">
            <a:avLst/>
          </a:prstGeom>
          <a:ln>
            <a:noFill/>
          </a:ln>
        </p:spPr>
      </p:pic>
      <p:pic>
        <p:nvPicPr>
          <p:cNvPr id="743" name="" descr=""/>
          <p:cNvPicPr/>
          <p:nvPr/>
        </p:nvPicPr>
        <p:blipFill>
          <a:blip r:embed="rId5"/>
          <a:stretch/>
        </p:blipFill>
        <p:spPr>
          <a:xfrm>
            <a:off x="6196320" y="4104000"/>
            <a:ext cx="1219680" cy="1208160"/>
          </a:xfrm>
          <a:prstGeom prst="rect">
            <a:avLst/>
          </a:prstGeom>
          <a:ln>
            <a:noFill/>
          </a:ln>
        </p:spPr>
      </p:pic>
      <p:pic>
        <p:nvPicPr>
          <p:cNvPr id="744" name="" descr=""/>
          <p:cNvPicPr/>
          <p:nvPr/>
        </p:nvPicPr>
        <p:blipFill>
          <a:blip r:embed="rId6"/>
          <a:stretch/>
        </p:blipFill>
        <p:spPr>
          <a:xfrm>
            <a:off x="6628320" y="4479840"/>
            <a:ext cx="1219680" cy="1208160"/>
          </a:xfrm>
          <a:prstGeom prst="rect">
            <a:avLst/>
          </a:prstGeom>
          <a:ln>
            <a:noFill/>
          </a:ln>
        </p:spPr>
      </p:pic>
      <p:pic>
        <p:nvPicPr>
          <p:cNvPr id="745" name="" descr=""/>
          <p:cNvPicPr/>
          <p:nvPr/>
        </p:nvPicPr>
        <p:blipFill>
          <a:blip r:embed="rId7"/>
          <a:stretch/>
        </p:blipFill>
        <p:spPr>
          <a:xfrm>
            <a:off x="7128000" y="2742120"/>
            <a:ext cx="1219680" cy="1208160"/>
          </a:xfrm>
          <a:prstGeom prst="rect">
            <a:avLst/>
          </a:prstGeom>
          <a:ln>
            <a:noFill/>
          </a:ln>
        </p:spPr>
      </p:pic>
      <p:pic>
        <p:nvPicPr>
          <p:cNvPr id="746" name="" descr=""/>
          <p:cNvPicPr/>
          <p:nvPr/>
        </p:nvPicPr>
        <p:blipFill>
          <a:blip r:embed="rId8"/>
          <a:stretch/>
        </p:blipFill>
        <p:spPr>
          <a:xfrm>
            <a:off x="7128000" y="3759840"/>
            <a:ext cx="1219680" cy="1208160"/>
          </a:xfrm>
          <a:prstGeom prst="rect">
            <a:avLst/>
          </a:prstGeom>
          <a:ln>
            <a:noFill/>
          </a:ln>
        </p:spPr>
      </p:pic>
      <p:pic>
        <p:nvPicPr>
          <p:cNvPr id="747" name="" descr=""/>
          <p:cNvPicPr/>
          <p:nvPr/>
        </p:nvPicPr>
        <p:blipFill>
          <a:blip r:embed="rId9"/>
          <a:stretch/>
        </p:blipFill>
        <p:spPr>
          <a:xfrm>
            <a:off x="7636320" y="3399840"/>
            <a:ext cx="1219680" cy="1208160"/>
          </a:xfrm>
          <a:prstGeom prst="rect">
            <a:avLst/>
          </a:prstGeom>
          <a:ln>
            <a:noFill/>
          </a:ln>
        </p:spPr>
      </p:pic>
      <p:pic>
        <p:nvPicPr>
          <p:cNvPr id="748" name="" descr=""/>
          <p:cNvPicPr/>
          <p:nvPr/>
        </p:nvPicPr>
        <p:blipFill>
          <a:blip r:embed="rId10"/>
          <a:stretch/>
        </p:blipFill>
        <p:spPr>
          <a:xfrm>
            <a:off x="6340320" y="3600000"/>
            <a:ext cx="1219680" cy="1208160"/>
          </a:xfrm>
          <a:prstGeom prst="rect">
            <a:avLst/>
          </a:prstGeom>
          <a:ln>
            <a:noFill/>
          </a:ln>
        </p:spPr>
      </p:pic>
      <p:pic>
        <p:nvPicPr>
          <p:cNvPr id="749" name="" descr=""/>
          <p:cNvPicPr/>
          <p:nvPr/>
        </p:nvPicPr>
        <p:blipFill>
          <a:blip r:embed="rId11"/>
          <a:stretch/>
        </p:blipFill>
        <p:spPr>
          <a:xfrm>
            <a:off x="5764320" y="3168000"/>
            <a:ext cx="1219680" cy="1208160"/>
          </a:xfrm>
          <a:prstGeom prst="rect">
            <a:avLst/>
          </a:prstGeom>
          <a:ln>
            <a:noFill/>
          </a:ln>
        </p:spPr>
      </p:pic>
      <p:pic>
        <p:nvPicPr>
          <p:cNvPr id="750" name="" descr=""/>
          <p:cNvPicPr/>
          <p:nvPr/>
        </p:nvPicPr>
        <p:blipFill>
          <a:blip r:embed="rId12"/>
          <a:stretch/>
        </p:blipFill>
        <p:spPr>
          <a:xfrm>
            <a:off x="4976640" y="3183840"/>
            <a:ext cx="1219680" cy="1208160"/>
          </a:xfrm>
          <a:prstGeom prst="rect">
            <a:avLst/>
          </a:prstGeom>
          <a:ln>
            <a:noFill/>
          </a:ln>
        </p:spPr>
      </p:pic>
      <p:pic>
        <p:nvPicPr>
          <p:cNvPr id="751" name="" descr=""/>
          <p:cNvPicPr/>
          <p:nvPr/>
        </p:nvPicPr>
        <p:blipFill>
          <a:blip r:embed="rId13"/>
          <a:stretch/>
        </p:blipFill>
        <p:spPr>
          <a:xfrm>
            <a:off x="6264000" y="2808000"/>
            <a:ext cx="1219680" cy="1208160"/>
          </a:xfrm>
          <a:prstGeom prst="rect">
            <a:avLst/>
          </a:prstGeom>
          <a:ln>
            <a:noFill/>
          </a:ln>
        </p:spPr>
      </p:pic>
      <p:pic>
        <p:nvPicPr>
          <p:cNvPr id="752" name="" descr=""/>
          <p:cNvPicPr/>
          <p:nvPr/>
        </p:nvPicPr>
        <p:blipFill>
          <a:blip r:embed="rId14"/>
          <a:stretch/>
        </p:blipFill>
        <p:spPr>
          <a:xfrm>
            <a:off x="6916320" y="3111840"/>
            <a:ext cx="1219680" cy="1208160"/>
          </a:xfrm>
          <a:prstGeom prst="rect">
            <a:avLst/>
          </a:prstGeom>
          <a:ln>
            <a:noFill/>
          </a:ln>
        </p:spPr>
      </p:pic>
      <p:pic>
        <p:nvPicPr>
          <p:cNvPr id="753" name="" descr=""/>
          <p:cNvPicPr/>
          <p:nvPr/>
        </p:nvPicPr>
        <p:blipFill>
          <a:blip r:embed="rId15"/>
          <a:stretch/>
        </p:blipFill>
        <p:spPr>
          <a:xfrm>
            <a:off x="7272000" y="4176000"/>
            <a:ext cx="1219680" cy="1208160"/>
          </a:xfrm>
          <a:prstGeom prst="rect">
            <a:avLst/>
          </a:prstGeom>
          <a:ln>
            <a:noFill/>
          </a:ln>
        </p:spPr>
      </p:pic>
      <p:pic>
        <p:nvPicPr>
          <p:cNvPr id="754" name="" descr=""/>
          <p:cNvPicPr/>
          <p:nvPr/>
        </p:nvPicPr>
        <p:blipFill>
          <a:blip r:embed="rId16"/>
          <a:stretch/>
        </p:blipFill>
        <p:spPr>
          <a:xfrm>
            <a:off x="5400000" y="3816000"/>
            <a:ext cx="1219680" cy="1208160"/>
          </a:xfrm>
          <a:prstGeom prst="rect">
            <a:avLst/>
          </a:prstGeom>
          <a:ln>
            <a:noFill/>
          </a:ln>
        </p:spPr>
      </p:pic>
      <p:sp>
        <p:nvSpPr>
          <p:cNvPr id="755" name="Line 13"/>
          <p:cNvSpPr/>
          <p:nvPr/>
        </p:nvSpPr>
        <p:spPr>
          <a:xfrm flipH="1">
            <a:off x="4536000" y="4464000"/>
            <a:ext cx="864000" cy="792000"/>
          </a:xfrm>
          <a:prstGeom prst="line">
            <a:avLst/>
          </a:prstGeom>
          <a:ln>
            <a:solidFill>
              <a:srgbClr val="000000"/>
            </a:solidFill>
            <a:headEnd len="med" type="triangle" w="med"/>
            <a:tailEnd len="med" type="triangle" w="med"/>
          </a:ln>
        </p:spPr>
        <p:style>
          <a:lnRef idx="0"/>
          <a:fillRef idx="0"/>
          <a:effectRef idx="0"/>
          <a:fontRef idx="minor"/>
        </p:style>
      </p:sp>
      <p:sp>
        <p:nvSpPr>
          <p:cNvPr id="756" name="Line 14"/>
          <p:cNvSpPr/>
          <p:nvPr/>
        </p:nvSpPr>
        <p:spPr>
          <a:xfrm>
            <a:off x="2808000" y="4248000"/>
            <a:ext cx="783000" cy="1008000"/>
          </a:xfrm>
          <a:prstGeom prst="line">
            <a:avLst/>
          </a:prstGeom>
          <a:ln>
            <a:solidFill>
              <a:srgbClr val="000000"/>
            </a:solidFill>
            <a:headEnd len="med" type="triangle" w="med"/>
            <a:tailEnd len="med" type="triangle" w="med"/>
          </a:ln>
        </p:spPr>
        <p:style>
          <a:lnRef idx="0"/>
          <a:fillRef idx="0"/>
          <a:effectRef idx="0"/>
          <a:fontRef idx="minor"/>
        </p:style>
      </p:sp>
    </p:spTree>
  </p:cSld>
  <p:timing>
    <p:tnLst>
      <p:par>
        <p:cTn id="137" dur="indefinite" restart="never" nodeType="tmRoot">
          <p:childTnLst>
            <p:seq>
              <p:cTn id="138"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57"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758"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77ff </a:t>
            </a:r>
            <a:endParaRPr/>
          </a:p>
          <a:p>
            <a:pPr algn="ctr"/>
            <a:r>
              <a:rPr lang="de-DE" sz="1400" spc="-1">
                <a:solidFill>
                  <a:srgbClr val="808080"/>
                </a:solidFill>
                <a:latin typeface="Arial"/>
              </a:rPr>
              <a:t>Originaltext</a:t>
            </a:r>
            <a:endParaRPr/>
          </a:p>
        </p:txBody>
      </p:sp>
      <p:sp>
        <p:nvSpPr>
          <p:cNvPr id="759"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760"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761"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762"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de-DE" sz="2000" spc="-1">
                <a:solidFill>
                  <a:srgbClr val="000000"/>
                </a:solidFill>
                <a:latin typeface="Arial"/>
                <a:ea typeface="Arial"/>
              </a:rPr>
              <a:t>Teil 3: Verkehrender Schein</a:t>
            </a:r>
            <a:endParaRPr/>
          </a:p>
        </p:txBody>
      </p:sp>
      <p:sp>
        <p:nvSpPr>
          <p:cNvPr id="763"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764" name="CustomShape 8"/>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765" name="CustomShape 9"/>
          <p:cNvSpPr/>
          <p:nvPr/>
        </p:nvSpPr>
        <p:spPr>
          <a:xfrm>
            <a:off x="1188720" y="1620000"/>
            <a:ext cx="7560000" cy="325764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"Eine Ware scheint nicht erst Geld zu werden, weil die andren Waren allseitig ihre Werte in ihr darstellen, </a:t>
            </a:r>
            <a:endParaRPr/>
          </a:p>
          <a:p>
            <a:endParaRPr/>
          </a:p>
          <a:p>
            <a:r>
              <a:rPr lang="de-DE" sz="1600" spc="-1">
                <a:latin typeface="Arial"/>
              </a:rPr>
              <a:t>sondern </a:t>
            </a:r>
            <a:r>
              <a:rPr b="1" lang="de-DE" sz="1600" spc="-1">
                <a:latin typeface="Arial"/>
              </a:rPr>
              <a:t>sie scheinen umgekehrt allgemein ihre Werte in ihr darzustellen, weil sie Geld ist</a:t>
            </a:r>
            <a:r>
              <a:rPr lang="de-DE" sz="1600" spc="-1">
                <a:latin typeface="Arial"/>
              </a:rPr>
              <a:t>. </a:t>
            </a:r>
            <a:endParaRPr/>
          </a:p>
          <a:p>
            <a:endParaRPr/>
          </a:p>
          <a:p>
            <a:r>
              <a:rPr lang="de-DE" sz="1600" spc="-1">
                <a:latin typeface="Arial"/>
              </a:rPr>
              <a:t>Die vermittelnde Bewegung verschwindet in ihrem eignen Resultat und läßt keine Spur zurück. Ohne ihr Zutun finden die Waren ihre eigne Wertgestalt fertig vor als einen außer und neben ihnen existierenden Warenkörper. Diese Dinge, Gold und Silber, wie sie aus den Eingeweiden der Erde herauskommen, sind zugleich die unmittelbare Inkarnation aller menschlichen Arbeit. </a:t>
            </a:r>
            <a:endParaRPr/>
          </a:p>
          <a:p>
            <a:endParaRPr/>
          </a:p>
          <a:p>
            <a:r>
              <a:rPr b="1" lang="de-DE" sz="1600" spc="-1">
                <a:latin typeface="Arial"/>
              </a:rPr>
              <a:t>Daher die Magie des Geldes.</a:t>
            </a:r>
            <a:r>
              <a:rPr lang="de-DE" sz="1600" spc="-1">
                <a:latin typeface="Arial"/>
              </a:rPr>
              <a:t>"</a:t>
            </a:r>
            <a:endParaRPr/>
          </a:p>
        </p:txBody>
      </p:sp>
    </p:spTree>
  </p:cSld>
  <p:timing>
    <p:tnLst>
      <p:par>
        <p:cTn id="139" dur="indefinite" restart="never" nodeType="tmRoot">
          <p:childTnLst>
            <p:seq>
              <p:cTn id="140"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66"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767" name="CustomShape 2"/>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77ff </a:t>
            </a:r>
            <a:endParaRPr/>
          </a:p>
          <a:p>
            <a:pPr algn="ctr"/>
            <a:r>
              <a:rPr lang="de-DE" sz="1400" spc="-1">
                <a:solidFill>
                  <a:srgbClr val="808080"/>
                </a:solidFill>
                <a:latin typeface="Arial"/>
              </a:rPr>
              <a:t>Originaltext</a:t>
            </a:r>
            <a:endParaRPr/>
          </a:p>
        </p:txBody>
      </p:sp>
      <p:sp>
        <p:nvSpPr>
          <p:cNvPr id="768" name="CustomShape 3"/>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769" name="CustomShape 4"/>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770" name="CustomShape 5"/>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771" name="CustomShape 6"/>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de-DE" sz="2000" spc="-1">
                <a:solidFill>
                  <a:srgbClr val="000000"/>
                </a:solidFill>
                <a:latin typeface="Arial"/>
                <a:ea typeface="Arial"/>
              </a:rPr>
              <a:t>Teil 3: Verkehrt und nicht falsch</a:t>
            </a:r>
            <a:endParaRPr/>
          </a:p>
        </p:txBody>
      </p:sp>
      <p:sp>
        <p:nvSpPr>
          <p:cNvPr id="772" name="CustomShape 7"/>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773" name="CustomShape 8"/>
          <p:cNvSpPr/>
          <p:nvPr/>
        </p:nvSpPr>
        <p:spPr>
          <a:xfrm>
            <a:off x="6671160" y="63727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774" name="CustomShape 9"/>
          <p:cNvSpPr/>
          <p:nvPr/>
        </p:nvSpPr>
        <p:spPr>
          <a:xfrm>
            <a:off x="1152720" y="1620000"/>
            <a:ext cx="7560000" cy="4051080"/>
          </a:xfrm>
          <a:custGeom>
            <a:avLst/>
            <a:gdLst/>
            <a:ahLst/>
            <a:rect l="l" t="t" r="r" b="b"/>
            <a:pathLst>
              <a:path w="21600" h="21600">
                <a:moveTo>
                  <a:pt x="0" y="0"/>
                </a:moveTo>
                <a:lnTo>
                  <a:pt x="21600" y="0"/>
                </a:lnTo>
                <a:lnTo>
                  <a:pt x="21600" y="21600"/>
                </a:lnTo>
                <a:lnTo>
                  <a:pt x="0" y="21600"/>
                </a:lnTo>
                <a:lnTo>
                  <a:pt x="0" y="0"/>
                </a:lnTo>
                <a:close/>
              </a:path>
            </a:pathLst>
          </a:custGeom>
          <a:solidFill>
            <a:srgbClr val="ff0000">
              <a:alpha val="30000"/>
            </a:srgbClr>
          </a:solidFill>
          <a:ln w="9360">
            <a:solidFill>
              <a:srgbClr val="000000"/>
            </a:solidFill>
            <a:miter/>
          </a:ln>
        </p:spPr>
        <p:style>
          <a:lnRef idx="0"/>
          <a:fillRef idx="0"/>
          <a:effectRef idx="0"/>
          <a:fontRef idx="minor"/>
        </p:style>
        <p:txBody>
          <a:bodyPr lIns="90000" rIns="90000" tIns="46800" bIns="46800"/>
          <a:p>
            <a:r>
              <a:rPr lang="de-DE" sz="1400" spc="-1">
                <a:latin typeface="Arial"/>
              </a:rPr>
              <a:t>Falsch würde z. B. heißen, dass die verschiedenen Vorstellungen über das Geld mit der Wirklichkeit des Geldes nichts zu tun haben würden.</a:t>
            </a:r>
            <a:endParaRPr/>
          </a:p>
          <a:p>
            <a:endParaRPr/>
          </a:p>
          <a:p>
            <a:r>
              <a:rPr lang="de-DE" sz="1400" spc="-1">
                <a:latin typeface="Arial"/>
              </a:rPr>
              <a:t>Marx zeigt aber gerade, dass die Widersprüchlichkeit der Ware, welche diese zum Hervorbringen des Geldes treibt, gerade zu bestimmten verkehrten Vorstellungen führen müssen. </a:t>
            </a:r>
            <a:endParaRPr/>
          </a:p>
          <a:p>
            <a:endParaRPr/>
          </a:p>
          <a:p>
            <a:r>
              <a:rPr lang="de-DE" sz="1400" spc="-1">
                <a:latin typeface="Arial"/>
              </a:rPr>
              <a:t>Diese Vorstellungen erfassen sehr wohl die Widersprüchlichkeiten aber sie vereinseitigen, verkürzen oder verdrehen die Zusammenhänge. Sie können den zugrunde liegenden Widerspruch nicht erkennen und sitzen den widersprüchlichen Phänomenen der Oberfläche auf.</a:t>
            </a:r>
            <a:endParaRPr/>
          </a:p>
          <a:p>
            <a:endParaRPr/>
          </a:p>
          <a:p>
            <a:r>
              <a:rPr lang="de-DE" sz="1400" spc="-1">
                <a:latin typeface="Arial"/>
              </a:rPr>
              <a:t>Die große Leistung der Darstellung ist es aber gerade zu zeigen, wie sich an den Eigenschaften des Widerspruchs selbst, diese verkehrten Vorstellungen vorhersagen und deren Vorhandensein begründen lassen.</a:t>
            </a:r>
            <a:endParaRPr/>
          </a:p>
        </p:txBody>
      </p:sp>
    </p:spTree>
  </p:cSld>
  <p:timing>
    <p:tnLst>
      <p:par>
        <p:cTn id="141" dur="indefinite" restart="never" nodeType="tmRoot">
          <p:childTnLst>
            <p:seq>
              <p:cTn id="142"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 name="CustomShape 1"/>
          <p:cNvSpPr/>
          <p:nvPr/>
        </p:nvSpPr>
        <p:spPr>
          <a:xfrm>
            <a:off x="1197720" y="4235760"/>
            <a:ext cx="5446800" cy="1774800"/>
          </a:xfrm>
          <a:custGeom>
            <a:avLst/>
            <a:gdLst/>
            <a:ahLst/>
            <a:rect l="l" t="t" r="r" b="b"/>
            <a:pathLst>
              <a:path w="21600" h="21600">
                <a:moveTo>
                  <a:pt x="0" y="0"/>
                </a:moveTo>
                <a:lnTo>
                  <a:pt x="21600" y="0"/>
                </a:lnTo>
                <a:lnTo>
                  <a:pt x="21600" y="21600"/>
                </a:lnTo>
                <a:lnTo>
                  <a:pt x="0" y="21600"/>
                </a:lnTo>
                <a:lnTo>
                  <a:pt x="0" y="0"/>
                </a:lnTo>
                <a:close/>
              </a:path>
            </a:pathLst>
          </a:custGeom>
          <a:solidFill>
            <a:srgbClr val="ffcc00">
              <a:alpha val="30000"/>
            </a:srgbClr>
          </a:solidFill>
          <a:ln w="9360">
            <a:solidFill>
              <a:srgbClr val="000000"/>
            </a:solidFill>
            <a:miter/>
          </a:ln>
        </p:spPr>
        <p:style>
          <a:lnRef idx="0"/>
          <a:fillRef idx="0"/>
          <a:effectRef idx="0"/>
          <a:fontRef idx="minor"/>
        </p:style>
        <p:txBody>
          <a:bodyPr lIns="90000" rIns="90000" tIns="46800" bIns="46800"/>
          <a:p>
            <a:pPr algn="ctr"/>
            <a:r>
              <a:rPr lang="de-DE" sz="2000" spc="-1">
                <a:latin typeface="Arial"/>
              </a:rPr>
              <a:t>3. Kapitel  Das Geld oder die Warenzirkulation</a:t>
            </a:r>
            <a:endParaRPr/>
          </a:p>
        </p:txBody>
      </p:sp>
      <p:sp>
        <p:nvSpPr>
          <p:cNvPr id="172" name="CustomShape 2"/>
          <p:cNvSpPr/>
          <p:nvPr/>
        </p:nvSpPr>
        <p:spPr>
          <a:xfrm>
            <a:off x="5171040" y="5607360"/>
            <a:ext cx="987480" cy="337320"/>
          </a:xfrm>
          <a:custGeom>
            <a:avLst/>
            <a:gdLst/>
            <a:ahLst/>
            <a:rect l="l" t="t" r="r" b="b"/>
            <a:pathLst>
              <a:path w="21600" h="21600">
                <a:moveTo>
                  <a:pt x="0" y="0"/>
                </a:moveTo>
                <a:lnTo>
                  <a:pt x="21600" y="0"/>
                </a:lnTo>
                <a:lnTo>
                  <a:pt x="21600" y="21600"/>
                </a:lnTo>
                <a:lnTo>
                  <a:pt x="0" y="21600"/>
                </a:lnTo>
                <a:lnTo>
                  <a:pt x="0" y="0"/>
                </a:lnTo>
                <a:close/>
              </a:path>
            </a:pathLst>
          </a:custGeom>
          <a:solidFill>
            <a:srgbClr val="ffcc00">
              <a:alpha val="20000"/>
            </a:srgbClr>
          </a:solidFill>
          <a:ln w="9360">
            <a:solidFill>
              <a:srgbClr val="000000"/>
            </a:solidFill>
            <a:miter/>
          </a:ln>
        </p:spPr>
        <p:style>
          <a:lnRef idx="0"/>
          <a:fillRef idx="0"/>
          <a:effectRef idx="0"/>
          <a:fontRef idx="minor"/>
        </p:style>
        <p:txBody>
          <a:bodyPr lIns="90000" rIns="90000" tIns="46800" bIns="46800"/>
          <a:p>
            <a:pPr algn="ctr"/>
            <a:r>
              <a:rPr lang="de-DE" sz="1600" spc="-1">
                <a:latin typeface="Arial"/>
              </a:rPr>
              <a:t>3. Geld</a:t>
            </a:r>
            <a:endParaRPr/>
          </a:p>
        </p:txBody>
      </p:sp>
      <p:sp>
        <p:nvSpPr>
          <p:cNvPr id="173" name="CustomShape 3"/>
          <p:cNvSpPr/>
          <p:nvPr/>
        </p:nvSpPr>
        <p:spPr>
          <a:xfrm>
            <a:off x="1197720" y="1020960"/>
            <a:ext cx="7167600" cy="2224080"/>
          </a:xfrm>
          <a:custGeom>
            <a:avLst/>
            <a:gdLst/>
            <a:ahLst/>
            <a:rect l="l" t="t" r="r" b="b"/>
            <a:pathLst>
              <a:path w="21600" h="21600">
                <a:moveTo>
                  <a:pt x="0" y="0"/>
                </a:moveTo>
                <a:lnTo>
                  <a:pt x="21600" y="0"/>
                </a:lnTo>
                <a:lnTo>
                  <a:pt x="21600" y="21600"/>
                </a:lnTo>
                <a:lnTo>
                  <a:pt x="0" y="21600"/>
                </a:lnTo>
                <a:lnTo>
                  <a:pt x="0" y="0"/>
                </a:lnTo>
                <a:close/>
              </a:path>
            </a:pathLst>
          </a:custGeom>
          <a:solidFill>
            <a:srgbClr val="3366ff">
              <a:alpha val="30000"/>
            </a:srgbClr>
          </a:solidFill>
          <a:ln w="9360">
            <a:solidFill>
              <a:srgbClr val="000000"/>
            </a:solidFill>
            <a:miter/>
          </a:ln>
        </p:spPr>
        <p:style>
          <a:lnRef idx="0"/>
          <a:fillRef idx="0"/>
          <a:effectRef idx="0"/>
          <a:fontRef idx="minor"/>
        </p:style>
      </p:sp>
      <p:sp>
        <p:nvSpPr>
          <p:cNvPr id="174" name="CustomShape 4"/>
          <p:cNvSpPr/>
          <p:nvPr/>
        </p:nvSpPr>
        <p:spPr>
          <a:xfrm>
            <a:off x="4969440" y="1081440"/>
            <a:ext cx="3257640" cy="580680"/>
          </a:xfrm>
          <a:custGeom>
            <a:avLst/>
            <a:gdLst/>
            <a:ahLst/>
            <a:rect l="l" t="t" r="r" b="b"/>
            <a:pathLst>
              <a:path w="21600" h="21600">
                <a:moveTo>
                  <a:pt x="0" y="0"/>
                </a:moveTo>
                <a:lnTo>
                  <a:pt x="21600" y="0"/>
                </a:lnTo>
                <a:lnTo>
                  <a:pt x="21600" y="21600"/>
                </a:lnTo>
                <a:lnTo>
                  <a:pt x="0" y="21600"/>
                </a:lnTo>
                <a:lnTo>
                  <a:pt x="0" y="0"/>
                </a:lnTo>
                <a:close/>
              </a:path>
            </a:pathLst>
          </a:custGeom>
          <a:solidFill>
            <a:srgbClr val="3366ff">
              <a:alpha val="15000"/>
            </a:srgbClr>
          </a:solidFill>
          <a:ln w="9360">
            <a:solidFill>
              <a:srgbClr val="000000"/>
            </a:solidFill>
            <a:miter/>
          </a:ln>
        </p:spPr>
        <p:style>
          <a:lnRef idx="0"/>
          <a:fillRef idx="0"/>
          <a:effectRef idx="0"/>
          <a:fontRef idx="minor"/>
        </p:style>
        <p:txBody>
          <a:bodyPr lIns="90000" rIns="90000" tIns="46800" bIns="46800"/>
          <a:p>
            <a:pPr marL="342720" indent="-342720" algn="ctr">
              <a:buFont typeface="StarSymbol"/>
              <a:buAutoNum type="arabicPeriod"/>
            </a:pPr>
            <a:r>
              <a:rPr lang="de-DE" sz="1600" spc="-1">
                <a:latin typeface="Arial"/>
              </a:rPr>
              <a:t>Die zwei Faktoren der Ware:</a:t>
            </a:r>
            <a:endParaRPr/>
          </a:p>
          <a:p>
            <a:pPr marL="342720" indent="-342720" algn="ctr"/>
            <a:r>
              <a:rPr lang="de-DE" sz="1600" spc="-1">
                <a:latin typeface="Arial"/>
              </a:rPr>
              <a:t> </a:t>
            </a:r>
            <a:r>
              <a:rPr lang="de-DE" sz="1600" spc="-1">
                <a:latin typeface="Arial"/>
              </a:rPr>
              <a:t>	</a:t>
            </a:r>
            <a:r>
              <a:rPr b="1" lang="de-DE" sz="1600" spc="-1">
                <a:latin typeface="Arial"/>
              </a:rPr>
              <a:t>Gebrauchswert</a:t>
            </a:r>
            <a:r>
              <a:rPr lang="de-DE" sz="1600" spc="-1">
                <a:latin typeface="Arial"/>
              </a:rPr>
              <a:t>  und  </a:t>
            </a:r>
            <a:r>
              <a:rPr b="1" lang="de-DE" sz="1600" spc="-1">
                <a:solidFill>
                  <a:srgbClr val="ffffff"/>
                </a:solidFill>
                <a:latin typeface="Arial"/>
              </a:rPr>
              <a:t>Wert</a:t>
            </a:r>
            <a:endParaRPr/>
          </a:p>
        </p:txBody>
      </p:sp>
      <p:sp>
        <p:nvSpPr>
          <p:cNvPr id="175" name="CustomShape 5"/>
          <p:cNvSpPr/>
          <p:nvPr/>
        </p:nvSpPr>
        <p:spPr>
          <a:xfrm>
            <a:off x="1191240" y="3576960"/>
            <a:ext cx="3886200" cy="395280"/>
          </a:xfrm>
          <a:custGeom>
            <a:avLst/>
            <a:gdLst/>
            <a:ahLst/>
            <a:rect l="l" t="t" r="r" b="b"/>
            <a:pathLst>
              <a:path w="21600" h="21600">
                <a:moveTo>
                  <a:pt x="0" y="0"/>
                </a:moveTo>
                <a:lnTo>
                  <a:pt x="21600" y="0"/>
                </a:lnTo>
                <a:lnTo>
                  <a:pt x="21600" y="21600"/>
                </a:lnTo>
                <a:lnTo>
                  <a:pt x="0" y="21600"/>
                </a:lnTo>
                <a:lnTo>
                  <a:pt x="0" y="0"/>
                </a:lnTo>
                <a:close/>
              </a:path>
            </a:pathLst>
          </a:custGeom>
          <a:solidFill>
            <a:srgbClr val="3366ff">
              <a:alpha val="30000"/>
            </a:srgbClr>
          </a:solidFill>
          <a:ln w="9360">
            <a:solidFill>
              <a:srgbClr val="000000"/>
            </a:solidFill>
            <a:miter/>
          </a:ln>
        </p:spPr>
        <p:style>
          <a:lnRef idx="0"/>
          <a:fillRef idx="0"/>
          <a:effectRef idx="0"/>
          <a:fontRef idx="minor"/>
        </p:style>
        <p:txBody>
          <a:bodyPr lIns="90000" rIns="90000" tIns="46800" bIns="46800"/>
          <a:p>
            <a:pPr algn="ctr"/>
            <a:r>
              <a:rPr lang="de-DE" sz="2000" spc="-1">
                <a:latin typeface="Arial"/>
              </a:rPr>
              <a:t>2. Kapitel  Der Austauschprozeß</a:t>
            </a:r>
            <a:endParaRPr/>
          </a:p>
        </p:txBody>
      </p:sp>
      <p:sp>
        <p:nvSpPr>
          <p:cNvPr id="176" name="CustomShape 6"/>
          <p:cNvSpPr/>
          <p:nvPr/>
        </p:nvSpPr>
        <p:spPr>
          <a:xfrm>
            <a:off x="6919200" y="4289760"/>
            <a:ext cx="1665000" cy="384120"/>
          </a:xfrm>
          <a:custGeom>
            <a:avLst/>
            <a:gdLst/>
            <a:ahLst/>
            <a:rect l="l" t="t" r="r" b="b"/>
            <a:pathLst>
              <a:path w="21600" h="21600">
                <a:moveTo>
                  <a:pt x="0" y="0"/>
                </a:moveTo>
                <a:lnTo>
                  <a:pt x="21600" y="0"/>
                </a:lnTo>
                <a:lnTo>
                  <a:pt x="21600" y="21600"/>
                </a:lnTo>
                <a:lnTo>
                  <a:pt x="0" y="21600"/>
                </a:lnTo>
                <a:lnTo>
                  <a:pt x="0" y="0"/>
                </a:lnTo>
                <a:close/>
              </a:path>
            </a:pathLst>
          </a:custGeom>
          <a:solidFill>
            <a:srgbClr val="3366ff">
              <a:alpha val="30000"/>
            </a:srgbClr>
          </a:solidFill>
          <a:ln w="9360">
            <a:solidFill>
              <a:srgbClr val="000000"/>
            </a:solidFill>
            <a:miter/>
          </a:ln>
        </p:spPr>
        <p:style>
          <a:lnRef idx="0"/>
          <a:fillRef idx="0"/>
          <a:effectRef idx="0"/>
          <a:fontRef idx="minor"/>
        </p:style>
        <p:txBody>
          <a:bodyPr lIns="90000" rIns="90000" tIns="46800" bIns="46800"/>
          <a:p>
            <a:pPr algn="ctr"/>
            <a:r>
              <a:rPr lang="de-DE" sz="1600" spc="-1">
                <a:latin typeface="Arial"/>
              </a:rPr>
              <a:t>Ware ist Geld</a:t>
            </a:r>
            <a:endParaRPr/>
          </a:p>
        </p:txBody>
      </p:sp>
      <p:sp>
        <p:nvSpPr>
          <p:cNvPr id="177" name="CustomShape 7"/>
          <p:cNvSpPr/>
          <p:nvPr/>
        </p:nvSpPr>
        <p:spPr>
          <a:xfrm>
            <a:off x="2734560" y="4692960"/>
            <a:ext cx="1874520" cy="403200"/>
          </a:xfrm>
          <a:prstGeom prst="rect">
            <a:avLst/>
          </a:prstGeom>
          <a:solidFill>
            <a:srgbClr val="eaeaea"/>
          </a:solidFill>
          <a:ln>
            <a:noFill/>
          </a:ln>
        </p:spPr>
        <p:style>
          <a:lnRef idx="0"/>
          <a:fillRef idx="0"/>
          <a:effectRef idx="0"/>
          <a:fontRef idx="minor"/>
        </p:style>
      </p:sp>
      <p:sp>
        <p:nvSpPr>
          <p:cNvPr id="178" name="CustomShape 8"/>
          <p:cNvSpPr/>
          <p:nvPr/>
        </p:nvSpPr>
        <p:spPr>
          <a:xfrm>
            <a:off x="2751840" y="4716720"/>
            <a:ext cx="1812960" cy="337320"/>
          </a:xfrm>
          <a:custGeom>
            <a:avLst/>
            <a:gdLst/>
            <a:ahLst/>
            <a:rect l="l" t="t" r="r" b="b"/>
            <a:pathLst>
              <a:path w="21600" h="21600">
                <a:moveTo>
                  <a:pt x="0" y="0"/>
                </a:moveTo>
                <a:lnTo>
                  <a:pt x="21600" y="0"/>
                </a:lnTo>
                <a:lnTo>
                  <a:pt x="21600" y="21600"/>
                </a:lnTo>
                <a:lnTo>
                  <a:pt x="0" y="21600"/>
                </a:lnTo>
                <a:lnTo>
                  <a:pt x="0" y="0"/>
                </a:lnTo>
                <a:close/>
              </a:path>
            </a:pathLst>
          </a:custGeom>
          <a:solidFill>
            <a:srgbClr val="ff0000">
              <a:alpha val="30000"/>
            </a:srgbClr>
          </a:solidFill>
          <a:ln w="9360">
            <a:solidFill>
              <a:srgbClr val="000000"/>
            </a:solidFill>
            <a:miter/>
          </a:ln>
        </p:spPr>
        <p:style>
          <a:lnRef idx="0"/>
          <a:fillRef idx="0"/>
          <a:effectRef idx="0"/>
          <a:fontRef idx="minor"/>
        </p:style>
        <p:txBody>
          <a:bodyPr lIns="90000" rIns="90000" tIns="46800" bIns="46800"/>
          <a:p>
            <a:pPr algn="ctr"/>
            <a:r>
              <a:rPr lang="de-DE" sz="1600" spc="-1">
                <a:solidFill>
                  <a:srgbClr val="ffffff"/>
                </a:solidFill>
                <a:latin typeface="Arial"/>
              </a:rPr>
              <a:t>1. Maß der Werte</a:t>
            </a:r>
            <a:endParaRPr/>
          </a:p>
        </p:txBody>
      </p:sp>
      <p:sp>
        <p:nvSpPr>
          <p:cNvPr id="179" name="CustomShape 9"/>
          <p:cNvSpPr/>
          <p:nvPr/>
        </p:nvSpPr>
        <p:spPr>
          <a:xfrm>
            <a:off x="3723480" y="5172480"/>
            <a:ext cx="1979640" cy="330120"/>
          </a:xfrm>
          <a:prstGeom prst="rect">
            <a:avLst/>
          </a:prstGeom>
          <a:solidFill>
            <a:srgbClr val="eaeaea"/>
          </a:solidFill>
          <a:ln>
            <a:noFill/>
          </a:ln>
        </p:spPr>
        <p:style>
          <a:lnRef idx="0"/>
          <a:fillRef idx="0"/>
          <a:effectRef idx="0"/>
          <a:fontRef idx="minor"/>
        </p:style>
      </p:sp>
      <p:sp>
        <p:nvSpPr>
          <p:cNvPr id="180" name="CustomShape 10"/>
          <p:cNvSpPr/>
          <p:nvPr/>
        </p:nvSpPr>
        <p:spPr>
          <a:xfrm>
            <a:off x="3747240" y="5158080"/>
            <a:ext cx="1950840" cy="337320"/>
          </a:xfrm>
          <a:custGeom>
            <a:avLst/>
            <a:gdLst/>
            <a:ahLst/>
            <a:rect l="l" t="t" r="r" b="b"/>
            <a:pathLst>
              <a:path w="21600" h="21600">
                <a:moveTo>
                  <a:pt x="0" y="0"/>
                </a:moveTo>
                <a:lnTo>
                  <a:pt x="21600" y="0"/>
                </a:lnTo>
                <a:lnTo>
                  <a:pt x="21600" y="21600"/>
                </a:lnTo>
                <a:lnTo>
                  <a:pt x="0" y="21600"/>
                </a:lnTo>
                <a:lnTo>
                  <a:pt x="0" y="0"/>
                </a:lnTo>
                <a:close/>
              </a:path>
            </a:pathLst>
          </a:custGeom>
          <a:solidFill>
            <a:srgbClr val="3366ff">
              <a:alpha val="30000"/>
            </a:srgbClr>
          </a:solidFill>
          <a:ln w="9360">
            <a:solidFill>
              <a:srgbClr val="000000"/>
            </a:solidFill>
            <a:miter/>
          </a:ln>
        </p:spPr>
        <p:style>
          <a:lnRef idx="0"/>
          <a:fillRef idx="0"/>
          <a:effectRef idx="0"/>
          <a:fontRef idx="minor"/>
        </p:style>
        <p:txBody>
          <a:bodyPr lIns="90000" rIns="90000" tIns="46800" bIns="46800"/>
          <a:p>
            <a:pPr algn="ctr"/>
            <a:r>
              <a:rPr lang="de-DE" sz="1600" spc="-1">
                <a:latin typeface="Arial"/>
              </a:rPr>
              <a:t>2. Zirkulationsmittel</a:t>
            </a:r>
            <a:endParaRPr/>
          </a:p>
        </p:txBody>
      </p:sp>
      <p:sp>
        <p:nvSpPr>
          <p:cNvPr id="181" name="CustomShape 11"/>
          <p:cNvSpPr/>
          <p:nvPr/>
        </p:nvSpPr>
        <p:spPr>
          <a:xfrm>
            <a:off x="4371120" y="1845000"/>
            <a:ext cx="3494160" cy="585720"/>
          </a:xfrm>
          <a:prstGeom prst="rect">
            <a:avLst/>
          </a:prstGeom>
          <a:solidFill>
            <a:srgbClr val="eaeaea"/>
          </a:solidFill>
          <a:ln>
            <a:noFill/>
          </a:ln>
        </p:spPr>
        <p:style>
          <a:lnRef idx="0"/>
          <a:fillRef idx="0"/>
          <a:effectRef idx="0"/>
          <a:fontRef idx="minor"/>
        </p:style>
      </p:sp>
      <p:sp>
        <p:nvSpPr>
          <p:cNvPr id="182" name="CustomShape 12"/>
          <p:cNvSpPr/>
          <p:nvPr/>
        </p:nvSpPr>
        <p:spPr>
          <a:xfrm>
            <a:off x="4393440" y="1845000"/>
            <a:ext cx="3460680" cy="580680"/>
          </a:xfrm>
          <a:custGeom>
            <a:avLst/>
            <a:gdLst/>
            <a:ahLst/>
            <a:rect l="l" t="t" r="r" b="b"/>
            <a:pathLst>
              <a:path w="21600" h="21600">
                <a:moveTo>
                  <a:pt x="0" y="0"/>
                </a:moveTo>
                <a:lnTo>
                  <a:pt x="21600" y="0"/>
                </a:lnTo>
                <a:lnTo>
                  <a:pt x="21600" y="21600"/>
                </a:lnTo>
                <a:lnTo>
                  <a:pt x="0" y="21600"/>
                </a:lnTo>
                <a:lnTo>
                  <a:pt x="0" y="0"/>
                </a:lnTo>
                <a:close/>
              </a:path>
            </a:pathLst>
          </a:custGeom>
          <a:solidFill>
            <a:srgbClr val="ff0000">
              <a:alpha val="30000"/>
            </a:srgbClr>
          </a:solidFill>
          <a:ln w="9360">
            <a:solidFill>
              <a:srgbClr val="000000"/>
            </a:solidFill>
            <a:miter/>
          </a:ln>
        </p:spPr>
        <p:style>
          <a:lnRef idx="0"/>
          <a:fillRef idx="0"/>
          <a:effectRef idx="0"/>
          <a:fontRef idx="minor"/>
        </p:style>
        <p:txBody>
          <a:bodyPr lIns="90000" rIns="90000" tIns="46800" bIns="46800"/>
          <a:p>
            <a:pPr algn="ctr"/>
            <a:r>
              <a:rPr lang="de-DE" sz="1600" spc="-1">
                <a:latin typeface="Arial"/>
              </a:rPr>
              <a:t> </a:t>
            </a:r>
            <a:endParaRPr/>
          </a:p>
          <a:p>
            <a:pPr algn="ctr"/>
            <a:r>
              <a:rPr lang="de-DE" sz="1600" spc="-1">
                <a:latin typeface="Arial"/>
              </a:rPr>
              <a:t>2. Der Doppelcharakter der Arbeit</a:t>
            </a:r>
            <a:endParaRPr/>
          </a:p>
        </p:txBody>
      </p:sp>
      <p:sp>
        <p:nvSpPr>
          <p:cNvPr id="183" name="CustomShape 13"/>
          <p:cNvSpPr/>
          <p:nvPr/>
        </p:nvSpPr>
        <p:spPr>
          <a:xfrm>
            <a:off x="5152320" y="1870560"/>
            <a:ext cx="2545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r>
              <a:rPr b="1" lang="de-DE" sz="1600" spc="-1">
                <a:latin typeface="Arial"/>
              </a:rPr>
              <a:t>konkrete</a:t>
            </a:r>
            <a:r>
              <a:rPr lang="de-DE" sz="1600" spc="-1">
                <a:latin typeface="Arial"/>
              </a:rPr>
              <a:t>           </a:t>
            </a:r>
            <a:r>
              <a:rPr b="1" lang="de-DE" sz="1600" spc="-1">
                <a:solidFill>
                  <a:srgbClr val="ffffff"/>
                </a:solidFill>
                <a:latin typeface="Arial"/>
              </a:rPr>
              <a:t>abstrakte</a:t>
            </a:r>
            <a:endParaRPr/>
          </a:p>
        </p:txBody>
      </p:sp>
      <p:sp>
        <p:nvSpPr>
          <p:cNvPr id="184" name="CustomShape 14"/>
          <p:cNvSpPr/>
          <p:nvPr/>
        </p:nvSpPr>
        <p:spPr>
          <a:xfrm>
            <a:off x="3798000" y="2473560"/>
            <a:ext cx="3614760" cy="330480"/>
          </a:xfrm>
          <a:prstGeom prst="rect">
            <a:avLst/>
          </a:prstGeom>
          <a:solidFill>
            <a:srgbClr val="eaeaea"/>
          </a:solidFill>
          <a:ln>
            <a:noFill/>
          </a:ln>
        </p:spPr>
        <p:style>
          <a:lnRef idx="0"/>
          <a:fillRef idx="0"/>
          <a:effectRef idx="0"/>
          <a:fontRef idx="minor"/>
        </p:style>
      </p:sp>
      <p:sp>
        <p:nvSpPr>
          <p:cNvPr id="185" name="CustomShape 15"/>
          <p:cNvSpPr/>
          <p:nvPr/>
        </p:nvSpPr>
        <p:spPr>
          <a:xfrm>
            <a:off x="3845520" y="2470680"/>
            <a:ext cx="3573720" cy="337320"/>
          </a:xfrm>
          <a:custGeom>
            <a:avLst/>
            <a:gdLst/>
            <a:ahLst/>
            <a:rect l="l" t="t" r="r" b="b"/>
            <a:pathLst>
              <a:path w="21600" h="21600">
                <a:moveTo>
                  <a:pt x="0" y="0"/>
                </a:moveTo>
                <a:lnTo>
                  <a:pt x="21600" y="0"/>
                </a:lnTo>
                <a:lnTo>
                  <a:pt x="21600" y="21600"/>
                </a:lnTo>
                <a:lnTo>
                  <a:pt x="0" y="21600"/>
                </a:lnTo>
                <a:lnTo>
                  <a:pt x="0" y="0"/>
                </a:lnTo>
                <a:close/>
              </a:path>
            </a:pathLst>
          </a:custGeom>
          <a:solidFill>
            <a:srgbClr val="ffcc00">
              <a:alpha val="30000"/>
            </a:srgbClr>
          </a:solidFill>
          <a:ln w="9360">
            <a:solidFill>
              <a:srgbClr val="000000"/>
            </a:solidFill>
            <a:miter/>
          </a:ln>
        </p:spPr>
        <p:style>
          <a:lnRef idx="0"/>
          <a:fillRef idx="0"/>
          <a:effectRef idx="0"/>
          <a:fontRef idx="minor"/>
        </p:style>
        <p:txBody>
          <a:bodyPr lIns="90000" rIns="90000" tIns="46800" bIns="46800"/>
          <a:p>
            <a:pPr algn="ctr"/>
            <a:r>
              <a:rPr lang="de-DE" sz="1600" spc="-1">
                <a:latin typeface="Arial"/>
              </a:rPr>
              <a:t>3. Die Wertform oder der Tauschwert</a:t>
            </a:r>
            <a:endParaRPr/>
          </a:p>
        </p:txBody>
      </p:sp>
      <p:sp>
        <p:nvSpPr>
          <p:cNvPr id="186" name="CustomShape 16"/>
          <p:cNvSpPr/>
          <p:nvPr/>
        </p:nvSpPr>
        <p:spPr>
          <a:xfrm>
            <a:off x="1953360" y="2876760"/>
            <a:ext cx="5067360" cy="330480"/>
          </a:xfrm>
          <a:prstGeom prst="rect">
            <a:avLst/>
          </a:prstGeom>
          <a:solidFill>
            <a:srgbClr val="eaeaea"/>
          </a:solidFill>
          <a:ln>
            <a:noFill/>
          </a:ln>
        </p:spPr>
        <p:style>
          <a:lnRef idx="0"/>
          <a:fillRef idx="0"/>
          <a:effectRef idx="0"/>
          <a:fontRef idx="minor"/>
        </p:style>
      </p:sp>
      <p:sp>
        <p:nvSpPr>
          <p:cNvPr id="187" name="CustomShape 17"/>
          <p:cNvSpPr/>
          <p:nvPr/>
        </p:nvSpPr>
        <p:spPr>
          <a:xfrm>
            <a:off x="1948680" y="2856240"/>
            <a:ext cx="5068800" cy="337320"/>
          </a:xfrm>
          <a:custGeom>
            <a:avLst/>
            <a:gdLst/>
            <a:ahLst/>
            <a:rect l="l" t="t" r="r" b="b"/>
            <a:pathLst>
              <a:path w="21600" h="21600">
                <a:moveTo>
                  <a:pt x="0" y="0"/>
                </a:moveTo>
                <a:lnTo>
                  <a:pt x="21600" y="0"/>
                </a:lnTo>
                <a:lnTo>
                  <a:pt x="21600" y="21600"/>
                </a:lnTo>
                <a:lnTo>
                  <a:pt x="0" y="21600"/>
                </a:lnTo>
                <a:lnTo>
                  <a:pt x="0" y="0"/>
                </a:lnTo>
                <a:close/>
              </a:path>
            </a:pathLst>
          </a:custGeom>
          <a:solidFill>
            <a:srgbClr val="009999">
              <a:alpha val="80000"/>
            </a:srgbClr>
          </a:solidFill>
          <a:ln w="9360">
            <a:solidFill>
              <a:srgbClr val="000000"/>
            </a:solidFill>
            <a:miter/>
          </a:ln>
        </p:spPr>
        <p:style>
          <a:lnRef idx="0"/>
          <a:fillRef idx="0"/>
          <a:effectRef idx="0"/>
          <a:fontRef idx="minor"/>
        </p:style>
        <p:txBody>
          <a:bodyPr lIns="90000" rIns="90000" tIns="46800" bIns="46800"/>
          <a:p>
            <a:pPr algn="ctr"/>
            <a:r>
              <a:rPr lang="de-DE" sz="1600" spc="-1">
                <a:solidFill>
                  <a:srgbClr val="ffffff"/>
                </a:solidFill>
                <a:latin typeface="Arial"/>
              </a:rPr>
              <a:t>4. Der Fetischcharakter der Ware und sein Geheimnis</a:t>
            </a:r>
            <a:endParaRPr/>
          </a:p>
        </p:txBody>
      </p:sp>
      <p:sp>
        <p:nvSpPr>
          <p:cNvPr id="188" name="CustomShape 18"/>
          <p:cNvSpPr/>
          <p:nvPr/>
        </p:nvSpPr>
        <p:spPr>
          <a:xfrm>
            <a:off x="6818760" y="3521880"/>
            <a:ext cx="1774800" cy="4597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80000"/>
              </a:lnSpc>
            </a:pPr>
            <a:r>
              <a:rPr lang="de-DE" sz="2400" spc="-1">
                <a:solidFill>
                  <a:srgbClr val="ff0000"/>
                </a:solidFill>
                <a:latin typeface="Monotype Corsiva"/>
              </a:rPr>
              <a:t> </a:t>
            </a:r>
            <a:r>
              <a:rPr lang="de-DE" sz="2400" spc="-1">
                <a:solidFill>
                  <a:srgbClr val="ff0000"/>
                </a:solidFill>
                <a:latin typeface="Monotype Corsiva"/>
              </a:rPr>
              <a:t>Wodurch?</a:t>
            </a:r>
            <a:endParaRPr/>
          </a:p>
        </p:txBody>
      </p:sp>
      <p:sp>
        <p:nvSpPr>
          <p:cNvPr id="189" name="CustomShape 19"/>
          <p:cNvSpPr/>
          <p:nvPr/>
        </p:nvSpPr>
        <p:spPr>
          <a:xfrm rot="5290200">
            <a:off x="5733000" y="3396600"/>
            <a:ext cx="355320" cy="588960"/>
          </a:xfrm>
          <a:custGeom>
            <a:avLst/>
            <a:gdLst/>
            <a:ahLst/>
            <a:rect l="0" t="0" r="r" b="b"/>
            <a:pathLst>
              <a:path w="1645" h="989">
                <a:moveTo>
                  <a:pt x="1629" y="211"/>
                </a:moveTo>
                <a:lnTo>
                  <a:pt x="491" y="247"/>
                </a:lnTo>
                <a:lnTo>
                  <a:pt x="483" y="0"/>
                </a:lnTo>
                <a:lnTo>
                  <a:pt x="0" y="510"/>
                </a:lnTo>
                <a:lnTo>
                  <a:pt x="515" y="988"/>
                </a:lnTo>
                <a:lnTo>
                  <a:pt x="507" y="741"/>
                </a:lnTo>
                <a:lnTo>
                  <a:pt x="1644" y="705"/>
                </a:lnTo>
                <a:lnTo>
                  <a:pt x="1629" y="211"/>
                </a:lnTo>
              </a:path>
            </a:pathLst>
          </a:custGeom>
          <a:noFill/>
          <a:ln w="25560">
            <a:solidFill>
              <a:srgbClr val="ff0000"/>
            </a:solidFill>
            <a:miter/>
          </a:ln>
        </p:spPr>
        <p:style>
          <a:lnRef idx="0"/>
          <a:fillRef idx="0"/>
          <a:effectRef idx="0"/>
          <a:fontRef idx="minor"/>
        </p:style>
      </p:sp>
      <p:sp>
        <p:nvSpPr>
          <p:cNvPr id="190" name="CustomShape 20"/>
          <p:cNvSpPr/>
          <p:nvPr/>
        </p:nvSpPr>
        <p:spPr>
          <a:xfrm flipV="1" rot="15711000">
            <a:off x="560520" y="3691440"/>
            <a:ext cx="1090440" cy="996840"/>
          </a:xfrm>
          <a:custGeom>
            <a:avLst/>
            <a:gdLst/>
            <a:ahLst/>
            <a:rect l="l" t="t" r="r" b="b"/>
            <a:pathLst>
              <a:path w="22286" h="11081">
                <a:moveTo>
                  <a:pt x="15985" y="7837"/>
                </a:moveTo>
                <a:cubicBezTo>
                  <a:pt x="14922" y="5976"/>
                  <a:pt x="12943" y="4828"/>
                  <a:pt x="10800" y="4828"/>
                </a:cubicBezTo>
                <a:cubicBezTo>
                  <a:pt x="7979" y="4827"/>
                  <a:pt x="5543" y="6801"/>
                  <a:pt x="4958" y="9559"/>
                </a:cubicBezTo>
                <a:lnTo>
                  <a:pt x="235" y="8557"/>
                </a:lnTo>
                <a:cubicBezTo>
                  <a:pt x="1294" y="3568"/>
                  <a:pt x="5699" y="-1"/>
                  <a:pt x="10800" y="0"/>
                </a:cubicBezTo>
                <a:cubicBezTo>
                  <a:pt x="14675" y="0"/>
                  <a:pt x="18254" y="2076"/>
                  <a:pt x="20177" y="5442"/>
                </a:cubicBezTo>
                <a:lnTo>
                  <a:pt x="22521" y="4102"/>
                </a:lnTo>
                <a:lnTo>
                  <a:pt x="20618" y="11080"/>
                </a:lnTo>
                <a:lnTo>
                  <a:pt x="13640" y="9176"/>
                </a:lnTo>
                <a:lnTo>
                  <a:pt x="15985" y="7837"/>
                </a:lnTo>
                <a:close/>
              </a:path>
            </a:pathLst>
          </a:custGeom>
          <a:noFill/>
          <a:ln w="25560">
            <a:solidFill>
              <a:srgbClr val="000000"/>
            </a:solidFill>
            <a:miter/>
          </a:ln>
        </p:spPr>
        <p:style>
          <a:lnRef idx="0"/>
          <a:fillRef idx="0"/>
          <a:effectRef idx="0"/>
          <a:fontRef idx="minor"/>
        </p:style>
      </p:sp>
      <p:sp>
        <p:nvSpPr>
          <p:cNvPr id="191" name="CustomShape 21"/>
          <p:cNvSpPr/>
          <p:nvPr/>
        </p:nvSpPr>
        <p:spPr>
          <a:xfrm rot="959400">
            <a:off x="5600880" y="1599120"/>
            <a:ext cx="324000" cy="371160"/>
          </a:xfrm>
          <a:custGeom>
            <a:avLst/>
            <a:gdLst/>
            <a:ahLst/>
            <a:rect l="0" t="0" r="r" b="b"/>
            <a:pathLst>
              <a:path w="988" h="993">
                <a:moveTo>
                  <a:pt x="121" y="162"/>
                </a:moveTo>
                <a:lnTo>
                  <a:pt x="635" y="0"/>
                </a:lnTo>
                <a:lnTo>
                  <a:pt x="987" y="410"/>
                </a:lnTo>
                <a:lnTo>
                  <a:pt x="770" y="347"/>
                </a:lnTo>
                <a:lnTo>
                  <a:pt x="649" y="768"/>
                </a:lnTo>
                <a:lnTo>
                  <a:pt x="866" y="830"/>
                </a:lnTo>
                <a:lnTo>
                  <a:pt x="351" y="992"/>
                </a:lnTo>
                <a:lnTo>
                  <a:pt x="0" y="582"/>
                </a:lnTo>
                <a:lnTo>
                  <a:pt x="217" y="644"/>
                </a:lnTo>
                <a:lnTo>
                  <a:pt x="337" y="223"/>
                </a:lnTo>
                <a:lnTo>
                  <a:pt x="121" y="162"/>
                </a:lnTo>
              </a:path>
            </a:pathLst>
          </a:custGeom>
          <a:noFill/>
          <a:ln w="12600">
            <a:solidFill>
              <a:srgbClr val="000000"/>
            </a:solidFill>
            <a:miter/>
          </a:ln>
        </p:spPr>
        <p:style>
          <a:lnRef idx="0"/>
          <a:fillRef idx="0"/>
          <a:effectRef idx="0"/>
          <a:fontRef idx="minor"/>
        </p:style>
      </p:sp>
      <p:sp>
        <p:nvSpPr>
          <p:cNvPr id="192" name="CustomShape 22"/>
          <p:cNvSpPr/>
          <p:nvPr/>
        </p:nvSpPr>
        <p:spPr>
          <a:xfrm rot="959400">
            <a:off x="7317360" y="1589040"/>
            <a:ext cx="324000" cy="371520"/>
          </a:xfrm>
          <a:custGeom>
            <a:avLst/>
            <a:gdLst/>
            <a:ahLst/>
            <a:rect l="0" t="0" r="r" b="b"/>
            <a:pathLst>
              <a:path w="988" h="994">
                <a:moveTo>
                  <a:pt x="121" y="162"/>
                </a:moveTo>
                <a:lnTo>
                  <a:pt x="635" y="0"/>
                </a:lnTo>
                <a:lnTo>
                  <a:pt x="987" y="410"/>
                </a:lnTo>
                <a:lnTo>
                  <a:pt x="770" y="347"/>
                </a:lnTo>
                <a:lnTo>
                  <a:pt x="649" y="769"/>
                </a:lnTo>
                <a:lnTo>
                  <a:pt x="866" y="831"/>
                </a:lnTo>
                <a:lnTo>
                  <a:pt x="351" y="993"/>
                </a:lnTo>
                <a:lnTo>
                  <a:pt x="0" y="583"/>
                </a:lnTo>
                <a:lnTo>
                  <a:pt x="216" y="645"/>
                </a:lnTo>
                <a:lnTo>
                  <a:pt x="337" y="223"/>
                </a:lnTo>
                <a:lnTo>
                  <a:pt x="121" y="162"/>
                </a:lnTo>
              </a:path>
            </a:pathLst>
          </a:custGeom>
          <a:noFill/>
          <a:ln w="12600">
            <a:solidFill>
              <a:srgbClr val="000000"/>
            </a:solidFill>
            <a:miter/>
          </a:ln>
        </p:spPr>
        <p:style>
          <a:lnRef idx="0"/>
          <a:fillRef idx="0"/>
          <a:effectRef idx="0"/>
          <a:fontRef idx="minor"/>
        </p:style>
      </p:sp>
      <p:sp>
        <p:nvSpPr>
          <p:cNvPr id="193" name="CustomShape 23"/>
          <p:cNvSpPr/>
          <p:nvPr/>
        </p:nvSpPr>
        <p:spPr>
          <a:xfrm flipV="1" rot="15711000">
            <a:off x="572760" y="2593440"/>
            <a:ext cx="1090800" cy="996840"/>
          </a:xfrm>
          <a:custGeom>
            <a:avLst/>
            <a:gdLst/>
            <a:ahLst/>
            <a:rect l="l" t="t" r="r" b="b"/>
            <a:pathLst>
              <a:path w="22286" h="11081">
                <a:moveTo>
                  <a:pt x="15985" y="7837"/>
                </a:moveTo>
                <a:cubicBezTo>
                  <a:pt x="14922" y="5976"/>
                  <a:pt x="12943" y="4828"/>
                  <a:pt x="10800" y="4828"/>
                </a:cubicBezTo>
                <a:cubicBezTo>
                  <a:pt x="7979" y="4827"/>
                  <a:pt x="5543" y="6801"/>
                  <a:pt x="4958" y="9559"/>
                </a:cubicBezTo>
                <a:lnTo>
                  <a:pt x="235" y="8557"/>
                </a:lnTo>
                <a:cubicBezTo>
                  <a:pt x="1294" y="3568"/>
                  <a:pt x="5699" y="-1"/>
                  <a:pt x="10800" y="0"/>
                </a:cubicBezTo>
                <a:cubicBezTo>
                  <a:pt x="14675" y="0"/>
                  <a:pt x="18254" y="2076"/>
                  <a:pt x="20177" y="5442"/>
                </a:cubicBezTo>
                <a:lnTo>
                  <a:pt x="22521" y="4102"/>
                </a:lnTo>
                <a:lnTo>
                  <a:pt x="20618" y="11080"/>
                </a:lnTo>
                <a:lnTo>
                  <a:pt x="13640" y="9176"/>
                </a:lnTo>
                <a:lnTo>
                  <a:pt x="15985" y="7837"/>
                </a:lnTo>
                <a:close/>
              </a:path>
            </a:pathLst>
          </a:custGeom>
          <a:noFill/>
          <a:ln w="25560">
            <a:solidFill>
              <a:srgbClr val="000000"/>
            </a:solidFill>
            <a:miter/>
          </a:ln>
        </p:spPr>
        <p:style>
          <a:lnRef idx="0"/>
          <a:fillRef idx="0"/>
          <a:effectRef idx="0"/>
          <a:fontRef idx="minor"/>
        </p:style>
      </p:sp>
      <p:sp>
        <p:nvSpPr>
          <p:cNvPr id="194" name="CustomShape 24"/>
          <p:cNvSpPr/>
          <p:nvPr/>
        </p:nvSpPr>
        <p:spPr>
          <a:xfrm>
            <a:off x="6822360" y="3207240"/>
            <a:ext cx="1858680" cy="1687320"/>
          </a:xfrm>
          <a:prstGeom prst="ellipse">
            <a:avLst/>
          </a:prstGeom>
          <a:noFill/>
          <a:ln w="25560">
            <a:solidFill>
              <a:srgbClr val="ff0000"/>
            </a:solidFill>
            <a:miter/>
          </a:ln>
        </p:spPr>
        <p:style>
          <a:lnRef idx="0"/>
          <a:fillRef idx="0"/>
          <a:effectRef idx="0"/>
          <a:fontRef idx="minor"/>
        </p:style>
      </p:sp>
      <p:sp>
        <p:nvSpPr>
          <p:cNvPr id="195" name="CustomShape 25"/>
          <p:cNvSpPr/>
          <p:nvPr/>
        </p:nvSpPr>
        <p:spPr>
          <a:xfrm>
            <a:off x="1287000" y="3461040"/>
            <a:ext cx="3948120" cy="596880"/>
          </a:xfrm>
          <a:prstGeom prst="ellipse">
            <a:avLst/>
          </a:prstGeom>
          <a:noFill/>
          <a:ln w="25560">
            <a:solidFill>
              <a:srgbClr val="ff0000"/>
            </a:solidFill>
            <a:miter/>
          </a:ln>
        </p:spPr>
        <p:style>
          <a:lnRef idx="0"/>
          <a:fillRef idx="0"/>
          <a:effectRef idx="0"/>
          <a:fontRef idx="minor"/>
        </p:style>
      </p:sp>
      <p:sp>
        <p:nvSpPr>
          <p:cNvPr id="196" name="TextShape 26"/>
          <p:cNvSpPr txBox="1"/>
          <p:nvPr/>
        </p:nvSpPr>
        <p:spPr>
          <a:xfrm>
            <a:off x="1188000" y="1044000"/>
            <a:ext cx="2431800" cy="395280"/>
          </a:xfrm>
          <a:prstGeom prst="rect">
            <a:avLst/>
          </a:prstGeom>
          <a:noFill/>
          <a:ln>
            <a:noFill/>
          </a:ln>
        </p:spPr>
        <p:txBody>
          <a:bodyPr lIns="90000" rIns="90000" tIns="45000" bIns="45000"/>
          <a:p>
            <a:pPr algn="ctr"/>
            <a:r>
              <a:rPr lang="de-DE" sz="2000" spc="-1">
                <a:latin typeface="Arial"/>
              </a:rPr>
              <a:t>1. Kapitel  Die Ware</a:t>
            </a:r>
            <a:endParaRPr/>
          </a:p>
        </p:txBody>
      </p:sp>
      <p:sp>
        <p:nvSpPr>
          <p:cNvPr id="197" name="CustomShape 27"/>
          <p:cNvSpPr/>
          <p:nvPr/>
        </p:nvSpPr>
        <p:spPr>
          <a:xfrm rot="16200000">
            <a:off x="-2105280" y="4217400"/>
            <a:ext cx="476172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rPr>
              <a:t>Ebenen der Präsentation – </a:t>
            </a:r>
            <a:r>
              <a:rPr lang="de-DE" sz="1400" spc="-1">
                <a:solidFill>
                  <a:srgbClr val="ffcc66"/>
                </a:solidFill>
                <a:latin typeface="Arial"/>
              </a:rPr>
              <a:t>Skelett </a:t>
            </a:r>
            <a:r>
              <a:rPr lang="de-DE" sz="1400" spc="-1">
                <a:solidFill>
                  <a:srgbClr val="808080"/>
                </a:solidFill>
                <a:latin typeface="Arial"/>
              </a:rPr>
              <a:t>/ </a:t>
            </a:r>
            <a:r>
              <a:rPr lang="de-DE" sz="1400" spc="-1">
                <a:solidFill>
                  <a:srgbClr val="ff0000"/>
                </a:solidFill>
                <a:latin typeface="Arial"/>
              </a:rPr>
              <a:t>Roter Faden</a:t>
            </a:r>
            <a:r>
              <a:rPr lang="de-DE" sz="1400" spc="-1">
                <a:solidFill>
                  <a:srgbClr val="808080"/>
                </a:solidFill>
                <a:latin typeface="Arial"/>
              </a:rPr>
              <a:t> / </a:t>
            </a:r>
            <a:r>
              <a:rPr lang="de-DE" sz="1400" spc="-1">
                <a:solidFill>
                  <a:srgbClr val="333399"/>
                </a:solidFill>
                <a:latin typeface="Arial"/>
              </a:rPr>
              <a:t>Fleisch</a:t>
            </a:r>
            <a:endParaRPr/>
          </a:p>
          <a:p>
            <a:pPr/>
            <a:r>
              <a:rPr lang="de-DE" sz="1400" spc="-1">
                <a:solidFill>
                  <a:srgbClr val="333399"/>
                </a:solidFill>
                <a:latin typeface="Arial"/>
              </a:rPr>
              <a:t> </a:t>
            </a:r>
            <a:endParaRPr/>
          </a:p>
        </p:txBody>
      </p:sp>
      <p:sp>
        <p:nvSpPr>
          <p:cNvPr id="198" name="CustomShape 28"/>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199" name="CustomShape 29"/>
          <p:cNvSpPr/>
          <p:nvPr/>
        </p:nvSpPr>
        <p:spPr>
          <a:xfrm>
            <a:off x="7610400" y="633924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200" name="CustomShape 30"/>
          <p:cNvSpPr/>
          <p:nvPr/>
        </p:nvSpPr>
        <p:spPr>
          <a:xfrm>
            <a:off x="726120" y="633456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77ff </a:t>
            </a:r>
            <a:endParaRPr/>
          </a:p>
          <a:p>
            <a:pPr algn="ctr"/>
            <a:r>
              <a:rPr lang="de-DE" sz="1400" spc="-1">
                <a:solidFill>
                  <a:srgbClr val="808080"/>
                </a:solidFill>
                <a:latin typeface="Arial"/>
              </a:rPr>
              <a:t>Originaltext</a:t>
            </a:r>
            <a:endParaRPr/>
          </a:p>
        </p:txBody>
      </p:sp>
      <p:sp>
        <p:nvSpPr>
          <p:cNvPr id="201" name="CustomShape 31"/>
          <p:cNvSpPr/>
          <p:nvPr/>
        </p:nvSpPr>
        <p:spPr>
          <a:xfrm>
            <a:off x="1926000" y="633456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202" name="CustomShape 32"/>
          <p:cNvSpPr/>
          <p:nvPr/>
        </p:nvSpPr>
        <p:spPr>
          <a:xfrm>
            <a:off x="2950200" y="634572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3" name="CustomShape 1"/>
          <p:cNvSpPr/>
          <p:nvPr/>
        </p:nvSpPr>
        <p:spPr>
          <a:xfrm>
            <a:off x="1152000" y="1080000"/>
            <a:ext cx="7560000" cy="58068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Im vorherigen Kapitel sind die grundsätzlichen Bestimmungen der Ware gegeben: Gebrauchswert und Wert.</a:t>
            </a:r>
            <a:endParaRPr/>
          </a:p>
        </p:txBody>
      </p:sp>
      <p:sp>
        <p:nvSpPr>
          <p:cNvPr id="204" name="CustomShape 2"/>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205" name="CustomShape 3"/>
          <p:cNvSpPr/>
          <p:nvPr/>
        </p:nvSpPr>
        <p:spPr>
          <a:xfrm>
            <a:off x="7547400" y="63223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206" name="CustomShape 4"/>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77ff </a:t>
            </a:r>
            <a:endParaRPr/>
          </a:p>
          <a:p>
            <a:pPr algn="ctr"/>
            <a:r>
              <a:rPr lang="de-DE" sz="1400" spc="-1">
                <a:solidFill>
                  <a:srgbClr val="808080"/>
                </a:solidFill>
                <a:latin typeface="Arial"/>
              </a:rPr>
              <a:t>Originaltext</a:t>
            </a:r>
            <a:endParaRPr/>
          </a:p>
        </p:txBody>
      </p:sp>
      <p:sp>
        <p:nvSpPr>
          <p:cNvPr id="207" name="CustomShape 5"/>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208" name="CustomShape 6"/>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209" name="CustomShape 7"/>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210" name="CustomShape 8"/>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en-GB" sz="2000" spc="-1">
                <a:solidFill>
                  <a:srgbClr val="000000"/>
                </a:solidFill>
                <a:latin typeface="Arial"/>
                <a:ea typeface="Arial"/>
              </a:rPr>
              <a:t>Überleitung von Wertformanalyse: Wie Ware Geld wird. Teil 1</a:t>
            </a:r>
            <a:endParaRPr/>
          </a:p>
        </p:txBody>
      </p:sp>
      <p:sp>
        <p:nvSpPr>
          <p:cNvPr id="211" name="CustomShape 9"/>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212" name="CustomShape 10"/>
          <p:cNvSpPr/>
          <p:nvPr/>
        </p:nvSpPr>
        <p:spPr>
          <a:xfrm>
            <a:off x="2304000" y="2462040"/>
            <a:ext cx="2180520" cy="345960"/>
          </a:xfrm>
          <a:custGeom>
            <a:avLst/>
            <a:gdLst/>
            <a:ahLst/>
            <a:rect l="l" t="t" r="r" b="b"/>
            <a:pathLst>
              <a:path w="21600" h="21600">
                <a:moveTo>
                  <a:pt x="0" y="0"/>
                </a:moveTo>
                <a:lnTo>
                  <a:pt x="21600" y="0"/>
                </a:lnTo>
                <a:lnTo>
                  <a:pt x="21600" y="21600"/>
                </a:lnTo>
                <a:lnTo>
                  <a:pt x="0" y="21600"/>
                </a:lnTo>
                <a:lnTo>
                  <a:pt x="0" y="0"/>
                </a:lnTo>
                <a:close/>
              </a:path>
            </a:pathLst>
          </a:custGeom>
          <a:solidFill>
            <a:srgbClr val="3366ff">
              <a:alpha val="30000"/>
            </a:srgbClr>
          </a:solidFill>
          <a:ln w="9360">
            <a:solidFill>
              <a:srgbClr val="000000"/>
            </a:solidFill>
            <a:miter/>
          </a:ln>
        </p:spPr>
        <p:style>
          <a:lnRef idx="0"/>
          <a:fillRef idx="0"/>
          <a:effectRef idx="0"/>
          <a:fontRef idx="minor"/>
        </p:style>
        <p:txBody>
          <a:bodyPr lIns="90000" rIns="90000" tIns="46800" bIns="46800"/>
          <a:p>
            <a:pPr/>
            <a:r>
              <a:rPr lang="de-DE" sz="1600" spc="-1">
                <a:latin typeface="Arial"/>
              </a:rPr>
              <a:t>Gebrauchswert</a:t>
            </a:r>
            <a:endParaRPr/>
          </a:p>
        </p:txBody>
      </p:sp>
      <p:sp>
        <p:nvSpPr>
          <p:cNvPr id="213" name="CustomShape 11"/>
          <p:cNvSpPr/>
          <p:nvPr/>
        </p:nvSpPr>
        <p:spPr>
          <a:xfrm>
            <a:off x="4484520" y="2473560"/>
            <a:ext cx="3614760" cy="330480"/>
          </a:xfrm>
          <a:prstGeom prst="rect">
            <a:avLst/>
          </a:prstGeom>
          <a:solidFill>
            <a:srgbClr val="eaeaea"/>
          </a:solidFill>
          <a:ln>
            <a:noFill/>
          </a:ln>
        </p:spPr>
        <p:style>
          <a:lnRef idx="0"/>
          <a:fillRef idx="0"/>
          <a:effectRef idx="0"/>
          <a:fontRef idx="minor"/>
        </p:style>
      </p:sp>
      <p:sp>
        <p:nvSpPr>
          <p:cNvPr id="214" name="CustomShape 12"/>
          <p:cNvSpPr/>
          <p:nvPr/>
        </p:nvSpPr>
        <p:spPr>
          <a:xfrm>
            <a:off x="4532040" y="2470680"/>
            <a:ext cx="3573720" cy="337320"/>
          </a:xfrm>
          <a:custGeom>
            <a:avLst/>
            <a:gdLst/>
            <a:ahLst/>
            <a:rect l="l" t="t" r="r" b="b"/>
            <a:pathLst>
              <a:path w="21600" h="21600">
                <a:moveTo>
                  <a:pt x="0" y="0"/>
                </a:moveTo>
                <a:lnTo>
                  <a:pt x="21600" y="0"/>
                </a:lnTo>
                <a:lnTo>
                  <a:pt x="21600" y="21600"/>
                </a:lnTo>
                <a:lnTo>
                  <a:pt x="0" y="21600"/>
                </a:lnTo>
                <a:lnTo>
                  <a:pt x="0" y="0"/>
                </a:lnTo>
                <a:close/>
              </a:path>
            </a:pathLst>
          </a:custGeom>
          <a:solidFill>
            <a:srgbClr val="ffcc00">
              <a:alpha val="30000"/>
            </a:srgbClr>
          </a:solidFill>
          <a:ln w="9360">
            <a:solidFill>
              <a:srgbClr val="000000"/>
            </a:solidFill>
            <a:miter/>
          </a:ln>
        </p:spPr>
        <p:style>
          <a:lnRef idx="0"/>
          <a:fillRef idx="0"/>
          <a:effectRef idx="0"/>
          <a:fontRef idx="minor"/>
        </p:style>
        <p:txBody>
          <a:bodyPr lIns="90000" rIns="90000" tIns="46800" bIns="46800"/>
          <a:p>
            <a:pPr algn="ctr"/>
            <a:r>
              <a:rPr lang="de-DE" sz="1600" spc="-1">
                <a:latin typeface="Arial"/>
              </a:rPr>
              <a:t>Wertform oder der Tauschwert</a:t>
            </a:r>
            <a:endParaRPr/>
          </a:p>
        </p:txBody>
      </p:sp>
      <p:sp>
        <p:nvSpPr>
          <p:cNvPr id="215" name="CustomShape 13"/>
          <p:cNvSpPr/>
          <p:nvPr/>
        </p:nvSpPr>
        <p:spPr>
          <a:xfrm>
            <a:off x="2304000" y="1850400"/>
            <a:ext cx="5760000" cy="381600"/>
          </a:xfrm>
          <a:custGeom>
            <a:avLst/>
            <a:gdLst/>
            <a:ahLst/>
            <a:rect l="l" t="t" r="r" b="b"/>
            <a:pathLst>
              <a:path w="21600" h="21600">
                <a:moveTo>
                  <a:pt x="0" y="0"/>
                </a:moveTo>
                <a:lnTo>
                  <a:pt x="21600" y="0"/>
                </a:lnTo>
                <a:lnTo>
                  <a:pt x="21600" y="21600"/>
                </a:lnTo>
                <a:lnTo>
                  <a:pt x="0" y="21600"/>
                </a:lnTo>
                <a:lnTo>
                  <a:pt x="0" y="0"/>
                </a:lnTo>
                <a:close/>
              </a:path>
            </a:pathLst>
          </a:custGeom>
          <a:solidFill>
            <a:srgbClr val="3366ff">
              <a:alpha val="30000"/>
            </a:srgbClr>
          </a:solidFill>
          <a:ln w="9360">
            <a:solidFill>
              <a:srgbClr val="000000"/>
            </a:solidFill>
            <a:miter/>
          </a:ln>
        </p:spPr>
        <p:style>
          <a:lnRef idx="0"/>
          <a:fillRef idx="0"/>
          <a:effectRef idx="0"/>
          <a:fontRef idx="minor"/>
        </p:style>
        <p:txBody>
          <a:bodyPr lIns="90000" rIns="90000" tIns="46800" bIns="46800"/>
          <a:p>
            <a:pPr/>
            <a:r>
              <a:rPr lang="de-DE" sz="1600" spc="-1">
                <a:latin typeface="Arial"/>
              </a:rPr>
              <a:t>Ware</a:t>
            </a:r>
            <a:endParaRPr/>
          </a:p>
        </p:txBody>
      </p:sp>
      <p:sp>
        <p:nvSpPr>
          <p:cNvPr id="216" name="CustomShape 14"/>
          <p:cNvSpPr/>
          <p:nvPr/>
        </p:nvSpPr>
        <p:spPr>
          <a:xfrm>
            <a:off x="1188360" y="3492000"/>
            <a:ext cx="7560000" cy="58068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In der Wertformanalyse Kapitel 1.3 ist l</a:t>
            </a:r>
            <a:r>
              <a:rPr b="1" lang="de-DE" sz="1600" spc="-1">
                <a:latin typeface="Arial"/>
              </a:rPr>
              <a:t>ogisch </a:t>
            </a:r>
            <a:r>
              <a:rPr lang="de-DE" sz="1600" spc="-1">
                <a:latin typeface="Arial"/>
              </a:rPr>
              <a:t>die Geldform als Aufheben des in der Ware liegenden Widerspruchs dargelegt worden. </a:t>
            </a:r>
            <a:endParaRPr/>
          </a:p>
        </p:txBody>
      </p:sp>
      <p:sp>
        <p:nvSpPr>
          <p:cNvPr id="217" name="CustomShape 15"/>
          <p:cNvSpPr/>
          <p:nvPr/>
        </p:nvSpPr>
        <p:spPr>
          <a:xfrm>
            <a:off x="1188720" y="4608000"/>
            <a:ext cx="7560000" cy="106740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Der Widerspruch in der Ware zwischen seinem Gebrauchswert und Wert, ist selbst nur Ausdruck des Widerspruchs der Ware </a:t>
            </a:r>
            <a:endParaRPr/>
          </a:p>
          <a:p>
            <a:pPr marL="216000" indent="-216000">
              <a:buClr>
                <a:srgbClr val="ffffff"/>
              </a:buClr>
              <a:buSzPct val="45000"/>
              <a:buFont typeface="StarSymbol"/>
              <a:buChar char=""/>
            </a:pPr>
            <a:r>
              <a:rPr lang="de-DE" sz="1600" spc="-1">
                <a:latin typeface="Arial"/>
              </a:rPr>
              <a:t>gesellschaftliches Produkt zu sein und </a:t>
            </a:r>
            <a:endParaRPr/>
          </a:p>
          <a:p>
            <a:pPr marL="216000" indent="-216000">
              <a:buClr>
                <a:srgbClr val="ffffff"/>
              </a:buClr>
              <a:buSzPct val="45000"/>
              <a:buFont typeface="StarSymbol"/>
              <a:buChar char=""/>
            </a:pPr>
            <a:r>
              <a:rPr lang="de-DE" sz="1600" spc="-1">
                <a:latin typeface="Arial"/>
              </a:rPr>
              <a:t>andererseits privates Eigentum.</a:t>
            </a:r>
            <a:endParaRPr/>
          </a:p>
        </p:txBody>
      </p:sp>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8"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219" name="CustomShape 2"/>
          <p:cNvSpPr/>
          <p:nvPr/>
        </p:nvSpPr>
        <p:spPr>
          <a:xfrm>
            <a:off x="7547400" y="63223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220" name="CustomShape 3"/>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77ff </a:t>
            </a:r>
            <a:endParaRPr/>
          </a:p>
          <a:p>
            <a:pPr algn="ctr"/>
            <a:r>
              <a:rPr lang="de-DE" sz="1400" spc="-1">
                <a:solidFill>
                  <a:srgbClr val="808080"/>
                </a:solidFill>
                <a:latin typeface="Arial"/>
              </a:rPr>
              <a:t>Originaltext</a:t>
            </a:r>
            <a:endParaRPr/>
          </a:p>
        </p:txBody>
      </p:sp>
      <p:sp>
        <p:nvSpPr>
          <p:cNvPr id="221" name="CustomShape 4"/>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222" name="CustomShape 5"/>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223" name="CustomShape 6"/>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224" name="CustomShape 7"/>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en-GB" sz="2000" spc="-1">
                <a:solidFill>
                  <a:srgbClr val="000000"/>
                </a:solidFill>
                <a:latin typeface="Arial"/>
                <a:ea typeface="Arial"/>
              </a:rPr>
              <a:t>Überleitung von Wertformanalyse: Wie Ware Geld wird. Teil-2</a:t>
            </a:r>
            <a:endParaRPr/>
          </a:p>
        </p:txBody>
      </p:sp>
      <p:sp>
        <p:nvSpPr>
          <p:cNvPr id="225" name="CustomShape 8"/>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226" name="CustomShape 9"/>
          <p:cNvSpPr/>
          <p:nvPr/>
        </p:nvSpPr>
        <p:spPr>
          <a:xfrm>
            <a:off x="1152360" y="1152000"/>
            <a:ext cx="7560000" cy="179748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Die Frage Marx' ist nicht, </a:t>
            </a:r>
            <a:r>
              <a:rPr b="1" lang="de-DE" sz="1600" spc="-1">
                <a:latin typeface="Arial"/>
              </a:rPr>
              <a:t>das</a:t>
            </a:r>
            <a:r>
              <a:rPr lang="de-DE" sz="1600" spc="-1">
                <a:latin typeface="Arial"/>
              </a:rPr>
              <a:t> Ware Geld ist, sondern:</a:t>
            </a:r>
            <a:endParaRPr/>
          </a:p>
          <a:p>
            <a:endParaRPr/>
          </a:p>
          <a:p>
            <a:r>
              <a:rPr lang="de-DE" sz="1600" spc="-1">
                <a:latin typeface="Arial"/>
              </a:rPr>
              <a:t>- </a:t>
            </a:r>
            <a:r>
              <a:rPr b="1" lang="de-DE" sz="1600" spc="-1">
                <a:latin typeface="Arial"/>
              </a:rPr>
              <a:t>wie</a:t>
            </a:r>
            <a:r>
              <a:rPr lang="de-DE" sz="1600" spc="-1">
                <a:latin typeface="Arial"/>
              </a:rPr>
              <a:t>,  dargelegt in der </a:t>
            </a:r>
            <a:r>
              <a:rPr lang="de-DE" sz="1600" spc="-1">
                <a:latin typeface="Arial"/>
              </a:rPr>
              <a:t>Wertformanalyse (Kapitel 1.3)</a:t>
            </a:r>
            <a:endParaRPr/>
          </a:p>
          <a:p>
            <a:r>
              <a:rPr lang="de-DE" sz="1600" spc="-1">
                <a:latin typeface="Arial"/>
              </a:rPr>
              <a:t>- </a:t>
            </a:r>
            <a:r>
              <a:rPr b="1" lang="de-DE" sz="1600" spc="-1">
                <a:latin typeface="Arial"/>
              </a:rPr>
              <a:t>warum,</a:t>
            </a:r>
            <a:r>
              <a:rPr lang="de-DE" sz="1600" spc="-1">
                <a:latin typeface="Arial"/>
              </a:rPr>
              <a:t> gezeigt im Fetischcharakter der Ware (Kapitel 1.4) und </a:t>
            </a:r>
            <a:endParaRPr/>
          </a:p>
          <a:p>
            <a:r>
              <a:rPr lang="de-DE" sz="1600" spc="-1">
                <a:latin typeface="Arial"/>
              </a:rPr>
              <a:t>- </a:t>
            </a:r>
            <a:r>
              <a:rPr b="1" lang="de-DE" sz="1600" spc="-1">
                <a:latin typeface="Arial"/>
              </a:rPr>
              <a:t>wodurch</a:t>
            </a:r>
            <a:r>
              <a:rPr lang="de-DE" sz="1600" spc="-1">
                <a:latin typeface="Arial"/>
              </a:rPr>
              <a:t>, nun folgende im </a:t>
            </a:r>
            <a:r>
              <a:rPr lang="de-DE" sz="1600" spc="-1">
                <a:latin typeface="Arial"/>
              </a:rPr>
              <a:t>Austauschprozess (Kapitel 2). </a:t>
            </a:r>
            <a:endParaRPr/>
          </a:p>
          <a:p>
            <a:endParaRPr/>
          </a:p>
          <a:p>
            <a:r>
              <a:rPr lang="de-DE" sz="1600" spc="-1">
                <a:latin typeface="Arial"/>
              </a:rPr>
              <a:t>Im Austauschprozess wird - also das </a:t>
            </a:r>
            <a:r>
              <a:rPr b="1" lang="de-DE" sz="1600" spc="-1">
                <a:latin typeface="Arial"/>
              </a:rPr>
              <a:t>Wodurch</a:t>
            </a:r>
            <a:r>
              <a:rPr lang="de-DE" sz="1600" spc="-1">
                <a:latin typeface="Arial"/>
              </a:rPr>
              <a:t> Ware Geld ist - betrachtet.</a:t>
            </a:r>
            <a:endParaRPr/>
          </a:p>
        </p:txBody>
      </p:sp>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7" name="CustomShape 1"/>
          <p:cNvSpPr/>
          <p:nvPr/>
        </p:nvSpPr>
        <p:spPr>
          <a:xfrm>
            <a:off x="4536360" y="3949560"/>
            <a:ext cx="3851640" cy="1594440"/>
          </a:xfrm>
          <a:prstGeom prst="ellipse">
            <a:avLst/>
          </a:prstGeom>
          <a:solidFill>
            <a:srgbClr val="6699cc"/>
          </a:solidFill>
          <a:ln>
            <a:solidFill>
              <a:srgbClr val="3465a4"/>
            </a:solidFill>
          </a:ln>
        </p:spPr>
        <p:style>
          <a:lnRef idx="0"/>
          <a:fillRef idx="0"/>
          <a:effectRef idx="0"/>
          <a:fontRef idx="minor"/>
        </p:style>
      </p:sp>
      <p:sp>
        <p:nvSpPr>
          <p:cNvPr id="228" name="CustomShape 2"/>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229" name="CustomShape 3"/>
          <p:cNvSpPr/>
          <p:nvPr/>
        </p:nvSpPr>
        <p:spPr>
          <a:xfrm>
            <a:off x="7547400" y="63223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230" name="CustomShape 4"/>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77ff </a:t>
            </a:r>
            <a:endParaRPr/>
          </a:p>
          <a:p>
            <a:pPr algn="ctr"/>
            <a:r>
              <a:rPr lang="de-DE" sz="1400" spc="-1">
                <a:solidFill>
                  <a:srgbClr val="808080"/>
                </a:solidFill>
                <a:latin typeface="Arial"/>
              </a:rPr>
              <a:t>Originaltext</a:t>
            </a:r>
            <a:endParaRPr/>
          </a:p>
        </p:txBody>
      </p:sp>
      <p:sp>
        <p:nvSpPr>
          <p:cNvPr id="231" name="CustomShape 5"/>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232" name="CustomShape 6"/>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233" name="CustomShape 7"/>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234" name="CustomShape 8"/>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en-GB" sz="2000" spc="-1">
                <a:solidFill>
                  <a:srgbClr val="000000"/>
                </a:solidFill>
                <a:latin typeface="Arial"/>
                <a:ea typeface="Arial"/>
              </a:rPr>
              <a:t>Inhalt Kapitel 2</a:t>
            </a:r>
            <a:endParaRPr/>
          </a:p>
        </p:txBody>
      </p:sp>
      <p:sp>
        <p:nvSpPr>
          <p:cNvPr id="235" name="CustomShape 9"/>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236" name="CustomShape 10"/>
          <p:cNvSpPr/>
          <p:nvPr/>
        </p:nvSpPr>
        <p:spPr>
          <a:xfrm>
            <a:off x="1152720" y="1224000"/>
            <a:ext cx="7559280" cy="131076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Um sich mit dem </a:t>
            </a:r>
            <a:r>
              <a:rPr b="1" lang="de-DE" sz="1600" spc="-1">
                <a:latin typeface="Arial"/>
              </a:rPr>
              <a:t>Wodurch</a:t>
            </a:r>
            <a:r>
              <a:rPr lang="de-DE" sz="1600" spc="-1">
                <a:latin typeface="Arial"/>
              </a:rPr>
              <a:t> Ware Geld wird zu beschäftigen, wird der Blickwinkel erweitert.</a:t>
            </a:r>
            <a:endParaRPr/>
          </a:p>
          <a:p>
            <a:endParaRPr/>
          </a:p>
          <a:p>
            <a:r>
              <a:rPr lang="de-DE" sz="1600" spc="-1">
                <a:latin typeface="Arial"/>
              </a:rPr>
              <a:t>1. Wurden vorher nur die Waren selbst betrachtete, kommen nun die </a:t>
            </a:r>
            <a:r>
              <a:rPr b="1" lang="de-DE" sz="1600" spc="-1">
                <a:latin typeface="Arial"/>
              </a:rPr>
              <a:t>Warenbesitzer</a:t>
            </a:r>
            <a:r>
              <a:rPr lang="de-DE" sz="1600" spc="-1">
                <a:latin typeface="Arial"/>
              </a:rPr>
              <a:t> hinzu.  </a:t>
            </a:r>
            <a:endParaRPr/>
          </a:p>
        </p:txBody>
      </p:sp>
      <p:sp>
        <p:nvSpPr>
          <p:cNvPr id="237" name="CustomShape 11"/>
          <p:cNvSpPr/>
          <p:nvPr/>
        </p:nvSpPr>
        <p:spPr>
          <a:xfrm>
            <a:off x="5515200" y="4930920"/>
            <a:ext cx="742320" cy="477360"/>
          </a:xfrm>
          <a:prstGeom prst="bevel">
            <a:avLst>
              <a:gd name="adj" fmla="val 2700"/>
            </a:avLst>
          </a:prstGeom>
          <a:solidFill>
            <a:srgbClr val="729fcf"/>
          </a:solidFill>
          <a:ln>
            <a:solidFill>
              <a:srgbClr val="3465a4"/>
            </a:solidFill>
          </a:ln>
        </p:spPr>
        <p:style>
          <a:lnRef idx="0"/>
          <a:fillRef idx="0"/>
          <a:effectRef idx="0"/>
          <a:fontRef idx="minor"/>
        </p:style>
        <p:txBody>
          <a:bodyPr wrap="none" lIns="90000" rIns="90000" tIns="45000" bIns="45000" anchor="ctr"/>
          <a:p>
            <a:pPr algn="ctr"/>
            <a:r>
              <a:rPr lang="de-DE" sz="1200" spc="-1">
                <a:latin typeface="Arial"/>
              </a:rPr>
              <a:t>Brot</a:t>
            </a:r>
            <a:endParaRPr/>
          </a:p>
        </p:txBody>
      </p:sp>
      <p:sp>
        <p:nvSpPr>
          <p:cNvPr id="238" name="CustomShape 12"/>
          <p:cNvSpPr/>
          <p:nvPr/>
        </p:nvSpPr>
        <p:spPr>
          <a:xfrm>
            <a:off x="6449040" y="4914000"/>
            <a:ext cx="894960" cy="477000"/>
          </a:xfrm>
          <a:prstGeom prst="bevel">
            <a:avLst>
              <a:gd name="adj" fmla="val 2700"/>
            </a:avLst>
          </a:prstGeom>
          <a:solidFill>
            <a:srgbClr val="729fcf"/>
          </a:solidFill>
          <a:ln>
            <a:solidFill>
              <a:srgbClr val="3465a4"/>
            </a:solidFill>
          </a:ln>
        </p:spPr>
        <p:style>
          <a:lnRef idx="0"/>
          <a:fillRef idx="0"/>
          <a:effectRef idx="0"/>
          <a:fontRef idx="minor"/>
        </p:style>
        <p:txBody>
          <a:bodyPr wrap="none" lIns="90000" rIns="90000" tIns="45000" bIns="45000" anchor="ctr"/>
          <a:p>
            <a:pPr algn="ctr"/>
            <a:r>
              <a:rPr lang="de-DE" sz="1200" spc="-1">
                <a:latin typeface="Arial"/>
              </a:rPr>
              <a:t>Schuhe</a:t>
            </a:r>
            <a:endParaRPr/>
          </a:p>
        </p:txBody>
      </p:sp>
      <p:sp>
        <p:nvSpPr>
          <p:cNvPr id="239" name="CustomShape 13"/>
          <p:cNvSpPr/>
          <p:nvPr/>
        </p:nvSpPr>
        <p:spPr>
          <a:xfrm>
            <a:off x="4666320" y="4559400"/>
            <a:ext cx="742680" cy="477720"/>
          </a:xfrm>
          <a:prstGeom prst="bevel">
            <a:avLst>
              <a:gd name="adj" fmla="val 2700"/>
            </a:avLst>
          </a:prstGeom>
          <a:solidFill>
            <a:srgbClr val="729fcf"/>
          </a:solidFill>
          <a:ln>
            <a:solidFill>
              <a:srgbClr val="3465a4"/>
            </a:solidFill>
          </a:ln>
        </p:spPr>
        <p:style>
          <a:lnRef idx="0"/>
          <a:fillRef idx="0"/>
          <a:effectRef idx="0"/>
          <a:fontRef idx="minor"/>
        </p:style>
        <p:txBody>
          <a:bodyPr wrap="none" lIns="90000" rIns="90000" tIns="45000" bIns="45000" anchor="ctr"/>
          <a:p>
            <a:pPr algn="ctr"/>
            <a:r>
              <a:rPr lang="de-DE" sz="1200" spc="-1">
                <a:latin typeface="Arial"/>
              </a:rPr>
              <a:t>Smart</a:t>
            </a:r>
            <a:endParaRPr/>
          </a:p>
          <a:p>
            <a:pPr algn="ctr"/>
            <a:r>
              <a:rPr lang="de-DE" sz="1200" spc="-1">
                <a:latin typeface="Arial"/>
              </a:rPr>
              <a:t>phone</a:t>
            </a:r>
            <a:endParaRPr/>
          </a:p>
        </p:txBody>
      </p:sp>
      <p:sp>
        <p:nvSpPr>
          <p:cNvPr id="240" name="CustomShape 14"/>
          <p:cNvSpPr/>
          <p:nvPr/>
        </p:nvSpPr>
        <p:spPr>
          <a:xfrm>
            <a:off x="7308000" y="4506480"/>
            <a:ext cx="965520" cy="477360"/>
          </a:xfrm>
          <a:prstGeom prst="bevel">
            <a:avLst>
              <a:gd name="adj" fmla="val 2700"/>
            </a:avLst>
          </a:prstGeom>
          <a:solidFill>
            <a:srgbClr val="729fcf"/>
          </a:solidFill>
          <a:ln>
            <a:solidFill>
              <a:srgbClr val="3465a4"/>
            </a:solidFill>
          </a:ln>
        </p:spPr>
        <p:style>
          <a:lnRef idx="0"/>
          <a:fillRef idx="0"/>
          <a:effectRef idx="0"/>
          <a:fontRef idx="minor"/>
        </p:style>
        <p:txBody>
          <a:bodyPr wrap="none" lIns="90000" rIns="90000" tIns="45000" bIns="45000" anchor="ctr"/>
          <a:p>
            <a:pPr algn="ctr"/>
            <a:r>
              <a:rPr lang="de-DE" sz="1200" spc="-1">
                <a:latin typeface="Arial"/>
              </a:rPr>
              <a:t>CNC </a:t>
            </a:r>
            <a:endParaRPr/>
          </a:p>
          <a:p>
            <a:pPr algn="ctr"/>
            <a:r>
              <a:rPr lang="de-DE" sz="1200" spc="-1">
                <a:latin typeface="Arial"/>
              </a:rPr>
              <a:t>Maschine</a:t>
            </a:r>
            <a:endParaRPr/>
          </a:p>
        </p:txBody>
      </p:sp>
      <p:sp>
        <p:nvSpPr>
          <p:cNvPr id="241" name="CustomShape 15"/>
          <p:cNvSpPr/>
          <p:nvPr/>
        </p:nvSpPr>
        <p:spPr>
          <a:xfrm>
            <a:off x="6629040" y="4082040"/>
            <a:ext cx="742680" cy="477360"/>
          </a:xfrm>
          <a:prstGeom prst="bevel">
            <a:avLst>
              <a:gd name="adj" fmla="val 2700"/>
            </a:avLst>
          </a:prstGeom>
          <a:solidFill>
            <a:srgbClr val="729fcf"/>
          </a:solidFill>
          <a:ln>
            <a:solidFill>
              <a:srgbClr val="3465a4"/>
            </a:solidFill>
          </a:ln>
        </p:spPr>
        <p:style>
          <a:lnRef idx="0"/>
          <a:fillRef idx="0"/>
          <a:effectRef idx="0"/>
          <a:fontRef idx="minor"/>
        </p:style>
        <p:txBody>
          <a:bodyPr wrap="none" lIns="90000" rIns="90000" tIns="45000" bIns="45000" anchor="ctr"/>
          <a:p>
            <a:pPr algn="ctr"/>
            <a:r>
              <a:rPr lang="de-DE" sz="1200" spc="-1">
                <a:latin typeface="Arial"/>
              </a:rPr>
              <a:t>Taxifahrt</a:t>
            </a:r>
            <a:endParaRPr/>
          </a:p>
        </p:txBody>
      </p:sp>
      <p:sp>
        <p:nvSpPr>
          <p:cNvPr id="242" name="CustomShape 16"/>
          <p:cNvSpPr/>
          <p:nvPr/>
        </p:nvSpPr>
        <p:spPr>
          <a:xfrm>
            <a:off x="5568120" y="4108320"/>
            <a:ext cx="742680" cy="477720"/>
          </a:xfrm>
          <a:prstGeom prst="bevel">
            <a:avLst>
              <a:gd name="adj" fmla="val 2700"/>
            </a:avLst>
          </a:prstGeom>
          <a:solidFill>
            <a:srgbClr val="729fcf"/>
          </a:solidFill>
          <a:ln>
            <a:solidFill>
              <a:srgbClr val="3465a4"/>
            </a:solidFill>
          </a:ln>
        </p:spPr>
        <p:style>
          <a:lnRef idx="0"/>
          <a:fillRef idx="0"/>
          <a:effectRef idx="0"/>
          <a:fontRef idx="minor"/>
        </p:style>
        <p:txBody>
          <a:bodyPr wrap="none" lIns="90000" rIns="90000" tIns="45000" bIns="45000" anchor="ctr"/>
          <a:p>
            <a:pPr algn="ctr"/>
            <a:r>
              <a:rPr lang="de-DE" sz="1200" spc="-1">
                <a:latin typeface="Arial"/>
                <a:ea typeface="WenQuanYi Zen Hei"/>
              </a:rPr>
              <a:t>LKW</a:t>
            </a:r>
            <a:endParaRPr/>
          </a:p>
        </p:txBody>
      </p:sp>
      <p:sp>
        <p:nvSpPr>
          <p:cNvPr id="243" name="CustomShape 17"/>
          <p:cNvSpPr/>
          <p:nvPr/>
        </p:nvSpPr>
        <p:spPr>
          <a:xfrm>
            <a:off x="5462280" y="4665240"/>
            <a:ext cx="1909440" cy="106200"/>
          </a:xfrm>
          <a:custGeom>
            <a:avLst/>
            <a:gdLst/>
            <a:ahLst/>
            <a:rect l="0" t="0" r="r" b="b"/>
            <a:pathLst>
              <a:path w="5306" h="297">
                <a:moveTo>
                  <a:pt x="0" y="148"/>
                </a:moveTo>
                <a:lnTo>
                  <a:pt x="1056" y="0"/>
                </a:lnTo>
                <a:lnTo>
                  <a:pt x="1056" y="74"/>
                </a:lnTo>
                <a:lnTo>
                  <a:pt x="4248" y="74"/>
                </a:lnTo>
                <a:lnTo>
                  <a:pt x="4248" y="0"/>
                </a:lnTo>
                <a:lnTo>
                  <a:pt x="5305" y="148"/>
                </a:lnTo>
                <a:lnTo>
                  <a:pt x="4248" y="296"/>
                </a:lnTo>
                <a:lnTo>
                  <a:pt x="4248" y="222"/>
                </a:lnTo>
                <a:lnTo>
                  <a:pt x="1056" y="222"/>
                </a:lnTo>
                <a:lnTo>
                  <a:pt x="1056" y="296"/>
                </a:lnTo>
                <a:lnTo>
                  <a:pt x="0" y="148"/>
                </a:lnTo>
              </a:path>
            </a:pathLst>
          </a:custGeom>
          <a:solidFill>
            <a:srgbClr val="729fcf"/>
          </a:solidFill>
          <a:ln>
            <a:solidFill>
              <a:srgbClr val="3465a4"/>
            </a:solidFill>
          </a:ln>
        </p:spPr>
        <p:style>
          <a:lnRef idx="0"/>
          <a:fillRef idx="0"/>
          <a:effectRef idx="0"/>
          <a:fontRef idx="minor"/>
        </p:style>
      </p:sp>
      <p:sp>
        <p:nvSpPr>
          <p:cNvPr id="244" name="CustomShape 18"/>
          <p:cNvSpPr/>
          <p:nvPr/>
        </p:nvSpPr>
        <p:spPr>
          <a:xfrm rot="2751600">
            <a:off x="6087240" y="4699440"/>
            <a:ext cx="636120" cy="105840"/>
          </a:xfrm>
          <a:custGeom>
            <a:avLst/>
            <a:gdLst/>
            <a:ahLst/>
            <a:rect l="0" t="0" r="r" b="b"/>
            <a:pathLst>
              <a:path w="1233" h="1269">
                <a:moveTo>
                  <a:pt x="0" y="0"/>
                </a:moveTo>
                <a:lnTo>
                  <a:pt x="350" y="149"/>
                </a:lnTo>
                <a:lnTo>
                  <a:pt x="298" y="200"/>
                </a:lnTo>
                <a:lnTo>
                  <a:pt x="1040" y="964"/>
                </a:lnTo>
                <a:lnTo>
                  <a:pt x="1092" y="913"/>
                </a:lnTo>
                <a:lnTo>
                  <a:pt x="1232" y="1268"/>
                </a:lnTo>
                <a:lnTo>
                  <a:pt x="880" y="1119"/>
                </a:lnTo>
                <a:lnTo>
                  <a:pt x="933" y="1067"/>
                </a:lnTo>
                <a:lnTo>
                  <a:pt x="192" y="303"/>
                </a:lnTo>
                <a:lnTo>
                  <a:pt x="139" y="355"/>
                </a:lnTo>
                <a:lnTo>
                  <a:pt x="0" y="0"/>
                </a:lnTo>
              </a:path>
            </a:pathLst>
          </a:custGeom>
          <a:solidFill>
            <a:srgbClr val="729fcf"/>
          </a:solidFill>
          <a:ln>
            <a:solidFill>
              <a:srgbClr val="3465a4"/>
            </a:solidFill>
          </a:ln>
        </p:spPr>
        <p:style>
          <a:lnRef idx="0"/>
          <a:fillRef idx="0"/>
          <a:effectRef idx="0"/>
          <a:fontRef idx="minor"/>
        </p:style>
      </p:sp>
      <p:sp>
        <p:nvSpPr>
          <p:cNvPr id="245" name="CustomShape 19"/>
          <p:cNvSpPr/>
          <p:nvPr/>
        </p:nvSpPr>
        <p:spPr>
          <a:xfrm rot="19257600">
            <a:off x="6094800" y="4665240"/>
            <a:ext cx="588240" cy="105840"/>
          </a:xfrm>
          <a:custGeom>
            <a:avLst/>
            <a:gdLst/>
            <a:ahLst/>
            <a:rect l="0" t="0" r="r" b="b"/>
            <a:pathLst>
              <a:path w="1271" h="1031">
                <a:moveTo>
                  <a:pt x="0" y="1030"/>
                </a:moveTo>
                <a:lnTo>
                  <a:pt x="160" y="711"/>
                </a:lnTo>
                <a:lnTo>
                  <a:pt x="206" y="768"/>
                </a:lnTo>
                <a:lnTo>
                  <a:pt x="970" y="148"/>
                </a:lnTo>
                <a:lnTo>
                  <a:pt x="924" y="91"/>
                </a:lnTo>
                <a:lnTo>
                  <a:pt x="1270" y="0"/>
                </a:lnTo>
                <a:lnTo>
                  <a:pt x="1111" y="320"/>
                </a:lnTo>
                <a:lnTo>
                  <a:pt x="1064" y="262"/>
                </a:lnTo>
                <a:lnTo>
                  <a:pt x="300" y="882"/>
                </a:lnTo>
                <a:lnTo>
                  <a:pt x="346" y="940"/>
                </a:lnTo>
                <a:lnTo>
                  <a:pt x="0" y="1030"/>
                </a:lnTo>
              </a:path>
            </a:pathLst>
          </a:custGeom>
          <a:solidFill>
            <a:srgbClr val="729fcf"/>
          </a:solidFill>
          <a:ln>
            <a:solidFill>
              <a:srgbClr val="3465a4"/>
            </a:solidFill>
          </a:ln>
        </p:spPr>
        <p:style>
          <a:lnRef idx="0"/>
          <a:fillRef idx="0"/>
          <a:effectRef idx="0"/>
          <a:fontRef idx="minor"/>
        </p:style>
      </p:sp>
      <p:sp>
        <p:nvSpPr>
          <p:cNvPr id="246" name="CustomShape 20"/>
          <p:cNvSpPr/>
          <p:nvPr/>
        </p:nvSpPr>
        <p:spPr>
          <a:xfrm>
            <a:off x="1153080" y="2736000"/>
            <a:ext cx="7558920" cy="58068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2. Die Waren werden in ihrer Existenzweise, in ihrem Zusammenhang, dem </a:t>
            </a:r>
            <a:r>
              <a:rPr b="1" lang="de-DE" sz="1600" spc="-1">
                <a:latin typeface="Arial"/>
              </a:rPr>
              <a:t>Austausch</a:t>
            </a:r>
            <a:r>
              <a:rPr lang="de-DE" sz="1600" spc="-1">
                <a:latin typeface="Arial"/>
              </a:rPr>
              <a:t> unter den Warenbesitzer betrachtet.</a:t>
            </a:r>
            <a:endParaRPr/>
          </a:p>
        </p:txBody>
      </p:sp>
      <p:pic>
        <p:nvPicPr>
          <p:cNvPr id="247" name="" descr=""/>
          <p:cNvPicPr/>
          <p:nvPr/>
        </p:nvPicPr>
        <p:blipFill>
          <a:blip r:embed="rId1"/>
          <a:stretch/>
        </p:blipFill>
        <p:spPr>
          <a:xfrm>
            <a:off x="4068000" y="4428000"/>
            <a:ext cx="504000" cy="677520"/>
          </a:xfrm>
          <a:prstGeom prst="rect">
            <a:avLst/>
          </a:prstGeom>
          <a:ln>
            <a:noFill/>
          </a:ln>
        </p:spPr>
      </p:pic>
      <p:pic>
        <p:nvPicPr>
          <p:cNvPr id="248" name="" descr=""/>
          <p:cNvPicPr/>
          <p:nvPr/>
        </p:nvPicPr>
        <p:blipFill>
          <a:blip r:embed="rId2"/>
          <a:stretch/>
        </p:blipFill>
        <p:spPr>
          <a:xfrm>
            <a:off x="5508000" y="3420000"/>
            <a:ext cx="504000" cy="677520"/>
          </a:xfrm>
          <a:prstGeom prst="rect">
            <a:avLst/>
          </a:prstGeom>
          <a:ln>
            <a:noFill/>
          </a:ln>
        </p:spPr>
      </p:pic>
      <p:pic>
        <p:nvPicPr>
          <p:cNvPr id="249" name="" descr=""/>
          <p:cNvPicPr/>
          <p:nvPr/>
        </p:nvPicPr>
        <p:blipFill>
          <a:blip r:embed="rId3"/>
          <a:stretch/>
        </p:blipFill>
        <p:spPr>
          <a:xfrm>
            <a:off x="6768000" y="3420000"/>
            <a:ext cx="504000" cy="677520"/>
          </a:xfrm>
          <a:prstGeom prst="rect">
            <a:avLst/>
          </a:prstGeom>
          <a:ln>
            <a:noFill/>
          </a:ln>
        </p:spPr>
      </p:pic>
      <p:pic>
        <p:nvPicPr>
          <p:cNvPr id="250" name="" descr=""/>
          <p:cNvPicPr/>
          <p:nvPr/>
        </p:nvPicPr>
        <p:blipFill>
          <a:blip r:embed="rId4"/>
          <a:stretch/>
        </p:blipFill>
        <p:spPr>
          <a:xfrm>
            <a:off x="8208000" y="4356000"/>
            <a:ext cx="504000" cy="677520"/>
          </a:xfrm>
          <a:prstGeom prst="rect">
            <a:avLst/>
          </a:prstGeom>
          <a:ln>
            <a:noFill/>
          </a:ln>
        </p:spPr>
      </p:pic>
      <p:pic>
        <p:nvPicPr>
          <p:cNvPr id="251" name="" descr=""/>
          <p:cNvPicPr/>
          <p:nvPr/>
        </p:nvPicPr>
        <p:blipFill>
          <a:blip r:embed="rId5"/>
          <a:stretch/>
        </p:blipFill>
        <p:spPr>
          <a:xfrm>
            <a:off x="6660000" y="5328000"/>
            <a:ext cx="504000" cy="677520"/>
          </a:xfrm>
          <a:prstGeom prst="rect">
            <a:avLst/>
          </a:prstGeom>
          <a:ln>
            <a:noFill/>
          </a:ln>
        </p:spPr>
      </p:pic>
      <p:pic>
        <p:nvPicPr>
          <p:cNvPr id="252" name="" descr=""/>
          <p:cNvPicPr/>
          <p:nvPr/>
        </p:nvPicPr>
        <p:blipFill>
          <a:blip r:embed="rId6"/>
          <a:stretch/>
        </p:blipFill>
        <p:spPr>
          <a:xfrm>
            <a:off x="5544000" y="5292000"/>
            <a:ext cx="504000" cy="677520"/>
          </a:xfrm>
          <a:prstGeom prst="rect">
            <a:avLst/>
          </a:prstGeom>
          <a:ln>
            <a:noFill/>
          </a:ln>
        </p:spPr>
      </p:pic>
    </p:spTree>
  </p:cSld>
  <p:timing>
    <p:tnLst>
      <p:par>
        <p:cTn id="81" dur="indefinite" restart="never" nodeType="tmRoot">
          <p:childTnLst>
            <p:seq>
              <p:cTn id="82"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3"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254" name="CustomShape 2"/>
          <p:cNvSpPr/>
          <p:nvPr/>
        </p:nvSpPr>
        <p:spPr>
          <a:xfrm>
            <a:off x="7547400" y="63223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255" name="CustomShape 3"/>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77ff </a:t>
            </a:r>
            <a:endParaRPr/>
          </a:p>
          <a:p>
            <a:pPr algn="ctr"/>
            <a:r>
              <a:rPr lang="de-DE" sz="1400" spc="-1">
                <a:solidFill>
                  <a:srgbClr val="808080"/>
                </a:solidFill>
                <a:latin typeface="Arial"/>
              </a:rPr>
              <a:t>Originaltext</a:t>
            </a:r>
            <a:endParaRPr/>
          </a:p>
        </p:txBody>
      </p:sp>
      <p:sp>
        <p:nvSpPr>
          <p:cNvPr id="256" name="CustomShape 4"/>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257" name="CustomShape 5"/>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258" name="CustomShape 6"/>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259" name="CustomShape 7"/>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en-GB" sz="2000" spc="-1">
                <a:solidFill>
                  <a:srgbClr val="000000"/>
                </a:solidFill>
                <a:latin typeface="Arial"/>
                <a:ea typeface="Arial"/>
              </a:rPr>
              <a:t>Die drei Teile des Kapitels 'Der Austauschprozess'</a:t>
            </a:r>
            <a:endParaRPr/>
          </a:p>
        </p:txBody>
      </p:sp>
      <p:sp>
        <p:nvSpPr>
          <p:cNvPr id="260" name="CustomShape 8"/>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sp>
        <p:nvSpPr>
          <p:cNvPr id="261" name="CustomShape 9"/>
          <p:cNvSpPr/>
          <p:nvPr/>
        </p:nvSpPr>
        <p:spPr>
          <a:xfrm>
            <a:off x="1152720" y="972000"/>
            <a:ext cx="7560000" cy="33732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miter/>
          </a:ln>
        </p:spPr>
        <p:style>
          <a:lnRef idx="0"/>
          <a:fillRef idx="0"/>
          <a:effectRef idx="0"/>
          <a:fontRef idx="minor"/>
        </p:style>
        <p:txBody>
          <a:bodyPr lIns="90000" rIns="90000" tIns="46800" bIns="46800"/>
          <a:p>
            <a:r>
              <a:rPr lang="de-DE" sz="1600" spc="-1">
                <a:latin typeface="Arial"/>
              </a:rPr>
              <a:t>Das Kapitel 'Der Austauschprozess' kann man thematisch in drei Teile fassen.</a:t>
            </a:r>
            <a:endParaRPr/>
          </a:p>
        </p:txBody>
      </p:sp>
      <p:sp>
        <p:nvSpPr>
          <p:cNvPr id="262" name="TextShape 10"/>
          <p:cNvSpPr txBox="1"/>
          <p:nvPr/>
        </p:nvSpPr>
        <p:spPr>
          <a:xfrm>
            <a:off x="1125720" y="8800200"/>
            <a:ext cx="8378280" cy="1063800"/>
          </a:xfrm>
          <a:prstGeom prst="rect">
            <a:avLst/>
          </a:prstGeom>
          <a:noFill/>
          <a:ln>
            <a:noFill/>
          </a:ln>
        </p:spPr>
        <p:txBody>
          <a:bodyPr lIns="90000" rIns="90000" tIns="45000" bIns="45000"/>
          <a:p>
            <a:r>
              <a:rPr lang="de-DE" sz="1600" spc="-1">
                <a:latin typeface="Arial"/>
              </a:rPr>
              <a:t>Unterschied zwischen Geld und allg. Äquiv ist, dass die Naturalform von Geld als Geld gilt, </a:t>
            </a:r>
            <a:endParaRPr/>
          </a:p>
          <a:p>
            <a:r>
              <a:rPr lang="de-DE" sz="1600" spc="-1">
                <a:latin typeface="Arial"/>
              </a:rPr>
              <a:t>während andere Waren wie Zigaretten eher als Geldersatz dienen.</a:t>
            </a:r>
            <a:endParaRPr/>
          </a:p>
          <a:p>
            <a:r>
              <a:rPr lang="de-DE" sz="1600" spc="-1">
                <a:latin typeface="Arial"/>
              </a:rPr>
              <a:t>Zigaretten besitzen keine dauerhafte, </a:t>
            </a:r>
            <a:r>
              <a:rPr b="1" lang="de-DE" sz="1600" spc="-1">
                <a:latin typeface="Arial"/>
              </a:rPr>
              <a:t>allgemeine</a:t>
            </a:r>
            <a:r>
              <a:rPr lang="de-DE" sz="1600" spc="-1">
                <a:latin typeface="Arial"/>
              </a:rPr>
              <a:t>, unmittelbare Austauschbarkeit. </a:t>
            </a:r>
            <a:endParaRPr/>
          </a:p>
          <a:p>
            <a:r>
              <a:rPr lang="de-DE" sz="1600" spc="-1">
                <a:latin typeface="Arial"/>
              </a:rPr>
              <a:t>Es ließen sich z.B. damit keine Maschinen kaufen.</a:t>
            </a:r>
            <a:endParaRPr/>
          </a:p>
        </p:txBody>
      </p:sp>
      <p:sp>
        <p:nvSpPr>
          <p:cNvPr id="263" name="TextShape 11"/>
          <p:cNvSpPr txBox="1"/>
          <p:nvPr/>
        </p:nvSpPr>
        <p:spPr>
          <a:xfrm>
            <a:off x="1144800" y="4608000"/>
            <a:ext cx="7567200" cy="1307160"/>
          </a:xfrm>
          <a:prstGeom prst="rect">
            <a:avLst/>
          </a:prstGeom>
          <a:noFill/>
          <a:ln>
            <a:solidFill>
              <a:srgbClr val="000000"/>
            </a:solidFill>
          </a:ln>
        </p:spPr>
        <p:txBody>
          <a:bodyPr lIns="90000" rIns="90000" tIns="45000" bIns="45000"/>
          <a:p>
            <a:r>
              <a:rPr lang="de-DE" sz="1600" spc="-1" u="sng">
                <a:uFill>
                  <a:solidFill>
                    <a:srgbClr val="ffffff"/>
                  </a:solidFill>
                </a:uFill>
                <a:latin typeface="Arial"/>
              </a:rPr>
              <a:t>Teil 3</a:t>
            </a:r>
            <a:endParaRPr/>
          </a:p>
          <a:p>
            <a:endParaRPr/>
          </a:p>
          <a:p>
            <a:r>
              <a:rPr lang="de-DE" sz="1600" spc="-1">
                <a:latin typeface="Arial"/>
              </a:rPr>
              <a:t>Dieser Teil legt dar, wie der Widerspruch, der im Geld zum Ausdruck kommt, notwendigerweise zu </a:t>
            </a:r>
            <a:r>
              <a:rPr b="1" lang="de-DE" sz="1600" spc="-1">
                <a:latin typeface="Arial"/>
              </a:rPr>
              <a:t>verkehrten Vorstellungen</a:t>
            </a:r>
            <a:r>
              <a:rPr lang="de-DE" sz="1600" spc="-1">
                <a:latin typeface="Arial"/>
              </a:rPr>
              <a:t> in den Köpfen führt. </a:t>
            </a:r>
            <a:endParaRPr/>
          </a:p>
          <a:p>
            <a:r>
              <a:rPr lang="de-DE" sz="1600" spc="-1">
                <a:latin typeface="Arial"/>
              </a:rPr>
              <a:t>(Seiten 104-108)</a:t>
            </a:r>
            <a:endParaRPr/>
          </a:p>
        </p:txBody>
      </p:sp>
      <p:sp>
        <p:nvSpPr>
          <p:cNvPr id="264" name="TextShape 12"/>
          <p:cNvSpPr txBox="1"/>
          <p:nvPr/>
        </p:nvSpPr>
        <p:spPr>
          <a:xfrm>
            <a:off x="1130400" y="3024000"/>
            <a:ext cx="7581600" cy="1307160"/>
          </a:xfrm>
          <a:prstGeom prst="rect">
            <a:avLst/>
          </a:prstGeom>
          <a:noFill/>
          <a:ln>
            <a:solidFill>
              <a:srgbClr val="000000"/>
            </a:solidFill>
          </a:ln>
        </p:spPr>
        <p:txBody>
          <a:bodyPr lIns="90000" rIns="90000" tIns="45000" bIns="45000"/>
          <a:p>
            <a:r>
              <a:rPr lang="de-DE" sz="1600" spc="-1" u="sng">
                <a:uFill>
                  <a:solidFill>
                    <a:srgbClr val="ffffff"/>
                  </a:solidFill>
                </a:uFill>
                <a:latin typeface="Arial"/>
              </a:rPr>
              <a:t>Teil 2</a:t>
            </a:r>
            <a:endParaRPr/>
          </a:p>
          <a:p>
            <a:endParaRPr/>
          </a:p>
          <a:p>
            <a:r>
              <a:rPr lang="de-DE" sz="1600" spc="-1">
                <a:latin typeface="Arial"/>
              </a:rPr>
              <a:t>Die in der Wertformanalyse logisch entwickelte Geldform wird </a:t>
            </a:r>
            <a:r>
              <a:rPr b="1" lang="de-DE" sz="1600" spc="-1">
                <a:latin typeface="Arial"/>
              </a:rPr>
              <a:t>historisch illustriert</a:t>
            </a:r>
            <a:r>
              <a:rPr lang="de-DE" sz="1600" spc="-1">
                <a:latin typeface="Arial"/>
              </a:rPr>
              <a:t>. Es wird die Genese der Geldware dargestellt. </a:t>
            </a:r>
            <a:endParaRPr/>
          </a:p>
          <a:p>
            <a:r>
              <a:rPr lang="de-DE" sz="1600" spc="-1">
                <a:latin typeface="Arial"/>
              </a:rPr>
              <a:t>(Seiten 101-104)</a:t>
            </a:r>
            <a:endParaRPr/>
          </a:p>
        </p:txBody>
      </p:sp>
      <p:sp>
        <p:nvSpPr>
          <p:cNvPr id="265" name="TextShape 13"/>
          <p:cNvSpPr txBox="1"/>
          <p:nvPr/>
        </p:nvSpPr>
        <p:spPr>
          <a:xfrm>
            <a:off x="1152720" y="1564920"/>
            <a:ext cx="7559280" cy="1064160"/>
          </a:xfrm>
          <a:prstGeom prst="rect">
            <a:avLst/>
          </a:prstGeom>
          <a:noFill/>
          <a:ln>
            <a:solidFill>
              <a:srgbClr val="000000"/>
            </a:solidFill>
          </a:ln>
        </p:spPr>
        <p:txBody>
          <a:bodyPr lIns="90000" rIns="90000" tIns="45000" bIns="45000"/>
          <a:p>
            <a:r>
              <a:rPr lang="de-DE" sz="1600" spc="-1" u="sng">
                <a:uFill>
                  <a:solidFill>
                    <a:srgbClr val="ffffff"/>
                  </a:solidFill>
                </a:uFill>
                <a:latin typeface="Arial"/>
              </a:rPr>
              <a:t>Teil 1</a:t>
            </a:r>
            <a:endParaRPr/>
          </a:p>
          <a:p>
            <a:endParaRPr/>
          </a:p>
          <a:p>
            <a:r>
              <a:rPr lang="de-DE" sz="1600" spc="-1">
                <a:latin typeface="Arial"/>
              </a:rPr>
              <a:t>Es wird </a:t>
            </a:r>
            <a:r>
              <a:rPr b="1" lang="de-DE" sz="1600" spc="-1">
                <a:latin typeface="Arial"/>
              </a:rPr>
              <a:t>logisch</a:t>
            </a:r>
            <a:r>
              <a:rPr lang="de-DE" sz="1600" spc="-1">
                <a:latin typeface="Arial"/>
              </a:rPr>
              <a:t> entwickelt, wie durch den gesellschaftlichen Austauschprozess Geld entsteht.  (Seiten 99-101)</a:t>
            </a:r>
            <a:endParaRPr/>
          </a:p>
        </p:txBody>
      </p:sp>
      <p:sp>
        <p:nvSpPr>
          <p:cNvPr id="266" name="TextShape 14"/>
          <p:cNvSpPr txBox="1"/>
          <p:nvPr/>
        </p:nvSpPr>
        <p:spPr>
          <a:xfrm>
            <a:off x="9277920" y="2042280"/>
            <a:ext cx="4402080" cy="333720"/>
          </a:xfrm>
          <a:prstGeom prst="rect">
            <a:avLst/>
          </a:prstGeom>
          <a:noFill/>
          <a:ln>
            <a:noFill/>
          </a:ln>
        </p:spPr>
        <p:txBody>
          <a:bodyPr lIns="90000" rIns="90000" tIns="45000" bIns="45000"/>
          <a:p>
            <a:pPr algn="ctr"/>
            <a:r>
              <a:rPr lang="de-DE" sz="1600" spc="-1">
                <a:latin typeface="Arial"/>
              </a:rPr>
              <a:t>- aus dem bisher dargestellten weiterentwickelt</a:t>
            </a:r>
            <a:endParaRPr/>
          </a:p>
        </p:txBody>
      </p:sp>
    </p:spTree>
  </p:cSld>
  <p:timing>
    <p:tnLst>
      <p:par>
        <p:cTn id="83" dur="indefinite" restart="never" nodeType="tmRoot">
          <p:childTnLst>
            <p:seq>
              <p:cTn id="84"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7" name="CustomShape 1"/>
          <p:cNvSpPr/>
          <p:nvPr/>
        </p:nvSpPr>
        <p:spPr>
          <a:xfrm rot="16200000">
            <a:off x="-2036520" y="4240080"/>
            <a:ext cx="476208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r>
              <a:rPr lang="de-DE" sz="1400" spc="-1">
                <a:solidFill>
                  <a:srgbClr val="808080"/>
                </a:solidFill>
                <a:latin typeface="Arial"/>
                <a:ea typeface="Arial"/>
              </a:rPr>
              <a:t>Ebenen der Präsentation – Skelett / </a:t>
            </a:r>
            <a:r>
              <a:rPr lang="de-DE" sz="1400" spc="-1">
                <a:solidFill>
                  <a:srgbClr val="ff0000"/>
                </a:solidFill>
                <a:latin typeface="Arial"/>
                <a:ea typeface="Arial"/>
              </a:rPr>
              <a:t>Roter Faden</a:t>
            </a:r>
            <a:r>
              <a:rPr lang="de-DE" sz="1400" spc="-1">
                <a:solidFill>
                  <a:srgbClr val="808080"/>
                </a:solidFill>
                <a:latin typeface="Arial"/>
                <a:ea typeface="Arial"/>
              </a:rPr>
              <a:t> / Fleisch</a:t>
            </a:r>
            <a:endParaRPr/>
          </a:p>
          <a:p>
            <a:pPr/>
            <a:r>
              <a:rPr lang="de-DE" sz="1400" spc="-1">
                <a:solidFill>
                  <a:srgbClr val="808080"/>
                </a:solidFill>
                <a:latin typeface="Arial"/>
                <a:ea typeface="Arial"/>
              </a:rPr>
              <a:t> </a:t>
            </a:r>
            <a:endParaRPr/>
          </a:p>
        </p:txBody>
      </p:sp>
      <p:sp>
        <p:nvSpPr>
          <p:cNvPr id="268" name="CustomShape 2"/>
          <p:cNvSpPr/>
          <p:nvPr/>
        </p:nvSpPr>
        <p:spPr>
          <a:xfrm>
            <a:off x="7547400" y="6358320"/>
            <a:ext cx="12049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lang="en-GB" sz="1600" spc="-1">
                <a:solidFill>
                  <a:srgbClr val="808080"/>
                </a:solidFill>
                <a:latin typeface="Wingdings 3"/>
                <a:ea typeface="Wingdings 3"/>
              </a:rPr>
              <a:t></a:t>
            </a:r>
            <a:r>
              <a:rPr lang="en-GB" sz="1400" spc="-1">
                <a:solidFill>
                  <a:srgbClr val="808080"/>
                </a:solidFill>
                <a:latin typeface="Arial"/>
              </a:rPr>
              <a:t> </a:t>
            </a:r>
            <a:r>
              <a:rPr lang="en-GB" sz="1400" spc="-1">
                <a:solidFill>
                  <a:srgbClr val="808080"/>
                </a:solidFill>
                <a:latin typeface="Arial"/>
              </a:rPr>
              <a:t>Mausklick</a:t>
            </a:r>
            <a:endParaRPr/>
          </a:p>
        </p:txBody>
      </p:sp>
      <p:sp>
        <p:nvSpPr>
          <p:cNvPr id="269" name="CustomShape 3"/>
          <p:cNvSpPr/>
          <p:nvPr/>
        </p:nvSpPr>
        <p:spPr>
          <a:xfrm>
            <a:off x="663120" y="6317640"/>
            <a:ext cx="13096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lang="de-DE" sz="1600" spc="-1">
                <a:solidFill>
                  <a:srgbClr val="808080"/>
                </a:solidFill>
                <a:latin typeface="Wingdings 3"/>
                <a:ea typeface="Wingdings 3"/>
              </a:rPr>
              <a:t></a:t>
            </a:r>
            <a:r>
              <a:rPr lang="de-DE" sz="1400" spc="-1">
                <a:solidFill>
                  <a:srgbClr val="808080"/>
                </a:solidFill>
                <a:latin typeface="Arial"/>
              </a:rPr>
              <a:t> </a:t>
            </a:r>
            <a:r>
              <a:rPr lang="de-DE" sz="1400" spc="-1">
                <a:solidFill>
                  <a:srgbClr val="808080"/>
                </a:solidFill>
                <a:latin typeface="Arial"/>
              </a:rPr>
              <a:t>S. 99f </a:t>
            </a:r>
            <a:endParaRPr/>
          </a:p>
          <a:p>
            <a:pPr algn="ctr"/>
            <a:r>
              <a:rPr lang="de-DE" sz="1400" spc="-1">
                <a:solidFill>
                  <a:srgbClr val="808080"/>
                </a:solidFill>
                <a:latin typeface="Arial"/>
              </a:rPr>
              <a:t>Originaltext</a:t>
            </a:r>
            <a:endParaRPr/>
          </a:p>
        </p:txBody>
      </p:sp>
      <p:sp>
        <p:nvSpPr>
          <p:cNvPr id="270" name="CustomShape 4"/>
          <p:cNvSpPr/>
          <p:nvPr/>
        </p:nvSpPr>
        <p:spPr>
          <a:xfrm>
            <a:off x="1863000" y="6317640"/>
            <a:ext cx="72792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Skelett</a:t>
            </a:r>
            <a:endParaRPr/>
          </a:p>
        </p:txBody>
      </p:sp>
      <p:sp>
        <p:nvSpPr>
          <p:cNvPr id="271" name="CustomShape 5"/>
          <p:cNvSpPr/>
          <p:nvPr/>
        </p:nvSpPr>
        <p:spPr>
          <a:xfrm>
            <a:off x="2887200" y="6328800"/>
            <a:ext cx="746280" cy="55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gn="ctr">
              <a:lnSpc>
                <a:spcPct val="100000"/>
              </a:lnSpc>
            </a:pPr>
            <a:r>
              <a:rPr lang="de-DE" sz="1600" spc="-1">
                <a:solidFill>
                  <a:srgbClr val="808080"/>
                </a:solidFill>
                <a:latin typeface="Wingdings 3"/>
                <a:ea typeface="Wingdings 3"/>
              </a:rPr>
              <a:t></a:t>
            </a:r>
            <a:endParaRPr/>
          </a:p>
          <a:p>
            <a:pPr algn="ctr"/>
            <a:r>
              <a:rPr lang="de-DE" sz="1400" spc="-1">
                <a:solidFill>
                  <a:srgbClr val="808080"/>
                </a:solidFill>
                <a:latin typeface="Arial"/>
              </a:rPr>
              <a:t>Fleisch</a:t>
            </a:r>
            <a:endParaRPr/>
          </a:p>
        </p:txBody>
      </p:sp>
      <p:sp>
        <p:nvSpPr>
          <p:cNvPr id="272" name="CustomShape 6"/>
          <p:cNvSpPr/>
          <p:nvPr/>
        </p:nvSpPr>
        <p:spPr>
          <a:xfrm>
            <a:off x="7910640" y="-21960"/>
            <a:ext cx="1187280" cy="476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r>
              <a:rPr lang="de-DE" sz="1000" spc="-1">
                <a:latin typeface="Arial"/>
              </a:rPr>
              <a:t>Folie 2</a:t>
            </a:r>
            <a:endParaRPr/>
          </a:p>
        </p:txBody>
      </p:sp>
      <p:sp>
        <p:nvSpPr>
          <p:cNvPr id="273" name="CustomShape 7"/>
          <p:cNvSpPr/>
          <p:nvPr/>
        </p:nvSpPr>
        <p:spPr>
          <a:xfrm>
            <a:off x="1042920" y="398880"/>
            <a:ext cx="7585200" cy="39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r>
              <a:rPr lang="en-GB" sz="2000" spc="-1">
                <a:solidFill>
                  <a:srgbClr val="000000"/>
                </a:solidFill>
                <a:latin typeface="Arial"/>
                <a:ea typeface="Arial"/>
              </a:rPr>
              <a:t>Teil 1: Warenbesitzer als bloßer Repräsentant seiner Ware </a:t>
            </a:r>
            <a:endParaRPr/>
          </a:p>
        </p:txBody>
      </p:sp>
      <p:sp>
        <p:nvSpPr>
          <p:cNvPr id="274" name="CustomShape 8"/>
          <p:cNvSpPr/>
          <p:nvPr/>
        </p:nvSpPr>
        <p:spPr>
          <a:xfrm>
            <a:off x="588960" y="-21960"/>
            <a:ext cx="5373000" cy="246240"/>
          </a:xfrm>
          <a:prstGeom prst="rect">
            <a:avLst/>
          </a:prstGeom>
          <a:noFill/>
          <a:ln>
            <a:noFill/>
          </a:ln>
        </p:spPr>
        <p:style>
          <a:lnRef idx="0"/>
          <a:fillRef idx="0"/>
          <a:effectRef idx="0"/>
          <a:fontRef idx="minor"/>
        </p:style>
        <p:txBody>
          <a:bodyPr wrap="none" lIns="90000" rIns="90000" tIns="46800" bIns="46800"/>
          <a:p>
            <a:pPr/>
            <a:r>
              <a:rPr lang="de-DE" sz="1000" spc="-1">
                <a:solidFill>
                  <a:srgbClr val="000000"/>
                </a:solidFill>
                <a:latin typeface="Arial"/>
                <a:ea typeface="Arial"/>
              </a:rPr>
              <a:t>Das Kapital / Der Produktionsprozeß des Kapitals / Ware und Geld / </a:t>
            </a:r>
            <a:r>
              <a:rPr b="1" lang="de-DE" sz="1000" spc="-1">
                <a:solidFill>
                  <a:srgbClr val="000000"/>
                </a:solidFill>
                <a:latin typeface="Arial"/>
                <a:ea typeface="Arial"/>
              </a:rPr>
              <a:t>Der Austauschprozess</a:t>
            </a:r>
            <a:endParaRPr/>
          </a:p>
        </p:txBody>
      </p:sp>
      <p:pic>
        <p:nvPicPr>
          <p:cNvPr id="275" name="" descr=""/>
          <p:cNvPicPr/>
          <p:nvPr/>
        </p:nvPicPr>
        <p:blipFill>
          <a:blip r:embed="rId1"/>
          <a:stretch/>
        </p:blipFill>
        <p:spPr>
          <a:xfrm>
            <a:off x="5976720" y="1944000"/>
            <a:ext cx="2782440" cy="2016000"/>
          </a:xfrm>
          <a:prstGeom prst="rect">
            <a:avLst/>
          </a:prstGeom>
          <a:ln>
            <a:noFill/>
          </a:ln>
        </p:spPr>
      </p:pic>
      <p:sp>
        <p:nvSpPr>
          <p:cNvPr id="276" name="TextShape 9"/>
          <p:cNvSpPr txBox="1"/>
          <p:nvPr/>
        </p:nvSpPr>
        <p:spPr>
          <a:xfrm>
            <a:off x="1152000" y="1154880"/>
            <a:ext cx="6588000" cy="2085120"/>
          </a:xfrm>
          <a:prstGeom prst="rect">
            <a:avLst/>
          </a:prstGeom>
          <a:solidFill>
            <a:srgbClr val="99ccff"/>
          </a:solidFill>
          <a:ln>
            <a:solidFill>
              <a:srgbClr val="000000"/>
            </a:solidFill>
          </a:ln>
        </p:spPr>
        <p:txBody>
          <a:bodyPr lIns="90000" rIns="90000" tIns="45000" bIns="45000"/>
          <a:p>
            <a:pPr algn="ctr"/>
            <a:endParaRPr/>
          </a:p>
          <a:p>
            <a:pPr algn="ctr"/>
            <a:r>
              <a:rPr lang="de-DE" sz="1800" spc="-1">
                <a:solidFill>
                  <a:srgbClr val="000000"/>
                </a:solidFill>
                <a:latin typeface="Arial"/>
              </a:rPr>
              <a:t>“</a:t>
            </a:r>
            <a:r>
              <a:rPr lang="de-DE" sz="1800" spc="-1">
                <a:solidFill>
                  <a:srgbClr val="000000"/>
                </a:solidFill>
                <a:latin typeface="Arial"/>
              </a:rPr>
              <a:t>Die Personen existieren hier nur [100] füreinander als </a:t>
            </a:r>
            <a:r>
              <a:rPr b="1" lang="de-DE" sz="1800" spc="-1">
                <a:solidFill>
                  <a:srgbClr val="000000"/>
                </a:solidFill>
                <a:latin typeface="Arial"/>
              </a:rPr>
              <a:t>Repräsentanten von Ware</a:t>
            </a:r>
            <a:r>
              <a:rPr lang="de-DE" sz="1800" spc="-1">
                <a:solidFill>
                  <a:srgbClr val="000000"/>
                </a:solidFill>
                <a:latin typeface="Arial"/>
              </a:rPr>
              <a:t> und daher als Warenbesitzer. Wir werden überhaupt im Fortgang der Entwicklung finden, daß die ökonomischen Charaktermasken der Personen nur die Personifikationen der ökonomischen Verhältnisse sind, als deren Träger sie sich gegenübertreten. ” S. 99f</a:t>
            </a:r>
            <a:endParaRPr/>
          </a:p>
        </p:txBody>
      </p:sp>
      <p:sp>
        <p:nvSpPr>
          <p:cNvPr id="277" name="TextShape 10"/>
          <p:cNvSpPr txBox="1"/>
          <p:nvPr/>
        </p:nvSpPr>
        <p:spPr>
          <a:xfrm>
            <a:off x="1152000" y="4392000"/>
            <a:ext cx="6689520" cy="1063800"/>
          </a:xfrm>
          <a:prstGeom prst="rect">
            <a:avLst/>
          </a:prstGeom>
          <a:noFill/>
          <a:ln>
            <a:noFill/>
          </a:ln>
        </p:spPr>
        <p:txBody>
          <a:bodyPr lIns="90000" rIns="90000" tIns="45000" bIns="45000"/>
          <a:p>
            <a:r>
              <a:rPr lang="de-DE" sz="1600" spc="-1">
                <a:latin typeface="Arial"/>
              </a:rPr>
              <a:t>Die Warenbesitzer treffen sich also nicht aus persönlichem Interesse </a:t>
            </a:r>
            <a:endParaRPr/>
          </a:p>
          <a:p>
            <a:r>
              <a:rPr lang="de-DE" sz="1600" spc="-1">
                <a:latin typeface="Arial"/>
              </a:rPr>
              <a:t>und ihre Freundlichkeit gegeneinander ist eine geschäftsmäßige. Sie sind hier nur das Gesicht der Ware und erfüllen ihre ökonomische Funktion.</a:t>
            </a:r>
            <a:endParaRPr/>
          </a:p>
        </p:txBody>
      </p:sp>
    </p:spTree>
  </p:cSld>
  <p:timing>
    <p:tnLst>
      <p:par>
        <p:cTn id="85" dur="indefinite" restart="never" nodeType="tmRoot">
          <p:childTnLst>
            <p:seq>
              <p:cTn id="86"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2962</TotalTime>
  <Application>LibreOffice/5.0.1.2$Linux_X86_64 LibreOffice_project/81898c9f5c0d43f3473ba111d7b351050be20261</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2006-10-06T17:43:54Z</dcterms:created>
  <dc:creator>mxks</dc:creator>
  <dc:language>de-DE</dc:language>
  <dcterms:modified xsi:type="dcterms:W3CDTF">2019-04-20T15:17:27Z</dcterms:modified>
  <cp:revision>341</cp:revision>
  <dc:subject>Die Wertform oder der Tauschwert</dc:subject>
  <dc:title>Das Kapital, Band 1, 1.Kapitel, 3.Unterkapitel</dc:title>
</cp:coreProperties>
</file>